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89" r:id="rId4"/>
    <p:sldId id="259" r:id="rId5"/>
    <p:sldId id="261" r:id="rId6"/>
    <p:sldId id="286" r:id="rId7"/>
    <p:sldId id="287" r:id="rId8"/>
    <p:sldId id="285" r:id="rId9"/>
    <p:sldId id="263" r:id="rId10"/>
    <p:sldId id="262" r:id="rId11"/>
    <p:sldId id="264" r:id="rId12"/>
    <p:sldId id="291" r:id="rId13"/>
    <p:sldId id="265" r:id="rId14"/>
    <p:sldId id="292" r:id="rId15"/>
    <p:sldId id="268" r:id="rId16"/>
    <p:sldId id="267" r:id="rId17"/>
    <p:sldId id="290" r:id="rId18"/>
    <p:sldId id="293" r:id="rId19"/>
    <p:sldId id="294" r:id="rId20"/>
    <p:sldId id="295" r:id="rId21"/>
    <p:sldId id="296" r:id="rId22"/>
    <p:sldId id="284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3BAD36-79B5-4CCA-88C9-B0D859CFB8AE}" type="datetimeFigureOut">
              <a:rPr lang="ko-KR" altLang="en-US" smtClean="0"/>
              <a:t>2016-05-03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A61507E-4307-44C2-95FB-22951A9173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964904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60000"/>
              </a:lnSpc>
            </a:pPr>
            <a:r>
              <a:rPr lang="en-US" altLang="ko-KR" b="1" dirty="0" smtClean="0">
                <a:solidFill>
                  <a:schemeClr val="tx1"/>
                </a:solidFill>
                <a:latin typeface="+mn-ea"/>
              </a:rPr>
              <a:t>1. </a:t>
            </a:r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공자의 생애</a:t>
            </a:r>
            <a:r>
              <a:rPr lang="en-US" altLang="ko-KR" b="1" dirty="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b="1" dirty="0" smtClean="0">
                <a:solidFill>
                  <a:schemeClr val="tx1"/>
                </a:solidFill>
                <a:latin typeface="+mn-ea"/>
              </a:rPr>
            </a:br>
            <a:r>
              <a:rPr lang="en-US" altLang="ko-KR" b="1" dirty="0" smtClean="0">
                <a:solidFill>
                  <a:schemeClr val="tx1"/>
                </a:solidFill>
                <a:latin typeface="+mn-ea"/>
              </a:rPr>
              <a:t>2.</a:t>
            </a:r>
            <a:r>
              <a:rPr lang="ko-KR" altLang="en-US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정명사상 </a:t>
            </a:r>
            <a:r>
              <a:rPr lang="en-US" altLang="ko-KR" sz="2800" b="1" dirty="0">
                <a:solidFill>
                  <a:schemeClr val="tx1"/>
                </a:solidFill>
              </a:rPr>
              <a:t>(</a:t>
            </a:r>
            <a:r>
              <a:rPr lang="ko-KR" altLang="en-US" b="1" dirty="0" smtClean="0">
                <a:solidFill>
                  <a:schemeClr val="tx1"/>
                </a:solidFill>
              </a:rPr>
              <a:t>正名思想</a:t>
            </a:r>
            <a:r>
              <a:rPr lang="en-US" altLang="ko-KR" b="1" dirty="0" smtClean="0">
                <a:solidFill>
                  <a:schemeClr val="tx1"/>
                </a:solidFill>
              </a:rPr>
              <a:t>)</a:t>
            </a:r>
            <a:r>
              <a:rPr lang="ko-KR" altLang="en-US" b="1" dirty="0" smtClean="0">
                <a:solidFill>
                  <a:schemeClr val="tx1"/>
                </a:solidFill>
              </a:rPr>
              <a:t>과  인</a:t>
            </a:r>
            <a:r>
              <a:rPr lang="en-US" altLang="ko-KR" b="1" dirty="0" smtClean="0">
                <a:solidFill>
                  <a:schemeClr val="tx1"/>
                </a:solidFill>
              </a:rPr>
              <a:t>(</a:t>
            </a:r>
            <a:r>
              <a:rPr lang="ko-KR" altLang="en-US" b="1" dirty="0" smtClean="0">
                <a:solidFill>
                  <a:schemeClr val="tx1"/>
                </a:solidFill>
              </a:rPr>
              <a:t>仁</a:t>
            </a:r>
            <a:r>
              <a:rPr lang="en-US" altLang="ko-KR" b="1" dirty="0" smtClean="0">
                <a:solidFill>
                  <a:schemeClr val="tx1"/>
                </a:solidFill>
              </a:rPr>
              <a:t>)</a:t>
            </a:r>
            <a:r>
              <a:rPr lang="en-US" altLang="ko-KR" b="1" dirty="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b="1" dirty="0" smtClean="0">
                <a:solidFill>
                  <a:schemeClr val="tx1"/>
                </a:solidFill>
                <a:latin typeface="+mn-ea"/>
              </a:rPr>
            </a:br>
            <a:r>
              <a:rPr lang="en-US" altLang="ko-KR" b="1" dirty="0" smtClean="0">
                <a:solidFill>
                  <a:schemeClr val="tx1"/>
                </a:solidFill>
                <a:latin typeface="+mn-ea"/>
              </a:rPr>
              <a:t>3. </a:t>
            </a:r>
            <a:r>
              <a:rPr lang="ko-KR" altLang="en-US" b="1" dirty="0" err="1" smtClean="0">
                <a:solidFill>
                  <a:schemeClr val="tx1"/>
                </a:solidFill>
                <a:latin typeface="+mn-ea"/>
              </a:rPr>
              <a:t>호학정신</a:t>
            </a:r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b="1" dirty="0" err="1" smtClean="0">
                <a:solidFill>
                  <a:schemeClr val="tx1"/>
                </a:solidFill>
                <a:latin typeface="+mn-ea"/>
              </a:rPr>
              <a:t>好學</a:t>
            </a:r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 精神</a:t>
            </a:r>
            <a:r>
              <a:rPr lang="en-US" altLang="ko-KR" b="1" dirty="0" smtClean="0">
                <a:solidFill>
                  <a:schemeClr val="tx1"/>
                </a:solidFill>
                <a:latin typeface="+mn-ea"/>
              </a:rPr>
              <a:t>)</a:t>
            </a:r>
            <a:br>
              <a:rPr lang="en-US" altLang="ko-KR" b="1" dirty="0" smtClean="0">
                <a:solidFill>
                  <a:schemeClr val="tx1"/>
                </a:solidFill>
                <a:latin typeface="+mn-ea"/>
              </a:rPr>
            </a:br>
            <a:r>
              <a:rPr lang="en-US" altLang="ko-KR" b="1" dirty="0" smtClean="0">
                <a:solidFill>
                  <a:schemeClr val="tx1"/>
                </a:solidFill>
                <a:latin typeface="+mn-ea"/>
              </a:rPr>
              <a:t>4. </a:t>
            </a:r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덕치주의 </a:t>
            </a:r>
            <a:r>
              <a:rPr lang="en-US" altLang="ko-KR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b="1" dirty="0" smtClean="0">
                <a:solidFill>
                  <a:schemeClr val="tx1"/>
                </a:solidFill>
              </a:rPr>
              <a:t>德治主義</a:t>
            </a:r>
            <a:r>
              <a:rPr lang="en-US" altLang="ko-KR" b="1" dirty="0">
                <a:solidFill>
                  <a:schemeClr val="tx1"/>
                </a:solidFill>
              </a:rPr>
              <a:t>)</a:t>
            </a:r>
            <a:endParaRPr lang="ko-KR" altLang="en-US" b="1" dirty="0">
              <a:solidFill>
                <a:schemeClr val="tx1"/>
              </a:solidFill>
              <a:latin typeface="+mn-ea"/>
            </a:endParaRPr>
          </a:p>
          <a:p>
            <a:pPr algn="r">
              <a:lnSpc>
                <a:spcPct val="160000"/>
              </a:lnSpc>
            </a:pPr>
            <a:endParaRPr lang="en-US" altLang="ko-KR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dirty="0" smtClean="0">
                <a:solidFill>
                  <a:schemeClr val="tx1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남   일   재</a:t>
            </a:r>
            <a:endParaRPr lang="en-US" altLang="ko-KR" dirty="0" smtClean="0">
              <a:solidFill>
                <a:schemeClr val="tx1"/>
              </a:solidFill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en-US" altLang="ko-KR" dirty="0" smtClean="0">
                <a:solidFill>
                  <a:schemeClr val="tx1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/>
            </a:r>
            <a:br>
              <a:rPr lang="en-US" altLang="ko-KR" dirty="0" smtClean="0">
                <a:solidFill>
                  <a:schemeClr val="tx1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</a:br>
            <a:r>
              <a:rPr lang="ko-KR" altLang="en-US" sz="2000" dirty="0" smtClean="0">
                <a:solidFill>
                  <a:schemeClr val="tx1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동서대학교 교수</a:t>
            </a:r>
            <a:r>
              <a:rPr lang="en-US" altLang="ko-KR" sz="2000" dirty="0" smtClean="0">
                <a:solidFill>
                  <a:schemeClr val="tx1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/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정치학 박사</a:t>
            </a:r>
            <a:endParaRPr lang="en-US" altLang="ko-KR" sz="2000" dirty="0" smtClean="0">
              <a:solidFill>
                <a:schemeClr val="tx1"/>
              </a:solidFill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91021"/>
          </a:xfrm>
        </p:spPr>
        <p:txBody>
          <a:bodyPr>
            <a:normAutofit/>
          </a:bodyPr>
          <a:lstStyle/>
          <a:p>
            <a:r>
              <a:rPr lang="ko-KR" altLang="en-US" dirty="0"/>
              <a:t>공자의 호학정신</a:t>
            </a:r>
            <a:r>
              <a:rPr lang="en-US" altLang="ko-KR" dirty="0"/>
              <a:t>(</a:t>
            </a:r>
            <a:r>
              <a:rPr lang="ko-KR" altLang="en-US" dirty="0"/>
              <a:t>好學精神</a:t>
            </a:r>
            <a:r>
              <a:rPr lang="en-US" altLang="ko-KR" dirty="0"/>
              <a:t>)</a:t>
            </a:r>
            <a:r>
              <a:rPr lang="ko-KR" altLang="en-US" dirty="0"/>
              <a:t>과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덕치주의</a:t>
            </a:r>
            <a:r>
              <a:rPr lang="en-US" altLang="ko-KR" dirty="0" smtClean="0"/>
              <a:t>(</a:t>
            </a:r>
            <a:r>
              <a:rPr lang="ko-KR" altLang="en-US" dirty="0" smtClean="0"/>
              <a:t>德治主義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697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792088"/>
          </a:xfrm>
        </p:spPr>
        <p:txBody>
          <a:bodyPr>
            <a:normAutofit/>
          </a:bodyPr>
          <a:lstStyle/>
          <a:p>
            <a:r>
              <a:rPr lang="en-US" altLang="ko-KR" sz="3200" b="1" dirty="0">
                <a:solidFill>
                  <a:schemeClr val="tx1"/>
                </a:solidFill>
              </a:rPr>
              <a:t>3. </a:t>
            </a:r>
            <a:r>
              <a:rPr lang="ko-KR" altLang="en-US" sz="3200" b="1" dirty="0" err="1">
                <a:solidFill>
                  <a:schemeClr val="tx1"/>
                </a:solidFill>
              </a:rPr>
              <a:t>호학</a:t>
            </a:r>
            <a:r>
              <a:rPr lang="en-US" altLang="ko-KR" sz="3200" b="1" dirty="0">
                <a:solidFill>
                  <a:schemeClr val="tx1"/>
                </a:solidFill>
              </a:rPr>
              <a:t>(</a:t>
            </a:r>
            <a:r>
              <a:rPr lang="ko-KR" altLang="en-US" sz="3200" b="1" dirty="0" err="1">
                <a:solidFill>
                  <a:schemeClr val="tx1"/>
                </a:solidFill>
              </a:rPr>
              <a:t>好學</a:t>
            </a:r>
            <a:r>
              <a:rPr lang="en-US" altLang="ko-KR" sz="3200" b="1" dirty="0">
                <a:solidFill>
                  <a:schemeClr val="tx1"/>
                </a:solidFill>
              </a:rPr>
              <a:t>) </a:t>
            </a:r>
            <a:r>
              <a:rPr lang="ko-KR" altLang="en-US" sz="3200" b="1" dirty="0">
                <a:solidFill>
                  <a:schemeClr val="tx1"/>
                </a:solidFill>
              </a:rPr>
              <a:t>정신</a:t>
            </a:r>
            <a:endParaRPr lang="ko-KR" altLang="en-US" sz="35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4536504"/>
          </a:xfrm>
        </p:spPr>
        <p:txBody>
          <a:bodyPr>
            <a:noAutofit/>
          </a:bodyPr>
          <a:lstStyle/>
          <a:p>
            <a:pPr fontAlgn="base"/>
            <a:r>
              <a:rPr lang="en-US" altLang="ko-KR" sz="2400" b="1" dirty="0"/>
              <a:t>"도 </a:t>
            </a:r>
            <a:r>
              <a:rPr lang="en-US" altLang="ko-KR" sz="2400" b="1" dirty="0" err="1"/>
              <a:t>있는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곳에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나아가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나를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바로잡아야</a:t>
            </a:r>
            <a:r>
              <a:rPr lang="en-US" altLang="ko-KR" sz="2400" b="1" dirty="0"/>
              <a:t>" "</a:t>
            </a:r>
            <a:r>
              <a:rPr lang="en-US" altLang="ko-KR" sz="2400" b="1" dirty="0" err="1"/>
              <a:t>호학"이라고</a:t>
            </a:r>
            <a:r>
              <a:rPr lang="en-US" altLang="ko-KR" sz="2400" b="1" dirty="0"/>
              <a:t> 할 수 </a:t>
            </a:r>
            <a:r>
              <a:rPr lang="en-US" altLang="ko-KR" sz="2400" b="1" dirty="0" err="1"/>
              <a:t>있다</a:t>
            </a:r>
            <a:r>
              <a:rPr lang="en-US" altLang="ko-KR" sz="2400" b="1" dirty="0" smtClean="0"/>
              <a:t>.</a:t>
            </a:r>
          </a:p>
          <a:p>
            <a:pPr fontAlgn="base"/>
            <a:r>
              <a:rPr lang="en-US" altLang="ko-KR" sz="2400" b="1" dirty="0" smtClean="0"/>
              <a:t> </a:t>
            </a:r>
            <a:r>
              <a:rPr lang="en-US" altLang="ko-KR" sz="2400" b="1" dirty="0" err="1"/>
              <a:t>단순히</a:t>
            </a:r>
            <a:r>
              <a:rPr lang="en-US" altLang="ko-KR" sz="2400" b="1" dirty="0"/>
              <a:t> </a:t>
            </a:r>
            <a:r>
              <a:rPr lang="en-US" altLang="ko-KR" sz="2400" b="1" dirty="0" smtClean="0"/>
              <a:t>＂</a:t>
            </a:r>
            <a:r>
              <a:rPr lang="ko-KR" altLang="en-US" sz="2400" b="1" dirty="0" smtClean="0"/>
              <a:t>글</a:t>
            </a:r>
            <a:r>
              <a:rPr lang="en-US" altLang="ko-KR" sz="2400" b="1" dirty="0" smtClean="0"/>
              <a:t> </a:t>
            </a:r>
            <a:r>
              <a:rPr lang="en-US" altLang="ko-KR" sz="2400" b="1" dirty="0" err="1"/>
              <a:t>공부</a:t>
            </a:r>
            <a:r>
              <a:rPr lang="en-US" altLang="ko-KR" sz="2400" b="1" dirty="0"/>
              <a:t>(</a:t>
            </a:r>
            <a:r>
              <a:rPr lang="en-US" altLang="ko-KR" sz="2400" b="1" dirty="0" err="1"/>
              <a:t>學文</a:t>
            </a:r>
            <a:r>
              <a:rPr lang="en-US" altLang="ko-KR" sz="2400" b="1" dirty="0"/>
              <a:t>)"를 </a:t>
            </a:r>
            <a:r>
              <a:rPr lang="en-US" altLang="ko-KR" sz="2400" b="1" dirty="0" err="1"/>
              <a:t>좋아하는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것이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호학이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아니고</a:t>
            </a:r>
            <a:r>
              <a:rPr lang="en-US" altLang="ko-KR" sz="2400" b="1" dirty="0"/>
              <a:t>, </a:t>
            </a:r>
            <a:r>
              <a:rPr lang="en-US" altLang="ko-KR" sz="2400" b="1" dirty="0" err="1"/>
              <a:t>실천에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옮길</a:t>
            </a:r>
            <a:r>
              <a:rPr lang="en-US" altLang="ko-KR" sz="2400" b="1" dirty="0"/>
              <a:t> 수 </a:t>
            </a:r>
            <a:r>
              <a:rPr lang="en-US" altLang="ko-KR" sz="2400" b="1" dirty="0" err="1"/>
              <a:t>있어야</a:t>
            </a:r>
            <a:r>
              <a:rPr lang="en-US" altLang="ko-KR" sz="2400" b="1" dirty="0"/>
              <a:t>("</a:t>
            </a:r>
            <a:r>
              <a:rPr lang="en-US" altLang="ko-KR" sz="2400" b="1" dirty="0" err="1"/>
              <a:t>力行</a:t>
            </a:r>
            <a:r>
              <a:rPr lang="en-US" altLang="ko-KR" sz="2400" b="1" dirty="0"/>
              <a:t>") </a:t>
            </a:r>
            <a:r>
              <a:rPr lang="en-US" altLang="ko-KR" sz="2400" b="1" dirty="0" err="1"/>
              <a:t>호학이라는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말이다</a:t>
            </a:r>
            <a:r>
              <a:rPr lang="en-US" altLang="ko-KR" sz="2400" b="1" dirty="0"/>
              <a:t>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/>
          </a:p>
          <a:p>
            <a:pPr fontAlgn="base"/>
            <a:r>
              <a:rPr lang="ko-KR" altLang="en-US" sz="2400" b="1" dirty="0" err="1"/>
              <a:t>자하가</a:t>
            </a:r>
            <a:r>
              <a:rPr lang="ko-KR" altLang="en-US" sz="2400" b="1" dirty="0"/>
              <a:t> 말했다</a:t>
            </a:r>
            <a:r>
              <a:rPr lang="en-US" altLang="ko-KR" sz="2400" b="1" dirty="0"/>
              <a:t>. "</a:t>
            </a:r>
            <a:r>
              <a:rPr lang="ko-KR" altLang="en-US" sz="2400" b="1" dirty="0"/>
              <a:t>날마다 알지 못하던 것을 새롭게 알고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달마다 이미 터득해 얻는 바를 잊어버리지 않는다면 학문을 좋아한다</a:t>
            </a:r>
            <a:r>
              <a:rPr lang="en-US" altLang="ko-KR" sz="2400" b="1" dirty="0"/>
              <a:t>(</a:t>
            </a:r>
            <a:r>
              <a:rPr lang="ko-KR" altLang="en-US" sz="2400" b="1" dirty="0" err="1"/>
              <a:t>好學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고 할 수 있다</a:t>
            </a:r>
            <a:r>
              <a:rPr lang="en-US" altLang="ko-KR" sz="2400" b="1" dirty="0"/>
              <a:t>.“</a:t>
            </a:r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子夏曰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: "</a:t>
            </a:r>
            <a:r>
              <a:rPr lang="ko-KR" altLang="en-US" sz="2400" b="1" dirty="0" err="1"/>
              <a:t>日知其所亡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月無忘其所能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可謂好學也已矣</a:t>
            </a:r>
            <a:r>
              <a:rPr lang="en-US" altLang="ko-KR" sz="2400" b="1" dirty="0" smtClean="0"/>
              <a:t>.")</a:t>
            </a:r>
          </a:p>
          <a:p>
            <a:pPr fontAlgn="base"/>
            <a:r>
              <a:rPr lang="ko-KR" altLang="en-US" sz="2400" b="1" dirty="0" smtClean="0"/>
              <a:t>공자도 스스로 </a:t>
            </a:r>
            <a:r>
              <a:rPr lang="en-US" altLang="ko-KR" sz="2400" b="1" dirty="0" smtClean="0"/>
              <a:t>“</a:t>
            </a:r>
            <a:r>
              <a:rPr lang="ko-KR" altLang="en-US" sz="2400" b="1" dirty="0" smtClean="0"/>
              <a:t>군자의 </a:t>
            </a:r>
            <a:r>
              <a:rPr lang="ko-KR" altLang="en-US" sz="2400" b="1" dirty="0"/>
              <a:t>행실을 몸소 실천하는 것은 </a:t>
            </a:r>
            <a:r>
              <a:rPr lang="ko-KR" altLang="en-US" sz="2400" b="1" dirty="0" smtClean="0"/>
              <a:t>내가  </a:t>
            </a:r>
            <a:r>
              <a:rPr lang="ko-KR" altLang="en-US" sz="2400" b="1" dirty="0"/>
              <a:t>아직 못하고 있다</a:t>
            </a:r>
            <a:r>
              <a:rPr lang="en-US" altLang="ko-KR" sz="2400" b="1" dirty="0"/>
              <a:t>(</a:t>
            </a:r>
            <a:r>
              <a:rPr lang="ko-KR" altLang="en-US" sz="2400" b="1" dirty="0" err="1"/>
              <a:t>躬行君子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則吾未之有得</a:t>
            </a:r>
            <a:r>
              <a:rPr lang="en-US" altLang="ko-KR" sz="2400" b="1" dirty="0" smtClean="0"/>
              <a:t>)＂</a:t>
            </a:r>
            <a:r>
              <a:rPr lang="ko-KR" altLang="en-US" sz="2400" b="1" dirty="0" smtClean="0"/>
              <a:t>고 함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8578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772400" cy="720080"/>
          </a:xfrm>
        </p:spPr>
        <p:txBody>
          <a:bodyPr>
            <a:normAutofit/>
          </a:bodyPr>
          <a:lstStyle/>
          <a:p>
            <a:r>
              <a:rPr lang="en-US" altLang="ko-KR" sz="3600" b="1" dirty="0"/>
              <a:t>4. </a:t>
            </a:r>
            <a:r>
              <a:rPr lang="ko-KR" altLang="en-US" sz="3600" b="1" dirty="0"/>
              <a:t>덕치주의</a:t>
            </a:r>
            <a:r>
              <a:rPr lang="en-US" altLang="ko-KR" sz="3600" b="1" dirty="0"/>
              <a:t>(</a:t>
            </a:r>
            <a:r>
              <a:rPr lang="ko-KR" altLang="en-US" sz="3600" b="1" dirty="0"/>
              <a:t>德治主義</a:t>
            </a:r>
            <a:r>
              <a:rPr lang="en-US" altLang="ko-KR" sz="3600" b="1" dirty="0"/>
              <a:t>) </a:t>
            </a:r>
            <a:endParaRPr lang="ko-KR" altLang="en-US" sz="35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340768"/>
            <a:ext cx="7772400" cy="4464496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 </a:t>
            </a:r>
            <a:r>
              <a:rPr lang="en-US" altLang="ko-KR" sz="2400" b="1" dirty="0" err="1"/>
              <a:t>윗사람과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백성의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관계를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바람과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풀의</a:t>
            </a:r>
            <a:r>
              <a:rPr lang="en-US" altLang="ko-KR" sz="2400" b="1" dirty="0"/>
              <a:t> </a:t>
            </a:r>
            <a:r>
              <a:rPr lang="en-US" altLang="ko-KR" sz="2400" b="1" dirty="0" err="1" smtClean="0"/>
              <a:t>관계</a:t>
            </a:r>
            <a:r>
              <a:rPr lang="ko-KR" altLang="en-US" sz="2400" b="1" dirty="0" smtClean="0"/>
              <a:t>로 인식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</a:t>
            </a:r>
            <a:r>
              <a:rPr lang="en-US" altLang="ko-KR" sz="2400" b="1" dirty="0" err="1"/>
              <a:t>풀은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바람이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부는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대로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쓰러진다</a:t>
            </a:r>
            <a:r>
              <a:rPr lang="en-US" altLang="ko-KR" sz="2400" b="1" dirty="0"/>
              <a:t>.(</a:t>
            </a:r>
            <a:r>
              <a:rPr lang="en-US" altLang="ko-KR" sz="2400" b="1" dirty="0" err="1"/>
              <a:t>君子之德</a:t>
            </a:r>
            <a:r>
              <a:rPr lang="en-US" altLang="ko-KR" sz="2400" b="1" dirty="0"/>
              <a:t> 風 </a:t>
            </a:r>
            <a:r>
              <a:rPr lang="en-US" altLang="ko-KR" sz="2400" b="1" dirty="0" err="1"/>
              <a:t>小人之德</a:t>
            </a:r>
            <a:r>
              <a:rPr lang="en-US" altLang="ko-KR" sz="2400" b="1" dirty="0"/>
              <a:t> 草 </a:t>
            </a:r>
            <a:r>
              <a:rPr lang="en-US" altLang="ko-KR" sz="2400" b="1" dirty="0" err="1"/>
              <a:t>草上之風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必偃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고 </a:t>
            </a:r>
            <a:r>
              <a:rPr lang="en-US" altLang="ko-KR" sz="2400" b="1" dirty="0" smtClean="0"/>
              <a:t>하</a:t>
            </a:r>
            <a:r>
              <a:rPr lang="ko-KR" altLang="en-US" sz="2400" b="1" dirty="0" smtClean="0"/>
              <a:t>면서</a:t>
            </a:r>
            <a:r>
              <a:rPr lang="en-US" altLang="ko-KR" sz="2400" b="1" dirty="0" smtClean="0"/>
              <a:t>,</a:t>
            </a:r>
            <a:r>
              <a:rPr lang="ko-KR" altLang="en-US" sz="2400" b="1" dirty="0" smtClean="0"/>
              <a:t> </a:t>
            </a:r>
            <a:r>
              <a:rPr lang="en-US" altLang="ko-KR" sz="2400" b="1" dirty="0" err="1" smtClean="0"/>
              <a:t>이처럼</a:t>
            </a:r>
            <a:r>
              <a:rPr lang="en-US" altLang="ko-KR" sz="2400" b="1" dirty="0" smtClean="0"/>
              <a:t> </a:t>
            </a:r>
            <a:r>
              <a:rPr lang="en-US" altLang="ko-KR" sz="2400" b="1" dirty="0" err="1"/>
              <a:t>윗사람이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덕으로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다스리면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백성들은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저절로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따라오게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된다는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것이다</a:t>
            </a:r>
            <a:r>
              <a:rPr lang="en-US" altLang="ko-KR" sz="2400" b="1" dirty="0"/>
              <a:t>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r>
              <a:rPr lang="en-US" altLang="ko-KR" sz="2400" b="1" dirty="0" err="1" smtClean="0"/>
              <a:t>결국</a:t>
            </a:r>
            <a:r>
              <a:rPr lang="en-US" altLang="ko-KR" sz="2400" b="1" dirty="0" smtClean="0"/>
              <a:t> </a:t>
            </a:r>
            <a:r>
              <a:rPr lang="en-US" altLang="ko-KR" sz="2400" b="1" dirty="0" err="1"/>
              <a:t>백성을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올바른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방향으로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지도하는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것은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윗사람의</a:t>
            </a:r>
            <a:r>
              <a:rPr lang="en-US" altLang="ko-KR" sz="2400" b="1" dirty="0"/>
              <a:t> </a:t>
            </a:r>
            <a:r>
              <a:rPr lang="en-US" altLang="ko-KR" sz="2400" b="1" dirty="0" err="1" smtClean="0"/>
              <a:t>책임</a:t>
            </a:r>
            <a:r>
              <a:rPr lang="ko-KR" altLang="en-US" sz="2400" b="1" dirty="0" smtClean="0"/>
              <a:t>으로</a:t>
            </a:r>
            <a:r>
              <a:rPr lang="en-US" altLang="ko-KR" sz="2400" b="1" dirty="0" smtClean="0"/>
              <a:t>, </a:t>
            </a:r>
            <a:r>
              <a:rPr lang="en-US" altLang="ko-KR" sz="2400" b="1" dirty="0" err="1"/>
              <a:t>윗사람이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정의를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몸소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실천하여야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백성들도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그것을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따르게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된다는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것이다</a:t>
            </a:r>
            <a:r>
              <a:rPr lang="en-US" altLang="ko-KR" sz="2400" b="1" dirty="0"/>
              <a:t>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r>
              <a:rPr lang="en-US" altLang="ko-KR" sz="2400" b="1" dirty="0" err="1" smtClean="0"/>
              <a:t>공자의</a:t>
            </a:r>
            <a:r>
              <a:rPr lang="en-US" altLang="ko-KR" sz="2400" b="1" dirty="0" smtClean="0"/>
              <a:t> </a:t>
            </a:r>
            <a:r>
              <a:rPr lang="en-US" altLang="ko-KR" sz="2400" b="1" dirty="0" err="1"/>
              <a:t>이러한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정치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사상을</a:t>
            </a:r>
            <a:r>
              <a:rPr lang="en-US" altLang="ko-KR" sz="2400" b="1" dirty="0"/>
              <a:t> '</a:t>
            </a:r>
            <a:r>
              <a:rPr lang="en-US" altLang="ko-KR" sz="2400" b="1" dirty="0" err="1"/>
              <a:t>덕치주의</a:t>
            </a:r>
            <a:r>
              <a:rPr lang="en-US" altLang="ko-KR" sz="2400" b="1" dirty="0"/>
              <a:t>(</a:t>
            </a:r>
            <a:r>
              <a:rPr lang="en-US" altLang="ko-KR" sz="2400" b="1" dirty="0" err="1"/>
              <a:t>德治主義</a:t>
            </a:r>
            <a:r>
              <a:rPr lang="en-US" altLang="ko-KR" sz="2400" b="1" dirty="0"/>
              <a:t>)'</a:t>
            </a:r>
            <a:r>
              <a:rPr lang="en-US" altLang="ko-KR" sz="2400" b="1" dirty="0" err="1"/>
              <a:t>라고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한다</a:t>
            </a:r>
            <a:r>
              <a:rPr lang="en-US" altLang="ko-KR" sz="2400" b="1" dirty="0"/>
              <a:t>. </a:t>
            </a:r>
            <a:r>
              <a:rPr lang="en-US" altLang="ko-KR" sz="2400" b="1" dirty="0" err="1"/>
              <a:t>덕은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강요하지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않아도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자연스레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상대방을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감화시키게</a:t>
            </a:r>
            <a:r>
              <a:rPr lang="en-US" altLang="ko-KR" sz="2400" b="1" dirty="0"/>
              <a:t> </a:t>
            </a:r>
            <a:r>
              <a:rPr lang="en-US" altLang="ko-KR" sz="2400" b="1" dirty="0" err="1" smtClean="0"/>
              <a:t>된다</a:t>
            </a:r>
            <a:r>
              <a:rPr lang="ko-KR" altLang="en-US" sz="2400" b="1" dirty="0" smtClean="0"/>
              <a:t>는 뜻임</a:t>
            </a:r>
            <a:endParaRPr lang="en-US" altLang="ko-KR" sz="2400" b="1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975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772400" cy="720080"/>
          </a:xfrm>
        </p:spPr>
        <p:txBody>
          <a:bodyPr>
            <a:normAutofit/>
          </a:bodyPr>
          <a:lstStyle/>
          <a:p>
            <a:r>
              <a:rPr lang="en-US" altLang="ko-KR" sz="3600" b="1" dirty="0"/>
              <a:t>4. </a:t>
            </a:r>
            <a:r>
              <a:rPr lang="ko-KR" altLang="en-US" sz="3600" b="1" dirty="0"/>
              <a:t>덕치주의</a:t>
            </a:r>
            <a:r>
              <a:rPr lang="en-US" altLang="ko-KR" sz="3600" b="1" dirty="0"/>
              <a:t>(</a:t>
            </a:r>
            <a:r>
              <a:rPr lang="ko-KR" altLang="en-US" sz="3600" b="1" dirty="0"/>
              <a:t>德治主義</a:t>
            </a:r>
            <a:r>
              <a:rPr lang="en-US" altLang="ko-KR" sz="3600" b="1" dirty="0"/>
              <a:t>)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755576" y="1340768"/>
            <a:ext cx="7992888" cy="4679032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ko-KR" altLang="en-US" b="1" dirty="0" smtClean="0"/>
              <a:t>덕치주의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 </a:t>
            </a:r>
            <a:r>
              <a:rPr lang="en-US" altLang="ko-KR" b="1" dirty="0"/>
              <a:t>"</a:t>
            </a:r>
            <a:r>
              <a:rPr lang="ko-KR" altLang="en-US" b="1" dirty="0"/>
              <a:t>덕으로 정치를 행하는 것은</a:t>
            </a:r>
            <a:r>
              <a:rPr lang="en-US" altLang="ko-KR" b="1" dirty="0"/>
              <a:t>, </a:t>
            </a:r>
            <a:r>
              <a:rPr lang="ko-KR" altLang="en-US" b="1" dirty="0"/>
              <a:t>비유하면 북극성이 그 자리를 지키고 있고 </a:t>
            </a:r>
            <a:r>
              <a:rPr lang="ko-KR" altLang="en-US" b="1" dirty="0" err="1"/>
              <a:t>뭇별들이</a:t>
            </a:r>
            <a:r>
              <a:rPr lang="ko-KR" altLang="en-US" b="1" dirty="0"/>
              <a:t> 그것을 중심으로 도는 것과 </a:t>
            </a:r>
            <a:r>
              <a:rPr lang="ko-KR" altLang="en-US" b="1" dirty="0" smtClean="0"/>
              <a:t>같다</a:t>
            </a:r>
            <a:r>
              <a:rPr lang="en-US" altLang="ko-KR" b="1" dirty="0" smtClean="0"/>
              <a:t>"</a:t>
            </a:r>
            <a:r>
              <a:rPr lang="ko-KR" altLang="en-US" b="1" dirty="0"/>
              <a:t>라는 구절에서 온 것이지만</a:t>
            </a:r>
            <a:r>
              <a:rPr lang="en-US" altLang="ko-KR" b="1" dirty="0"/>
              <a:t>, </a:t>
            </a:r>
            <a:endParaRPr lang="en-US" altLang="ko-KR" b="1" dirty="0" smtClean="0"/>
          </a:p>
          <a:p>
            <a:pPr fontAlgn="base"/>
            <a:r>
              <a:rPr lang="ko-KR" altLang="en-US" b="1" dirty="0" smtClean="0"/>
              <a:t>그 </a:t>
            </a:r>
            <a:r>
              <a:rPr lang="ko-KR" altLang="en-US" b="1" dirty="0"/>
              <a:t>근원은 유교의 이상적인 정치라고 할 수 있는</a:t>
            </a:r>
            <a:r>
              <a:rPr lang="en-US" altLang="ko-KR" b="1" dirty="0"/>
              <a:t>, </a:t>
            </a:r>
            <a:r>
              <a:rPr lang="ko-KR" altLang="en-US" b="1" dirty="0" err="1"/>
              <a:t>지치</a:t>
            </a:r>
            <a:r>
              <a:rPr lang="en-US" altLang="ko-KR" b="1" dirty="0"/>
              <a:t>(</a:t>
            </a:r>
            <a:r>
              <a:rPr lang="ko-KR" altLang="en-US" b="1" dirty="0" err="1"/>
              <a:t>至治</a:t>
            </a:r>
            <a:r>
              <a:rPr lang="en-US" altLang="ko-KR" b="1" dirty="0"/>
              <a:t>)</a:t>
            </a:r>
            <a:r>
              <a:rPr lang="ko-KR" altLang="en-US" b="1" dirty="0"/>
              <a:t>가 구현된 시대인 요순</a:t>
            </a:r>
            <a:r>
              <a:rPr lang="en-US" altLang="ko-KR" b="1" dirty="0"/>
              <a:t>(</a:t>
            </a:r>
            <a:r>
              <a:rPr lang="ko-KR" altLang="en-US" b="1" dirty="0"/>
              <a:t>堯舜</a:t>
            </a:r>
            <a:r>
              <a:rPr lang="en-US" altLang="ko-KR" b="1" dirty="0"/>
              <a:t>)</a:t>
            </a:r>
            <a:r>
              <a:rPr lang="ko-KR" altLang="en-US" b="1" dirty="0"/>
              <a:t>의 정치에서 찾을 수 </a:t>
            </a:r>
            <a:r>
              <a:rPr lang="ko-KR" altLang="en-US" b="1" dirty="0" smtClean="0"/>
              <a:t>있음</a:t>
            </a:r>
            <a:r>
              <a:rPr lang="en-US" altLang="ko-KR" b="1" dirty="0" smtClean="0"/>
              <a:t>.</a:t>
            </a:r>
            <a:br>
              <a:rPr lang="en-US" altLang="ko-KR" b="1" dirty="0" smtClean="0"/>
            </a:br>
            <a:endParaRPr lang="en-US" altLang="ko-KR" b="1" dirty="0"/>
          </a:p>
          <a:p>
            <a:pPr fontAlgn="base"/>
            <a:r>
              <a:rPr lang="en-US" altLang="ko-KR" b="1" dirty="0"/>
              <a:t>〈</a:t>
            </a:r>
            <a:r>
              <a:rPr lang="ko-KR" altLang="en-US" b="1" dirty="0"/>
              <a:t>서경 書經</a:t>
            </a:r>
            <a:r>
              <a:rPr lang="en-US" altLang="ko-KR" b="1" dirty="0"/>
              <a:t>〉 </a:t>
            </a:r>
            <a:r>
              <a:rPr lang="ko-KR" altLang="en-US" b="1" dirty="0"/>
              <a:t>요전</a:t>
            </a:r>
            <a:r>
              <a:rPr lang="en-US" altLang="ko-KR" b="1" dirty="0"/>
              <a:t>(</a:t>
            </a:r>
            <a:r>
              <a:rPr lang="ko-KR" altLang="en-US" b="1" dirty="0"/>
              <a:t>堯典</a:t>
            </a:r>
            <a:r>
              <a:rPr lang="en-US" altLang="ko-KR" b="1" dirty="0"/>
              <a:t>)</a:t>
            </a:r>
            <a:r>
              <a:rPr lang="ko-KR" altLang="en-US" b="1" dirty="0"/>
              <a:t>을 보면</a:t>
            </a:r>
            <a:r>
              <a:rPr lang="en-US" altLang="ko-KR" b="1" dirty="0"/>
              <a:t>, </a:t>
            </a:r>
            <a:r>
              <a:rPr lang="ko-KR" altLang="en-US" b="1" dirty="0" err="1" smtClean="0"/>
              <a:t>요임금이</a:t>
            </a:r>
            <a:r>
              <a:rPr lang="ko-KR" altLang="en-US" b="1" dirty="0" smtClean="0"/>
              <a:t> </a:t>
            </a:r>
            <a:r>
              <a:rPr lang="ko-KR" altLang="en-US" b="1" dirty="0"/>
              <a:t>이상적인 </a:t>
            </a:r>
            <a:r>
              <a:rPr lang="ko-KR" altLang="en-US" b="1" dirty="0" smtClean="0"/>
              <a:t>정치행위가 </a:t>
            </a:r>
            <a:r>
              <a:rPr lang="ko-KR" altLang="en-US" b="1" dirty="0"/>
              <a:t>가능할 수 있었던 근원적인 </a:t>
            </a:r>
            <a:r>
              <a:rPr lang="ko-KR" altLang="en-US" b="1" dirty="0" smtClean="0"/>
              <a:t>힘은 </a:t>
            </a:r>
            <a:r>
              <a:rPr lang="ko-KR" altLang="en-US" b="1" dirty="0"/>
              <a:t>요임금의 </a:t>
            </a:r>
            <a:r>
              <a:rPr lang="ko-KR" altLang="en-US" b="1" dirty="0" smtClean="0"/>
              <a:t>덕으로 </a:t>
            </a:r>
            <a:r>
              <a:rPr lang="ko-KR" altLang="en-US" b="1" dirty="0"/>
              <a:t>설명하고 </a:t>
            </a:r>
            <a:r>
              <a:rPr lang="ko-KR" altLang="en-US" b="1" dirty="0" smtClean="0"/>
              <a:t>있음</a:t>
            </a:r>
            <a:r>
              <a:rPr lang="en-US" altLang="ko-KR" b="1" dirty="0" smtClean="0"/>
              <a:t>. </a:t>
            </a:r>
          </a:p>
          <a:p>
            <a:pPr fontAlgn="base"/>
            <a:r>
              <a:rPr lang="ko-KR" altLang="en-US" b="1" dirty="0" smtClean="0"/>
              <a:t>이처럼 </a:t>
            </a:r>
            <a:r>
              <a:rPr lang="ko-KR" altLang="en-US" b="1" dirty="0"/>
              <a:t>군주의 도덕성을 정치행위의 근본적인 역량으로 설정하고</a:t>
            </a:r>
            <a:r>
              <a:rPr lang="en-US" altLang="ko-KR" b="1" dirty="0"/>
              <a:t>, </a:t>
            </a:r>
            <a:r>
              <a:rPr lang="ko-KR" altLang="en-US" b="1" dirty="0"/>
              <a:t>그 도덕성의 확대를 곧 세계완성과 이상사회의 구현 단계로 보는 것이 유학적 정치사상의 핵심적인 </a:t>
            </a:r>
            <a:r>
              <a:rPr lang="ko-KR" altLang="en-US" b="1" dirty="0" smtClean="0"/>
              <a:t>내용</a:t>
            </a:r>
            <a:r>
              <a:rPr lang="en-US" altLang="ko-KR" b="1" dirty="0" smtClean="0"/>
              <a:t>.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1858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7772400" cy="652934"/>
          </a:xfrm>
        </p:spPr>
        <p:txBody>
          <a:bodyPr>
            <a:noAutofit/>
          </a:bodyPr>
          <a:lstStyle/>
          <a:p>
            <a:r>
              <a:rPr lang="en-US" altLang="ko-KR" sz="3600" b="1" dirty="0"/>
              <a:t>4. </a:t>
            </a:r>
            <a:r>
              <a:rPr lang="ko-KR" altLang="en-US" sz="3600" b="1" dirty="0"/>
              <a:t>덕치주의</a:t>
            </a:r>
            <a:r>
              <a:rPr lang="en-US" altLang="ko-KR" sz="3600" b="1" dirty="0"/>
              <a:t>(</a:t>
            </a:r>
            <a:r>
              <a:rPr lang="ko-KR" altLang="en-US" sz="3600" b="1" dirty="0"/>
              <a:t>德治主義</a:t>
            </a:r>
            <a:r>
              <a:rPr lang="en-US" altLang="ko-KR" sz="3600" b="1" dirty="0"/>
              <a:t>)</a:t>
            </a:r>
            <a:endParaRPr lang="ko-KR" altLang="en-US" sz="36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84784"/>
            <a:ext cx="7772400" cy="4032448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400" b="1" dirty="0"/>
              <a:t>공자의 이런 덕치주의가 갖는 가장 중요한 의의는 통치자의 도덕성을 강조하는 측면과 함께 피치자의 자발성을 최대한 긍정한다는 점이다</a:t>
            </a:r>
            <a:r>
              <a:rPr lang="en-US" altLang="ko-KR" sz="2400" b="1" dirty="0"/>
              <a:t>. </a:t>
            </a: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단순히 </a:t>
            </a:r>
            <a:r>
              <a:rPr lang="ko-KR" altLang="en-US" sz="2400" b="1" dirty="0"/>
              <a:t>지배를 위해서라면 강제성을 지닌 법치의 방법이 더 유효할 수도 </a:t>
            </a:r>
            <a:r>
              <a:rPr lang="ko-KR" altLang="en-US" sz="2400" b="1" dirty="0" smtClean="0"/>
              <a:t>있지만</a:t>
            </a:r>
            <a:r>
              <a:rPr lang="en-US" altLang="ko-KR" sz="2400" b="1" dirty="0" smtClean="0"/>
              <a:t>,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지도자의 도덕성을 하나의 모델로 제시하여 사회의 각 구성원이 자발적으로 바른 모습을 갖게 되는 </a:t>
            </a:r>
            <a:r>
              <a:rPr lang="ko-KR" altLang="en-US" sz="2400" b="1" dirty="0" err="1"/>
              <a:t>덕치야말로</a:t>
            </a:r>
            <a:r>
              <a:rPr lang="ko-KR" altLang="en-US" sz="2400" b="1" dirty="0"/>
              <a:t> 정치의 본래 목적에 부합하는 방법이라고 할 수 있다</a:t>
            </a:r>
            <a:r>
              <a:rPr lang="en-US" altLang="ko-KR" sz="2400" b="1" dirty="0"/>
              <a:t>. </a:t>
            </a: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더 </a:t>
            </a:r>
            <a:r>
              <a:rPr lang="ko-KR" altLang="en-US" sz="2400" b="1" dirty="0"/>
              <a:t>나아가 공자는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덕치는</a:t>
            </a:r>
            <a:r>
              <a:rPr lang="ko-KR" altLang="en-US" sz="2400" b="1" dirty="0"/>
              <a:t> 강제적인 법에 의한 통치보다 더 큰 힘을 지니고 있다고 확신했다</a:t>
            </a:r>
            <a:r>
              <a:rPr lang="en-US" altLang="ko-KR" sz="2400" b="1" dirty="0"/>
              <a:t>. </a:t>
            </a:r>
            <a:endParaRPr lang="ko-KR" altLang="en-US" sz="2400" b="1" dirty="0"/>
          </a:p>
          <a:p>
            <a:pPr marL="0" indent="0">
              <a:buNone/>
            </a:pPr>
            <a:endParaRPr lang="ko-KR" altLang="en-US" sz="2400" dirty="0"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831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en-US" altLang="ko-KR" b="1" dirty="0"/>
              <a:t>4. </a:t>
            </a:r>
            <a:r>
              <a:rPr lang="ko-KR" altLang="en-US" b="1" dirty="0"/>
              <a:t>덕치주의</a:t>
            </a:r>
            <a:r>
              <a:rPr lang="en-US" altLang="ko-KR" b="1" dirty="0"/>
              <a:t>(</a:t>
            </a:r>
            <a:r>
              <a:rPr lang="ko-KR" altLang="en-US" b="1" dirty="0"/>
              <a:t>德治主義</a:t>
            </a:r>
            <a:r>
              <a:rPr lang="en-US" altLang="ko-KR" b="1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4823048"/>
          </a:xfrm>
        </p:spPr>
        <p:txBody>
          <a:bodyPr>
            <a:normAutofit fontScale="92500"/>
          </a:bodyPr>
          <a:lstStyle/>
          <a:p>
            <a:r>
              <a:rPr lang="ko-KR" altLang="en-US" b="1" dirty="0"/>
              <a:t>덕으로 하는 정치는 가장 적은 정치력의 소모를 통해서도 가능한 것이라 하여 순</a:t>
            </a:r>
            <a:r>
              <a:rPr lang="en-US" altLang="ko-KR" b="1" dirty="0"/>
              <a:t>(</a:t>
            </a:r>
            <a:r>
              <a:rPr lang="ko-KR" altLang="en-US" b="1" dirty="0"/>
              <a:t>舜</a:t>
            </a:r>
            <a:r>
              <a:rPr lang="en-US" altLang="ko-KR" b="1" dirty="0"/>
              <a:t>)</a:t>
            </a:r>
            <a:r>
              <a:rPr lang="ko-KR" altLang="en-US" b="1" dirty="0"/>
              <a:t>을 그 예로 들고 있다</a:t>
            </a:r>
            <a:r>
              <a:rPr lang="en-US" altLang="ko-KR" b="1" dirty="0"/>
              <a:t>. </a:t>
            </a:r>
            <a:endParaRPr lang="en-US" altLang="ko-KR" b="1" dirty="0" smtClean="0"/>
          </a:p>
          <a:p>
            <a:r>
              <a:rPr lang="en-US" altLang="ko-KR" b="1" dirty="0" smtClean="0"/>
              <a:t>"</a:t>
            </a:r>
            <a:r>
              <a:rPr lang="ko-KR" altLang="en-US" b="1" dirty="0"/>
              <a:t>무위</a:t>
            </a:r>
            <a:r>
              <a:rPr lang="en-US" altLang="ko-KR" b="1" dirty="0"/>
              <a:t>(</a:t>
            </a:r>
            <a:r>
              <a:rPr lang="ko-KR" altLang="en-US" b="1" dirty="0"/>
              <a:t>無爲</a:t>
            </a:r>
            <a:r>
              <a:rPr lang="en-US" altLang="ko-KR" b="1" dirty="0"/>
              <a:t>)</a:t>
            </a:r>
            <a:r>
              <a:rPr lang="ko-KR" altLang="en-US" b="1" dirty="0"/>
              <a:t>로 다스린 사람은 </a:t>
            </a:r>
            <a:r>
              <a:rPr lang="ko-KR" altLang="en-US" b="1" dirty="0" err="1"/>
              <a:t>순임금인저</a:t>
            </a:r>
            <a:r>
              <a:rPr lang="en-US" altLang="ko-KR" b="1" dirty="0"/>
              <a:t>! </a:t>
            </a:r>
            <a:r>
              <a:rPr lang="ko-KR" altLang="en-US" b="1" dirty="0"/>
              <a:t>무엇을 했겠는가</a:t>
            </a:r>
            <a:r>
              <a:rPr lang="en-US" altLang="ko-KR" b="1" dirty="0"/>
              <a:t>? </a:t>
            </a:r>
            <a:r>
              <a:rPr lang="ko-KR" altLang="en-US" b="1" dirty="0"/>
              <a:t>스스로의 덕을 공경히 하고서 남면</a:t>
            </a:r>
            <a:r>
              <a:rPr lang="en-US" altLang="ko-KR" b="1" dirty="0"/>
              <a:t>(</a:t>
            </a:r>
            <a:r>
              <a:rPr lang="ko-KR" altLang="en-US" b="1" dirty="0"/>
              <a:t>南面</a:t>
            </a:r>
            <a:r>
              <a:rPr lang="en-US" altLang="ko-KR" b="1" dirty="0"/>
              <a:t>)</a:t>
            </a:r>
            <a:r>
              <a:rPr lang="ko-KR" altLang="en-US" b="1" dirty="0"/>
              <a:t>을 할 따름이었다</a:t>
            </a:r>
            <a:r>
              <a:rPr lang="en-US" altLang="ko-KR" b="1" dirty="0"/>
              <a:t>(</a:t>
            </a:r>
            <a:r>
              <a:rPr lang="ko-KR" altLang="en-US" b="1" dirty="0" err="1"/>
              <a:t>子曰</a:t>
            </a:r>
            <a:r>
              <a:rPr lang="ko-KR" altLang="en-US" b="1" dirty="0"/>
              <a:t> 無爲而治者 </a:t>
            </a:r>
            <a:r>
              <a:rPr lang="ko-KR" altLang="en-US" b="1" dirty="0" err="1"/>
              <a:t>其舜也與</a:t>
            </a:r>
            <a:r>
              <a:rPr lang="ko-KR" altLang="en-US" b="1" dirty="0"/>
              <a:t> 夫何爲哉 </a:t>
            </a:r>
            <a:r>
              <a:rPr lang="ko-KR" altLang="en-US" b="1" dirty="0" err="1"/>
              <a:t>恭己正南面而已矣</a:t>
            </a:r>
            <a:r>
              <a:rPr lang="en-US" altLang="ko-KR" b="1" dirty="0"/>
              <a:t>)"</a:t>
            </a:r>
            <a:r>
              <a:rPr lang="ko-KR" altLang="en-US" b="1" dirty="0"/>
              <a:t>고 </a:t>
            </a:r>
            <a:r>
              <a:rPr lang="ko-KR" altLang="en-US" b="1" dirty="0" smtClean="0"/>
              <a:t>하여 </a:t>
            </a:r>
            <a:r>
              <a:rPr lang="ko-KR" altLang="en-US" b="1" dirty="0" err="1"/>
              <a:t>덕치의</a:t>
            </a:r>
            <a:r>
              <a:rPr lang="ko-KR" altLang="en-US" b="1" dirty="0"/>
              <a:t> 궁극적인 이상을 </a:t>
            </a:r>
            <a:r>
              <a:rPr lang="ko-KR" altLang="en-US" b="1" dirty="0" smtClean="0"/>
              <a:t>보여줌</a:t>
            </a:r>
            <a:r>
              <a:rPr lang="en-US" altLang="ko-KR" b="1" dirty="0" smtClean="0"/>
              <a:t> </a:t>
            </a:r>
            <a:br>
              <a:rPr lang="en-US" altLang="ko-KR" b="1" dirty="0" smtClean="0"/>
            </a:br>
            <a:endParaRPr lang="en-US" altLang="ko-KR" b="1" dirty="0" smtClean="0"/>
          </a:p>
          <a:p>
            <a:r>
              <a:rPr lang="ko-KR" altLang="en-US" b="1" dirty="0" smtClean="0"/>
              <a:t> </a:t>
            </a:r>
            <a:r>
              <a:rPr lang="ko-KR" altLang="en-US" b="1" dirty="0"/>
              <a:t>덕치주의 이상은 맹자의 왕도정치</a:t>
            </a:r>
            <a:r>
              <a:rPr lang="en-US" altLang="ko-KR" b="1" dirty="0"/>
              <a:t>(</a:t>
            </a:r>
            <a:r>
              <a:rPr lang="ko-KR" altLang="en-US" b="1" dirty="0"/>
              <a:t>王道政治</a:t>
            </a:r>
            <a:r>
              <a:rPr lang="en-US" altLang="ko-KR" b="1" dirty="0"/>
              <a:t>)</a:t>
            </a:r>
            <a:r>
              <a:rPr lang="ko-KR" altLang="en-US" b="1" dirty="0"/>
              <a:t>와 민본사상</a:t>
            </a:r>
            <a:r>
              <a:rPr lang="en-US" altLang="ko-KR" b="1" dirty="0"/>
              <a:t>(</a:t>
            </a:r>
            <a:r>
              <a:rPr lang="ko-KR" altLang="en-US" b="1" dirty="0"/>
              <a:t>民本思想</a:t>
            </a:r>
            <a:r>
              <a:rPr lang="en-US" altLang="ko-KR" b="1" dirty="0"/>
              <a:t>)</a:t>
            </a:r>
            <a:r>
              <a:rPr lang="ko-KR" altLang="en-US" b="1" dirty="0"/>
              <a:t>으로 전개되어 유학 정치사상의 가장 중요한 부분을 형성했으며</a:t>
            </a:r>
            <a:r>
              <a:rPr lang="en-US" altLang="ko-KR" b="1" dirty="0"/>
              <a:t>, </a:t>
            </a:r>
            <a:r>
              <a:rPr lang="ko-KR" altLang="en-US" b="1" dirty="0"/>
              <a:t>후대에 정치적 이상을 구현하고자 하는 모든 유교적 지성들에게 하나의 </a:t>
            </a:r>
            <a:r>
              <a:rPr lang="ko-KR" altLang="en-US" b="1" dirty="0" smtClean="0"/>
              <a:t>귀감이 됨 </a:t>
            </a:r>
            <a:endParaRPr lang="ko-KR" altLang="en-US" b="1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21452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772400" cy="720080"/>
          </a:xfrm>
        </p:spPr>
        <p:txBody>
          <a:bodyPr>
            <a:normAutofit/>
          </a:bodyPr>
          <a:lstStyle/>
          <a:p>
            <a:r>
              <a:rPr lang="ko-KR" altLang="en-US" sz="3500" b="1" dirty="0" smtClean="0">
                <a:solidFill>
                  <a:schemeClr val="tx1"/>
                </a:solidFill>
                <a:latin typeface="+mj-ea"/>
              </a:rPr>
              <a:t>논어 발췌</a:t>
            </a:r>
            <a:endParaRPr lang="ko-KR" altLang="en-US" sz="35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755576" y="1556792"/>
            <a:ext cx="7931224" cy="4248472"/>
          </a:xfrm>
        </p:spPr>
        <p:txBody>
          <a:bodyPr>
            <a:normAutofit lnSpcReduction="10000"/>
          </a:bodyPr>
          <a:lstStyle/>
          <a:p>
            <a:pPr fontAlgn="base"/>
            <a:r>
              <a:rPr lang="ko-KR" altLang="en-US" b="1" dirty="0" err="1" smtClean="0"/>
              <a:t>子曰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學而時習之</a:t>
            </a:r>
            <a:r>
              <a:rPr lang="ko-KR" altLang="en-US" b="1" dirty="0"/>
              <a:t> </a:t>
            </a:r>
            <a:r>
              <a:rPr lang="ko-KR" altLang="en-US" b="1" dirty="0" err="1"/>
              <a:t>不亦說乎</a:t>
            </a:r>
            <a:r>
              <a:rPr lang="en-US" altLang="ko-KR" b="1" dirty="0"/>
              <a:t>, </a:t>
            </a:r>
            <a:r>
              <a:rPr lang="en-US" altLang="ko-KR" b="1" dirty="0" smtClean="0"/>
              <a:t> </a:t>
            </a:r>
            <a:br>
              <a:rPr lang="en-US" altLang="ko-KR" b="1" dirty="0" smtClean="0"/>
            </a:br>
            <a:r>
              <a:rPr lang="en-US" altLang="ko-KR" b="1" dirty="0" smtClean="0"/>
              <a:t>          </a:t>
            </a:r>
            <a:r>
              <a:rPr lang="ko-KR" altLang="en-US" b="1" dirty="0" err="1" smtClean="0"/>
              <a:t>학이시습지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불역열호</a:t>
            </a:r>
            <a:endParaRPr lang="ko-KR" altLang="en-US" b="1" dirty="0"/>
          </a:p>
          <a:p>
            <a:pPr marL="0" indent="0" fontAlgn="base">
              <a:buNone/>
            </a:pPr>
            <a:r>
              <a:rPr lang="ko-KR" altLang="en-US" b="1" dirty="0" smtClean="0"/>
              <a:t>             배우고 </a:t>
            </a:r>
            <a:r>
              <a:rPr lang="ko-KR" altLang="en-US" b="1" dirty="0"/>
              <a:t>때로 익히면 또한 기쁘지 아니한가 </a:t>
            </a:r>
          </a:p>
          <a:p>
            <a:pPr fontAlgn="base"/>
            <a:r>
              <a:rPr lang="ko-KR" altLang="en-US" b="1" dirty="0" err="1"/>
              <a:t>有朋</a:t>
            </a:r>
            <a:r>
              <a:rPr lang="ko-KR" altLang="en-US" b="1" dirty="0"/>
              <a:t> </a:t>
            </a:r>
            <a:r>
              <a:rPr lang="ko-KR" altLang="en-US" b="1" dirty="0" err="1"/>
              <a:t>自遠方來</a:t>
            </a:r>
            <a:r>
              <a:rPr lang="ko-KR" altLang="en-US" b="1" dirty="0"/>
              <a:t> </a:t>
            </a:r>
            <a:r>
              <a:rPr lang="ko-KR" altLang="en-US" b="1" dirty="0" err="1"/>
              <a:t>不亦樂乎</a:t>
            </a:r>
            <a:r>
              <a:rPr lang="en-US" altLang="ko-KR" b="1" dirty="0"/>
              <a:t>,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err="1" smtClean="0"/>
              <a:t>유붕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자원방래</a:t>
            </a:r>
            <a:r>
              <a:rPr lang="ko-KR" altLang="en-US" b="1" dirty="0"/>
              <a:t> </a:t>
            </a:r>
            <a:r>
              <a:rPr lang="ko-KR" altLang="en-US" b="1" dirty="0" err="1"/>
              <a:t>불역락호</a:t>
            </a:r>
            <a:r>
              <a:rPr lang="ko-KR" altLang="en-US" b="1" dirty="0"/>
              <a:t> </a:t>
            </a:r>
          </a:p>
          <a:p>
            <a:pPr marL="0" indent="0" fontAlgn="base">
              <a:buNone/>
            </a:pPr>
            <a:r>
              <a:rPr lang="ko-KR" altLang="en-US" b="1" dirty="0" smtClean="0"/>
              <a:t>    벗이 </a:t>
            </a:r>
            <a:r>
              <a:rPr lang="ko-KR" altLang="en-US" b="1" dirty="0"/>
              <a:t>먼 곳에서 찾아오면 또한 즐겁지 아니한가</a:t>
            </a:r>
          </a:p>
          <a:p>
            <a:pPr fontAlgn="base"/>
            <a:r>
              <a:rPr lang="ko-KR" altLang="en-US" b="1" dirty="0" err="1"/>
              <a:t>人不知而不慍</a:t>
            </a:r>
            <a:r>
              <a:rPr lang="ko-KR" altLang="en-US" b="1" dirty="0"/>
              <a:t> </a:t>
            </a:r>
            <a:r>
              <a:rPr lang="ko-KR" altLang="en-US" b="1" dirty="0" err="1"/>
              <a:t>不亦君子乎</a:t>
            </a:r>
            <a:r>
              <a:rPr lang="en-US" altLang="ko-KR" b="1" dirty="0"/>
              <a:t>.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err="1" smtClean="0"/>
              <a:t>인불지이불온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불역군자호</a:t>
            </a:r>
            <a:r>
              <a:rPr lang="ko-KR" altLang="en-US" b="1" dirty="0"/>
              <a:t> </a:t>
            </a:r>
          </a:p>
          <a:p>
            <a:pPr marL="0" indent="0" fontAlgn="base">
              <a:buNone/>
            </a:pPr>
            <a:r>
              <a:rPr lang="ko-KR" altLang="en-US" b="1" dirty="0" smtClean="0"/>
              <a:t>   남이 </a:t>
            </a:r>
            <a:r>
              <a:rPr lang="ko-KR" altLang="en-US" b="1" dirty="0"/>
              <a:t>나를 알아주지 않아도 노여워하지 않음이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   </a:t>
            </a:r>
            <a:r>
              <a:rPr lang="ko-KR" altLang="en-US" b="1" dirty="0" smtClean="0"/>
              <a:t>또한 </a:t>
            </a:r>
            <a:r>
              <a:rPr lang="ko-KR" altLang="en-US" b="1" dirty="0"/>
              <a:t>군자가 </a:t>
            </a:r>
            <a:r>
              <a:rPr lang="ko-KR" altLang="en-US" b="1" dirty="0" smtClean="0"/>
              <a:t>아니겠는가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8847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7772400" cy="792088"/>
          </a:xfrm>
        </p:spPr>
        <p:txBody>
          <a:bodyPr>
            <a:normAutofit/>
          </a:bodyPr>
          <a:lstStyle/>
          <a:p>
            <a:r>
              <a:rPr lang="ko-KR" altLang="en-US" sz="3500" b="1" dirty="0">
                <a:solidFill>
                  <a:schemeClr val="tx1"/>
                </a:solidFill>
                <a:latin typeface="+mj-ea"/>
              </a:rPr>
              <a:t>논어 발췌</a:t>
            </a:r>
            <a:endParaRPr lang="ko-KR" altLang="en-US" sz="3500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899592" y="1196752"/>
            <a:ext cx="7772400" cy="45720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ko-KR" altLang="en-US" b="1" dirty="0" err="1"/>
              <a:t>子曰</a:t>
            </a:r>
            <a:r>
              <a:rPr lang="ko-KR" altLang="en-US" b="1" dirty="0"/>
              <a:t> 吾 </a:t>
            </a:r>
            <a:r>
              <a:rPr lang="ko-KR" altLang="en-US" b="1" dirty="0" err="1"/>
              <a:t>十有五而志于學</a:t>
            </a:r>
            <a:r>
              <a:rPr lang="ko-KR" altLang="en-US" b="1" dirty="0"/>
              <a:t> </a:t>
            </a:r>
            <a:r>
              <a:rPr lang="ko-KR" altLang="en-US" b="1" dirty="0" err="1"/>
              <a:t>三十而立</a:t>
            </a:r>
            <a:r>
              <a:rPr lang="ko-KR" altLang="en-US" b="1" dirty="0"/>
              <a:t>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         </a:t>
            </a:r>
            <a:r>
              <a:rPr lang="ko-KR" altLang="en-US" b="1" dirty="0" smtClean="0"/>
              <a:t>오 </a:t>
            </a:r>
            <a:r>
              <a:rPr lang="ko-KR" altLang="en-US" b="1" dirty="0" err="1"/>
              <a:t>십유오이지우학</a:t>
            </a:r>
            <a:r>
              <a:rPr lang="ko-KR" altLang="en-US" b="1" dirty="0"/>
              <a:t> 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삼십이립</a:t>
            </a:r>
            <a:r>
              <a:rPr lang="ko-KR" altLang="en-US" b="1" dirty="0" smtClean="0"/>
              <a:t> </a:t>
            </a:r>
            <a:endParaRPr lang="ko-KR" altLang="en-US" b="1" dirty="0"/>
          </a:p>
          <a:p>
            <a:pPr marL="0" indent="0" fontAlgn="base">
              <a:buNone/>
            </a:pPr>
            <a:r>
              <a:rPr lang="ko-KR" altLang="en-US" b="1" dirty="0" smtClean="0"/>
              <a:t>   나는 </a:t>
            </a:r>
            <a:r>
              <a:rPr lang="ko-KR" altLang="en-US" b="1" dirty="0"/>
              <a:t>열다섯에 학문에 뜻을 </a:t>
            </a:r>
            <a:r>
              <a:rPr lang="ko-KR" altLang="en-US" b="1" dirty="0" smtClean="0"/>
              <a:t>두어</a:t>
            </a:r>
            <a:r>
              <a:rPr lang="en-US" altLang="ko-KR" b="1" dirty="0" smtClean="0"/>
              <a:t>, </a:t>
            </a:r>
            <a:br>
              <a:rPr lang="en-US" altLang="ko-KR" b="1" dirty="0" smtClean="0"/>
            </a:br>
            <a:r>
              <a:rPr lang="en-US" altLang="ko-KR" b="1" dirty="0" smtClean="0"/>
              <a:t>   </a:t>
            </a:r>
            <a:r>
              <a:rPr lang="ko-KR" altLang="en-US" b="1" dirty="0" smtClean="0"/>
              <a:t>서른에 </a:t>
            </a:r>
            <a:r>
              <a:rPr lang="ko-KR" altLang="en-US" b="1" dirty="0"/>
              <a:t>뜻이 확고하게 섰고</a:t>
            </a:r>
            <a:r>
              <a:rPr lang="en-US" altLang="ko-KR" b="1" dirty="0"/>
              <a:t>,</a:t>
            </a:r>
            <a:endParaRPr lang="ko-KR" altLang="en-US" b="1" dirty="0"/>
          </a:p>
          <a:p>
            <a:pPr fontAlgn="base"/>
            <a:r>
              <a:rPr lang="ko-KR" altLang="en-US" b="1" dirty="0" err="1"/>
              <a:t>四十而不惑</a:t>
            </a:r>
            <a:r>
              <a:rPr lang="ko-KR" altLang="en-US" b="1" dirty="0"/>
              <a:t> </a:t>
            </a:r>
            <a:r>
              <a:rPr lang="ko-KR" altLang="en-US" b="1" dirty="0" err="1"/>
              <a:t>五十而知天命</a:t>
            </a:r>
            <a:r>
              <a:rPr lang="ko-KR" altLang="en-US" b="1" dirty="0"/>
              <a:t>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err="1" smtClean="0"/>
              <a:t>사십이불혹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오십이지천명</a:t>
            </a:r>
            <a:endParaRPr lang="ko-KR" altLang="en-US" b="1" dirty="0"/>
          </a:p>
          <a:p>
            <a:pPr marL="0" indent="0" fontAlgn="base">
              <a:buNone/>
            </a:pPr>
            <a:r>
              <a:rPr lang="ko-KR" altLang="en-US" b="1" dirty="0" smtClean="0"/>
              <a:t>   마흔에는 </a:t>
            </a:r>
            <a:r>
              <a:rPr lang="ko-KR" altLang="en-US" b="1" dirty="0"/>
              <a:t>인생관이 확립되어 마음에 혼란</a:t>
            </a:r>
            <a:r>
              <a:rPr lang="en-US" altLang="ko-KR" b="1" dirty="0"/>
              <a:t>(</a:t>
            </a:r>
            <a:r>
              <a:rPr lang="ko-KR" altLang="en-US" b="1" dirty="0"/>
              <a:t>유혹</a:t>
            </a:r>
            <a:r>
              <a:rPr lang="en-US" altLang="ko-KR" b="1" dirty="0"/>
              <a:t>)</a:t>
            </a:r>
            <a:r>
              <a:rPr lang="ko-KR" altLang="en-US" b="1" dirty="0"/>
              <a:t>이 없고</a:t>
            </a:r>
            <a:r>
              <a:rPr lang="en-US" altLang="ko-KR" b="1" dirty="0"/>
              <a:t>, </a:t>
            </a:r>
            <a:r>
              <a:rPr lang="en-US" altLang="ko-KR" b="1" dirty="0" smtClean="0"/>
              <a:t>       </a:t>
            </a:r>
          </a:p>
          <a:p>
            <a:pPr marL="0" indent="0"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쉰에는 </a:t>
            </a:r>
            <a:r>
              <a:rPr lang="ko-KR" altLang="en-US" b="1" dirty="0"/>
              <a:t>천명을 깨달아 알게 되었고</a:t>
            </a:r>
            <a:r>
              <a:rPr lang="en-US" altLang="ko-KR" b="1" dirty="0"/>
              <a:t>,</a:t>
            </a:r>
            <a:endParaRPr lang="ko-KR" altLang="en-US" b="1" dirty="0"/>
          </a:p>
          <a:p>
            <a:pPr fontAlgn="base"/>
            <a:r>
              <a:rPr lang="ko-KR" altLang="en-US" b="1" dirty="0" err="1"/>
              <a:t>六十而耳順</a:t>
            </a:r>
            <a:r>
              <a:rPr lang="ko-KR" altLang="en-US" b="1" dirty="0"/>
              <a:t> </a:t>
            </a:r>
            <a:r>
              <a:rPr lang="ko-KR" altLang="en-US" b="1" dirty="0" err="1"/>
              <a:t>七十而從心所欲</a:t>
            </a:r>
            <a:r>
              <a:rPr lang="ko-KR" altLang="en-US" b="1" dirty="0"/>
              <a:t> </a:t>
            </a:r>
            <a:r>
              <a:rPr lang="ko-KR" altLang="en-US" b="1" dirty="0" err="1"/>
              <a:t>不踰矩</a:t>
            </a:r>
            <a:r>
              <a:rPr lang="ko-KR" altLang="en-US" b="1" dirty="0"/>
              <a:t>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err="1" smtClean="0"/>
              <a:t>육십이이순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칠십이종심소욕</a:t>
            </a:r>
            <a:r>
              <a:rPr lang="ko-KR" altLang="en-US" b="1" dirty="0"/>
              <a:t> </a:t>
            </a:r>
            <a:r>
              <a:rPr lang="ko-KR" altLang="en-US" b="1" dirty="0" err="1"/>
              <a:t>불유구</a:t>
            </a:r>
            <a:endParaRPr lang="ko-KR" altLang="en-US" b="1" dirty="0"/>
          </a:p>
          <a:p>
            <a:pPr marL="0" indent="0" fontAlgn="base">
              <a:buNone/>
            </a:pPr>
            <a:r>
              <a:rPr lang="ko-KR" altLang="en-US" b="1" dirty="0" smtClean="0"/>
              <a:t>    예순에는 </a:t>
            </a:r>
            <a:r>
              <a:rPr lang="ko-KR" altLang="en-US" b="1" dirty="0"/>
              <a:t>어떠한 말을 </a:t>
            </a:r>
            <a:r>
              <a:rPr lang="ko-KR" altLang="en-US" b="1" dirty="0" smtClean="0"/>
              <a:t>들어도 저절로 이해 </a:t>
            </a:r>
            <a:r>
              <a:rPr lang="ko-KR" altLang="en-US" b="1" dirty="0" err="1" smtClean="0"/>
              <a:t>할수</a:t>
            </a:r>
            <a:r>
              <a:rPr lang="ko-KR" altLang="en-US" b="1" dirty="0" smtClean="0"/>
              <a:t> </a:t>
            </a:r>
            <a:r>
              <a:rPr lang="ko-KR" altLang="en-US" b="1" dirty="0"/>
              <a:t>있었고</a:t>
            </a:r>
            <a:r>
              <a:rPr lang="en-US" altLang="ko-KR" b="1" dirty="0"/>
              <a:t>, </a:t>
            </a:r>
            <a:endParaRPr lang="ko-KR" altLang="en-US" b="1" dirty="0"/>
          </a:p>
          <a:p>
            <a:pPr marL="0" indent="0" fontAlgn="base">
              <a:buNone/>
            </a:pPr>
            <a:r>
              <a:rPr lang="ko-KR" altLang="en-US" b="1" dirty="0" smtClean="0"/>
              <a:t>   일흔에는 </a:t>
            </a:r>
            <a:r>
              <a:rPr lang="ko-KR" altLang="en-US" b="1" dirty="0" err="1" smtClean="0"/>
              <a:t>내마음대로</a:t>
            </a:r>
            <a:r>
              <a:rPr lang="ko-KR" altLang="en-US" b="1" dirty="0" smtClean="0"/>
              <a:t> 행동해도 </a:t>
            </a:r>
            <a:r>
              <a:rPr lang="ko-KR" altLang="en-US" b="1" dirty="0"/>
              <a:t>법도에 </a:t>
            </a:r>
            <a:r>
              <a:rPr lang="ko-KR" altLang="en-US" b="1" dirty="0" smtClean="0"/>
              <a:t>어긋나지 않았다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fontAlgn="base"/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6925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720080"/>
          </a:xfrm>
        </p:spPr>
        <p:txBody>
          <a:bodyPr>
            <a:normAutofit/>
          </a:bodyPr>
          <a:lstStyle/>
          <a:p>
            <a:r>
              <a:rPr lang="ko-KR" altLang="en-US" sz="3500" b="1" dirty="0" smtClean="0">
                <a:latin typeface="+mj-ea"/>
              </a:rPr>
              <a:t>논어 발췌</a:t>
            </a:r>
            <a:endParaRPr lang="ko-KR" altLang="en-US" sz="3500" b="1" dirty="0"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899592" y="1124744"/>
            <a:ext cx="7772400" cy="4824536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400" b="1" dirty="0"/>
              <a:t>孔子曰 君子 </a:t>
            </a:r>
            <a:r>
              <a:rPr lang="ko-KR" altLang="en-US" sz="2400" b="1" dirty="0" err="1"/>
              <a:t>有三戒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少之時</a:t>
            </a:r>
            <a:r>
              <a:rPr lang="ko-KR" altLang="en-US" sz="2400" b="1" dirty="0"/>
              <a:t> 血氣 未定 </a:t>
            </a:r>
            <a:r>
              <a:rPr lang="ko-KR" altLang="en-US" sz="2400" b="1" dirty="0" err="1"/>
              <a:t>戒之在色</a:t>
            </a:r>
            <a:endParaRPr lang="ko-KR" altLang="en-US" sz="2400" b="1" dirty="0"/>
          </a:p>
          <a:p>
            <a:pPr marL="0" indent="0" fontAlgn="base">
              <a:buNone/>
            </a:pPr>
            <a:r>
              <a:rPr lang="ko-KR" altLang="en-US" sz="2400" b="1" dirty="0" smtClean="0"/>
              <a:t>   공자왈 </a:t>
            </a:r>
            <a:r>
              <a:rPr lang="ko-KR" altLang="en-US" sz="2400" b="1" dirty="0"/>
              <a:t>군자 </a:t>
            </a:r>
            <a:r>
              <a:rPr lang="ko-KR" altLang="en-US" sz="2400" b="1" dirty="0" err="1"/>
              <a:t>유삼계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소지시</a:t>
            </a:r>
            <a:r>
              <a:rPr lang="ko-KR" altLang="en-US" sz="2400" b="1" dirty="0"/>
              <a:t> 혈기 미정 </a:t>
            </a:r>
            <a:r>
              <a:rPr lang="ko-KR" altLang="en-US" sz="2400" b="1" dirty="0" err="1"/>
              <a:t>계지재색</a:t>
            </a:r>
            <a:endParaRPr lang="ko-KR" altLang="en-US" sz="2400" b="1" dirty="0"/>
          </a:p>
          <a:p>
            <a:pPr marL="0" indent="0" fontAlgn="base">
              <a:buNone/>
            </a:pPr>
            <a:r>
              <a:rPr lang="ko-KR" altLang="en-US" sz="2400" b="1" dirty="0" smtClean="0"/>
              <a:t>   군자가 </a:t>
            </a:r>
            <a:r>
              <a:rPr lang="ko-KR" altLang="en-US" sz="2400" b="1" dirty="0"/>
              <a:t>경계해야 할 세 가지가 있다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젊을 </a:t>
            </a:r>
            <a:r>
              <a:rPr lang="ko-KR" altLang="en-US" sz="2400" b="1" dirty="0"/>
              <a:t>때는 혈기가 안정되지 않았으니 여색을 경계하고</a:t>
            </a:r>
            <a:r>
              <a:rPr lang="en-US" altLang="ko-KR" sz="2400" b="1" dirty="0"/>
              <a:t>,</a:t>
            </a:r>
            <a:endParaRPr lang="ko-KR" altLang="en-US" sz="2400" b="1" dirty="0"/>
          </a:p>
          <a:p>
            <a:pPr fontAlgn="base"/>
            <a:r>
              <a:rPr lang="ko-KR" altLang="en-US" sz="2400" b="1" dirty="0" err="1"/>
              <a:t>及其壯也</a:t>
            </a:r>
            <a:r>
              <a:rPr lang="ko-KR" altLang="en-US" sz="2400" b="1" dirty="0"/>
              <a:t> 血氣 </a:t>
            </a:r>
            <a:r>
              <a:rPr lang="ko-KR" altLang="en-US" sz="2400" b="1" dirty="0" err="1"/>
              <a:t>方剛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戒之在鬪</a:t>
            </a:r>
            <a:r>
              <a:rPr lang="ko-KR" altLang="en-US" sz="2400" b="1" dirty="0"/>
              <a:t>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err="1" smtClean="0"/>
              <a:t>급기장야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혈기 </a:t>
            </a:r>
            <a:r>
              <a:rPr lang="ko-KR" altLang="en-US" sz="2400" b="1" dirty="0" err="1"/>
              <a:t>방강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계지재투</a:t>
            </a:r>
            <a:r>
              <a:rPr lang="ko-KR" altLang="en-US" sz="2400" b="1" dirty="0"/>
              <a:t> </a:t>
            </a:r>
          </a:p>
          <a:p>
            <a:pPr marL="0" indent="0" fontAlgn="base">
              <a:buNone/>
            </a:pPr>
            <a:r>
              <a:rPr lang="ko-KR" altLang="en-US" sz="2400" b="1" dirty="0" smtClean="0"/>
              <a:t>   장년에는 </a:t>
            </a:r>
            <a:r>
              <a:rPr lang="ko-KR" altLang="en-US" sz="2400" b="1" dirty="0"/>
              <a:t>혈기가 </a:t>
            </a:r>
            <a:r>
              <a:rPr lang="ko-KR" altLang="en-US" sz="2400" b="1" dirty="0" smtClean="0"/>
              <a:t>왕성하니 </a:t>
            </a:r>
            <a:r>
              <a:rPr lang="ko-KR" altLang="en-US" sz="2400" b="1" dirty="0"/>
              <a:t>싸움을 </a:t>
            </a:r>
            <a:r>
              <a:rPr lang="ko-KR" altLang="en-US" sz="2400" b="1" dirty="0" smtClean="0"/>
              <a:t>경계하고 </a:t>
            </a:r>
            <a:endParaRPr lang="ko-KR" altLang="en-US" sz="2400" b="1" dirty="0"/>
          </a:p>
          <a:p>
            <a:pPr fontAlgn="base"/>
            <a:r>
              <a:rPr lang="ko-KR" altLang="en-US" sz="2400" b="1" dirty="0" err="1"/>
              <a:t>及其老也</a:t>
            </a:r>
            <a:r>
              <a:rPr lang="ko-KR" altLang="en-US" sz="2400" b="1" dirty="0"/>
              <a:t> 血氣 </a:t>
            </a:r>
            <a:r>
              <a:rPr lang="ko-KR" altLang="en-US" sz="2400" b="1" dirty="0" err="1"/>
              <a:t>旣衰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戒之在得</a:t>
            </a:r>
            <a:r>
              <a:rPr lang="ko-KR" altLang="en-US" sz="2400" b="1" dirty="0"/>
              <a:t>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err="1" smtClean="0"/>
              <a:t>급기노야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혈기 </a:t>
            </a:r>
            <a:r>
              <a:rPr lang="ko-KR" altLang="en-US" sz="2400" b="1" dirty="0" err="1"/>
              <a:t>기쇠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계지재득</a:t>
            </a:r>
            <a:endParaRPr lang="ko-KR" altLang="en-US" sz="2400" b="1" dirty="0"/>
          </a:p>
          <a:p>
            <a:pPr marL="0" indent="0" fontAlgn="base">
              <a:buNone/>
            </a:pPr>
            <a:r>
              <a:rPr lang="ko-KR" altLang="en-US" sz="2400" b="1" dirty="0" smtClean="0"/>
              <a:t>    노년에는 </a:t>
            </a:r>
            <a:r>
              <a:rPr lang="ko-KR" altLang="en-US" sz="2400" b="1" dirty="0"/>
              <a:t>혈기가 이미 </a:t>
            </a:r>
            <a:r>
              <a:rPr lang="ko-KR" altLang="en-US" sz="2400" b="1" dirty="0" smtClean="0"/>
              <a:t>쇠잔하니 욕심을 </a:t>
            </a:r>
            <a:r>
              <a:rPr lang="ko-KR" altLang="en-US" sz="2400" b="1" dirty="0"/>
              <a:t>경계해야 한다</a:t>
            </a:r>
            <a:r>
              <a:rPr lang="en-US" altLang="ko-KR" sz="2400" b="1" dirty="0"/>
              <a:t>.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5655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ko-KR" altLang="en-US" b="1" dirty="0">
                <a:latin typeface="+mj-ea"/>
              </a:rPr>
              <a:t>논어 발췌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ko-KR" altLang="en-US" b="1" dirty="0" err="1"/>
              <a:t>子曰父母之年</a:t>
            </a:r>
            <a:r>
              <a:rPr lang="en-US" altLang="ko-KR" b="1" dirty="0"/>
              <a:t>(</a:t>
            </a:r>
            <a:r>
              <a:rPr lang="ko-KR" altLang="en-US" b="1" dirty="0" err="1"/>
              <a:t>자왈부모지년</a:t>
            </a:r>
            <a:r>
              <a:rPr lang="en-US" altLang="ko-KR" b="1" dirty="0" smtClean="0"/>
              <a:t>) </a:t>
            </a:r>
          </a:p>
          <a:p>
            <a:pPr marL="0" indent="0" fontAlgn="base">
              <a:buNone/>
            </a:pPr>
            <a:r>
              <a:rPr lang="ko-KR" altLang="en-US" b="1" dirty="0" smtClean="0"/>
              <a:t>  공자께서 </a:t>
            </a:r>
            <a:r>
              <a:rPr lang="ko-KR" altLang="en-US" b="1" dirty="0"/>
              <a:t>말씀하시기를</a:t>
            </a:r>
            <a:r>
              <a:rPr lang="en-US" altLang="ko-KR" b="1" dirty="0"/>
              <a:t>, “</a:t>
            </a:r>
            <a:r>
              <a:rPr lang="ko-KR" altLang="en-US" b="1" dirty="0"/>
              <a:t>부모님의 나이는 </a:t>
            </a:r>
          </a:p>
          <a:p>
            <a:pPr fontAlgn="base"/>
            <a:r>
              <a:rPr lang="ko-KR" altLang="en-US" b="1" dirty="0"/>
              <a:t>不可不知也</a:t>
            </a:r>
            <a:r>
              <a:rPr lang="en-US" altLang="ko-KR" b="1" dirty="0"/>
              <a:t>(</a:t>
            </a:r>
            <a:r>
              <a:rPr lang="ko-KR" altLang="en-US" b="1" dirty="0" err="1"/>
              <a:t>불가불지야</a:t>
            </a:r>
            <a:r>
              <a:rPr lang="en-US" altLang="ko-KR" b="1" dirty="0" smtClean="0"/>
              <a:t>) </a:t>
            </a:r>
            <a:r>
              <a:rPr lang="ko-KR" altLang="en-US" b="1" dirty="0"/>
              <a:t>알고 있지 않을 수가 없으니 </a:t>
            </a:r>
          </a:p>
          <a:p>
            <a:pPr fontAlgn="base"/>
            <a:r>
              <a:rPr lang="ko-KR" altLang="en-US" b="1" dirty="0" err="1"/>
              <a:t>一則以喜</a:t>
            </a:r>
            <a:r>
              <a:rPr lang="en-US" altLang="ko-KR" b="1" dirty="0"/>
              <a:t>(</a:t>
            </a:r>
            <a:r>
              <a:rPr lang="ko-KR" altLang="en-US" b="1" dirty="0" err="1"/>
              <a:t>일칙이희</a:t>
            </a:r>
            <a:r>
              <a:rPr lang="en-US" altLang="ko-KR" b="1" dirty="0" smtClean="0"/>
              <a:t>) </a:t>
            </a:r>
            <a:r>
              <a:rPr lang="ko-KR" altLang="en-US" b="1" dirty="0"/>
              <a:t>오래 사시니 기쁘고 </a:t>
            </a:r>
          </a:p>
          <a:p>
            <a:pPr fontAlgn="base"/>
            <a:r>
              <a:rPr lang="ko-KR" altLang="en-US" b="1" dirty="0" err="1"/>
              <a:t>一則以懼</a:t>
            </a:r>
            <a:r>
              <a:rPr lang="en-US" altLang="ko-KR" b="1" dirty="0"/>
              <a:t>(</a:t>
            </a:r>
            <a:r>
              <a:rPr lang="ko-KR" altLang="en-US" b="1" dirty="0" err="1"/>
              <a:t>일칙이구</a:t>
            </a:r>
            <a:r>
              <a:rPr lang="en-US" altLang="ko-KR" b="1" dirty="0" smtClean="0"/>
              <a:t>) </a:t>
            </a:r>
            <a:r>
              <a:rPr lang="ko-KR" altLang="en-US" b="1" dirty="0"/>
              <a:t>늙어가시니 두렵다</a:t>
            </a:r>
            <a:r>
              <a:rPr lang="en-US" altLang="ko-KR" b="1" dirty="0"/>
              <a:t>.“</a:t>
            </a:r>
            <a:r>
              <a:rPr lang="ko-KR" altLang="en-US" b="1" dirty="0"/>
              <a:t>고 하셨다</a:t>
            </a:r>
            <a:r>
              <a:rPr lang="en-US" altLang="ko-KR" b="1" dirty="0"/>
              <a:t>. </a:t>
            </a:r>
            <a:endParaRPr lang="ko-KR" altLang="en-US" b="1" dirty="0"/>
          </a:p>
          <a:p>
            <a:pPr fontAlgn="base"/>
            <a:endParaRPr lang="en-US" altLang="ko-KR" b="1" dirty="0" smtClean="0"/>
          </a:p>
          <a:p>
            <a:pPr fontAlgn="base"/>
            <a:r>
              <a:rPr lang="ko-KR" altLang="en-US" b="1" dirty="0" err="1" smtClean="0"/>
              <a:t>子曰古者</a:t>
            </a:r>
            <a:r>
              <a:rPr lang="en-US" altLang="ko-KR" b="1" dirty="0"/>
              <a:t>(</a:t>
            </a:r>
            <a:r>
              <a:rPr lang="ko-KR" altLang="en-US" b="1" dirty="0" err="1"/>
              <a:t>자왈고자</a:t>
            </a:r>
            <a:r>
              <a:rPr lang="en-US" altLang="ko-KR" b="1" dirty="0" smtClean="0"/>
              <a:t>)</a:t>
            </a:r>
          </a:p>
          <a:p>
            <a:pPr marL="0" indent="0"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/>
              <a:t>공자께서 말씀하시기를</a:t>
            </a:r>
            <a:r>
              <a:rPr lang="en-US" altLang="ko-KR" b="1" dirty="0"/>
              <a:t>, “</a:t>
            </a:r>
            <a:r>
              <a:rPr lang="ko-KR" altLang="en-US" b="1" dirty="0"/>
              <a:t>옛 사람이 </a:t>
            </a:r>
          </a:p>
          <a:p>
            <a:pPr fontAlgn="base"/>
            <a:r>
              <a:rPr lang="ko-KR" altLang="en-US" b="1" dirty="0" err="1"/>
              <a:t>言之不出</a:t>
            </a:r>
            <a:r>
              <a:rPr lang="en-US" altLang="ko-KR" b="1" dirty="0"/>
              <a:t>(</a:t>
            </a:r>
            <a:r>
              <a:rPr lang="ko-KR" altLang="en-US" b="1" dirty="0" err="1"/>
              <a:t>언지불출</a:t>
            </a:r>
            <a:r>
              <a:rPr lang="en-US" altLang="ko-KR" b="1" dirty="0" smtClean="0"/>
              <a:t>) </a:t>
            </a:r>
            <a:r>
              <a:rPr lang="ko-KR" altLang="en-US" b="1" dirty="0"/>
              <a:t>말을 함부로 내지 않는 것은 </a:t>
            </a:r>
          </a:p>
          <a:p>
            <a:pPr fontAlgn="base"/>
            <a:r>
              <a:rPr lang="ko-KR" altLang="en-US" b="1" dirty="0" err="1"/>
              <a:t>恥躬之不逮也</a:t>
            </a:r>
            <a:r>
              <a:rPr lang="en-US" altLang="ko-KR" b="1" dirty="0"/>
              <a:t>(</a:t>
            </a:r>
            <a:r>
              <a:rPr lang="ko-KR" altLang="en-US" b="1" dirty="0" err="1"/>
              <a:t>치궁지불체야</a:t>
            </a:r>
            <a:r>
              <a:rPr lang="en-US" altLang="ko-KR" b="1" dirty="0" smtClean="0"/>
              <a:t>)</a:t>
            </a:r>
            <a:endParaRPr lang="en-US" altLang="ko-KR" b="1" dirty="0"/>
          </a:p>
          <a:p>
            <a:pPr marL="0" indent="0" fontAlgn="base">
              <a:buNone/>
            </a:pPr>
            <a:r>
              <a:rPr lang="en-US" altLang="ko-KR" b="1" dirty="0" smtClean="0"/>
              <a:t> </a:t>
            </a:r>
            <a:r>
              <a:rPr lang="ko-KR" altLang="en-US" b="1" dirty="0"/>
              <a:t>몸소 실천함이 말에 미치지 못할 것을 부끄러워함이다</a:t>
            </a:r>
            <a:r>
              <a:rPr lang="en-US" altLang="ko-KR" b="1" dirty="0"/>
              <a:t>.”</a:t>
            </a:r>
            <a:r>
              <a:rPr lang="ko-KR" altLang="en-US" b="1" dirty="0"/>
              <a:t>고 하셨다</a:t>
            </a:r>
            <a:r>
              <a:rPr lang="en-US" altLang="ko-KR" b="1" dirty="0"/>
              <a:t>. </a:t>
            </a:r>
            <a:endParaRPr lang="ko-KR" altLang="en-US" b="1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1648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ko-KR" altLang="en-US" b="1" dirty="0">
                <a:latin typeface="+mj-ea"/>
              </a:rPr>
              <a:t>논어 발췌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4823048"/>
          </a:xfrm>
        </p:spPr>
        <p:txBody>
          <a:bodyPr/>
          <a:lstStyle/>
          <a:p>
            <a:pPr fontAlgn="base"/>
            <a:r>
              <a:rPr lang="ko-KR" altLang="en-US" b="1" dirty="0" err="1"/>
              <a:t>子曰三人行</a:t>
            </a:r>
            <a:r>
              <a:rPr lang="en-US" altLang="ko-KR" b="1" dirty="0"/>
              <a:t>(</a:t>
            </a:r>
            <a:r>
              <a:rPr lang="ko-KR" altLang="en-US" b="1" dirty="0" err="1"/>
              <a:t>자왈삼인행</a:t>
            </a:r>
            <a:r>
              <a:rPr lang="en-US" altLang="ko-KR" b="1" dirty="0" smtClean="0"/>
              <a:t>): </a:t>
            </a:r>
          </a:p>
          <a:p>
            <a:pPr marL="0" indent="0" fontAlgn="base">
              <a:buNone/>
            </a:pPr>
            <a:r>
              <a:rPr lang="en-US" altLang="ko-KR" b="1" dirty="0" smtClean="0"/>
              <a:t>   </a:t>
            </a:r>
            <a:r>
              <a:rPr lang="ko-KR" altLang="en-US" b="1" dirty="0" smtClean="0"/>
              <a:t>공자 </a:t>
            </a:r>
            <a:r>
              <a:rPr lang="ko-KR" altLang="en-US" b="1" dirty="0"/>
              <a:t>말씀하시기를</a:t>
            </a:r>
            <a:r>
              <a:rPr lang="en-US" altLang="ko-KR" b="1" dirty="0"/>
              <a:t>, “</a:t>
            </a:r>
            <a:r>
              <a:rPr lang="ko-KR" altLang="en-US" b="1" dirty="0"/>
              <a:t>세 사람이 행하면 </a:t>
            </a:r>
          </a:p>
          <a:p>
            <a:pPr fontAlgn="base"/>
            <a:r>
              <a:rPr lang="ko-KR" altLang="en-US" b="1" dirty="0" err="1"/>
              <a:t>必有我師焉</a:t>
            </a:r>
            <a:r>
              <a:rPr lang="en-US" altLang="ko-KR" b="1" dirty="0"/>
              <a:t>(</a:t>
            </a:r>
            <a:r>
              <a:rPr lang="ko-KR" altLang="en-US" b="1" dirty="0" err="1"/>
              <a:t>필유아사언</a:t>
            </a:r>
            <a:r>
              <a:rPr lang="en-US" altLang="ko-KR" b="1" dirty="0" smtClean="0"/>
              <a:t>)</a:t>
            </a:r>
          </a:p>
          <a:p>
            <a:pPr marL="0" indent="0"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/>
              <a:t>반드시 나의 스승이 있나니 </a:t>
            </a:r>
          </a:p>
          <a:p>
            <a:pPr fontAlgn="base"/>
            <a:r>
              <a:rPr lang="ko-KR" altLang="en-US" b="1" dirty="0" err="1"/>
              <a:t>擇其善者而從之</a:t>
            </a:r>
            <a:r>
              <a:rPr lang="en-US" altLang="ko-KR" b="1" dirty="0"/>
              <a:t>(</a:t>
            </a:r>
            <a:r>
              <a:rPr lang="ko-KR" altLang="en-US" b="1" dirty="0" err="1"/>
              <a:t>택기선자이종지</a:t>
            </a:r>
            <a:r>
              <a:rPr lang="en-US" altLang="ko-KR" b="1" dirty="0" smtClean="0"/>
              <a:t>)</a:t>
            </a:r>
            <a:endParaRPr lang="en-US" altLang="ko-KR" b="1" dirty="0"/>
          </a:p>
          <a:p>
            <a:pPr marL="0" indent="0" fontAlgn="base">
              <a:buNone/>
            </a:pPr>
            <a:r>
              <a:rPr lang="en-US" altLang="ko-KR" b="1" dirty="0" smtClean="0"/>
              <a:t>   </a:t>
            </a:r>
            <a:r>
              <a:rPr lang="ko-KR" altLang="en-US" b="1" dirty="0"/>
              <a:t>그 중 착한 자를 가려서 쫓고 </a:t>
            </a:r>
          </a:p>
          <a:p>
            <a:pPr fontAlgn="base"/>
            <a:r>
              <a:rPr lang="ko-KR" altLang="en-US" b="1" dirty="0" err="1"/>
              <a:t>其不善者而改之</a:t>
            </a:r>
            <a:r>
              <a:rPr lang="en-US" altLang="ko-KR" b="1" dirty="0"/>
              <a:t>(</a:t>
            </a:r>
            <a:r>
              <a:rPr lang="ko-KR" altLang="en-US" b="1" dirty="0" err="1"/>
              <a:t>기불선자이개지</a:t>
            </a:r>
            <a:r>
              <a:rPr lang="en-US" altLang="ko-KR" b="1" dirty="0" smtClean="0"/>
              <a:t>)</a:t>
            </a:r>
          </a:p>
          <a:p>
            <a:pPr marL="0" indent="0"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/>
              <a:t>그 중 선하지 아니한 자로 나의 허물을 고친다</a:t>
            </a:r>
            <a:r>
              <a:rPr lang="en-US" altLang="ko-KR" b="1" dirty="0" smtClean="0"/>
              <a:t>.”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46029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792088"/>
          </a:xfrm>
        </p:spPr>
        <p:txBody>
          <a:bodyPr>
            <a:normAutofit/>
          </a:bodyPr>
          <a:lstStyle/>
          <a:p>
            <a:r>
              <a:rPr lang="en-US" altLang="ko-KR" sz="3500" b="1" dirty="0" smtClean="0">
                <a:solidFill>
                  <a:schemeClr val="tx1"/>
                </a:solidFill>
              </a:rPr>
              <a:t>1. </a:t>
            </a:r>
            <a:r>
              <a:rPr lang="ko-KR" altLang="en-US" sz="3500" b="1" dirty="0" smtClean="0">
                <a:solidFill>
                  <a:schemeClr val="tx1"/>
                </a:solidFill>
              </a:rPr>
              <a:t>공자의 생애</a:t>
            </a:r>
            <a:endParaRPr lang="ko-KR" altLang="en-US" sz="3500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978080" cy="4968552"/>
          </a:xfrm>
        </p:spPr>
        <p:txBody>
          <a:bodyPr>
            <a:noAutofit/>
          </a:bodyPr>
          <a:lstStyle/>
          <a:p>
            <a:pPr fontAlgn="base"/>
            <a:r>
              <a:rPr lang="en-US" altLang="ko-KR" sz="2400" b="1" dirty="0"/>
              <a:t>BC 551</a:t>
            </a:r>
            <a:r>
              <a:rPr lang="ko-KR" altLang="en-US" sz="2400" b="1" dirty="0"/>
              <a:t>년 주의 제후국인 </a:t>
            </a:r>
            <a:r>
              <a:rPr lang="ko-KR" altLang="en-US" sz="2400" b="1" dirty="0" err="1"/>
              <a:t>노나라에서</a:t>
            </a:r>
            <a:r>
              <a:rPr lang="ko-KR" altLang="en-US" sz="2400" b="1" dirty="0"/>
              <a:t> 태어났다</a:t>
            </a:r>
            <a:r>
              <a:rPr lang="en-US" altLang="ko-KR" sz="2400" b="1" dirty="0"/>
              <a:t>.</a:t>
            </a:r>
            <a:endParaRPr lang="ko-KR" altLang="en-US" sz="2400" b="1" dirty="0"/>
          </a:p>
          <a:p>
            <a:pPr fontAlgn="base"/>
            <a:r>
              <a:rPr lang="ko-KR" altLang="en-US" sz="2400" b="1" dirty="0" smtClean="0"/>
              <a:t>유교의 </a:t>
            </a:r>
            <a:r>
              <a:rPr lang="ko-KR" altLang="en-US" sz="2400" b="1" dirty="0"/>
              <a:t>큰 어른이지만 </a:t>
            </a:r>
            <a:r>
              <a:rPr lang="ko-KR" altLang="en-US" sz="2400" b="1" dirty="0" smtClean="0"/>
              <a:t>유교의 창시자는 </a:t>
            </a:r>
            <a:r>
              <a:rPr lang="ko-KR" altLang="en-US" sz="2400" b="1" dirty="0"/>
              <a:t>아니다</a:t>
            </a:r>
            <a:r>
              <a:rPr lang="en-US" altLang="ko-KR" sz="2400" b="1" dirty="0"/>
              <a:t>. </a:t>
            </a: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공자는 </a:t>
            </a:r>
            <a:r>
              <a:rPr lang="ko-KR" altLang="en-US" sz="2400" b="1" dirty="0"/>
              <a:t>자기 자신을 </a:t>
            </a:r>
            <a:r>
              <a:rPr lang="en-US" altLang="ko-KR" sz="2400" b="1" dirty="0"/>
              <a:t>'</a:t>
            </a:r>
            <a:r>
              <a:rPr lang="ko-KR" altLang="en-US" sz="2400" b="1" dirty="0"/>
              <a:t>옛 것을 살려 새로운 것을 알게 하는</a:t>
            </a:r>
            <a:r>
              <a:rPr lang="en-US" altLang="ko-KR" sz="2400" b="1" dirty="0"/>
              <a:t>'(</a:t>
            </a:r>
            <a:r>
              <a:rPr lang="ko-KR" altLang="en-US" sz="2400" b="1" dirty="0" err="1"/>
              <a:t>溫故而知新</a:t>
            </a:r>
            <a:r>
              <a:rPr lang="en-US" altLang="ko-KR" sz="2400" b="1" dirty="0"/>
              <a:t>) </a:t>
            </a:r>
            <a:r>
              <a:rPr lang="ko-KR" altLang="en-US" sz="2400" b="1" dirty="0" smtClean="0"/>
              <a:t>전수자로 생각</a:t>
            </a:r>
            <a:r>
              <a:rPr lang="en-US" altLang="ko-KR" sz="2400" b="1" dirty="0" smtClean="0"/>
              <a:t>.</a:t>
            </a:r>
            <a:endParaRPr lang="ko-KR" altLang="en-US" sz="2400" b="1" dirty="0"/>
          </a:p>
          <a:p>
            <a:pPr fontAlgn="base"/>
            <a:r>
              <a:rPr lang="en-US" altLang="ko-KR" sz="2400" b="1" dirty="0" smtClean="0"/>
              <a:t>&lt;</a:t>
            </a:r>
            <a:r>
              <a:rPr lang="en-US" altLang="ko-KR" sz="2400" b="1" dirty="0" err="1"/>
              <a:t>논어</a:t>
            </a:r>
            <a:r>
              <a:rPr lang="en-US" altLang="ko-KR" sz="2400" b="1" dirty="0"/>
              <a:t>&gt;는 </a:t>
            </a:r>
            <a:r>
              <a:rPr lang="en-US" altLang="ko-KR" sz="2400" b="1" dirty="0" err="1"/>
              <a:t>공자의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제자들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가운데</a:t>
            </a:r>
            <a:r>
              <a:rPr lang="en-US" altLang="ko-KR" sz="2400" b="1" dirty="0"/>
              <a:t> 제2세대가 </a:t>
            </a:r>
            <a:r>
              <a:rPr lang="en-US" altLang="ko-KR" sz="2400" b="1" dirty="0" err="1"/>
              <a:t>편집했을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것으로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여겨진다</a:t>
            </a:r>
            <a:r>
              <a:rPr lang="en-US" altLang="ko-KR" sz="2400" b="1" dirty="0"/>
              <a:t>.</a:t>
            </a:r>
          </a:p>
          <a:p>
            <a:pPr fontAlgn="base"/>
            <a:r>
              <a:rPr lang="ko-KR" altLang="en-US" sz="2400" b="1" dirty="0"/>
              <a:t>주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周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나라 때 꽃피웠던 문화적 가치와 사회적 규범이 </a:t>
            </a:r>
            <a:r>
              <a:rPr lang="ko-KR" altLang="en-US" sz="2400" b="1" dirty="0" smtClean="0"/>
              <a:t>존속되도록 </a:t>
            </a:r>
            <a:r>
              <a:rPr lang="ko-KR" altLang="en-US" sz="2400" b="1" dirty="0" err="1" smtClean="0"/>
              <a:t>하기위해</a:t>
            </a:r>
            <a:r>
              <a:rPr lang="ko-KR" altLang="en-US" sz="2400" b="1" dirty="0" smtClean="0"/>
              <a:t> 수십 </a:t>
            </a:r>
            <a:r>
              <a:rPr lang="ko-KR" altLang="en-US" sz="2400" b="1" dirty="0"/>
              <a:t>년 동안 </a:t>
            </a:r>
            <a:r>
              <a:rPr lang="ko-KR" altLang="en-US" sz="2400" b="1" dirty="0" smtClean="0"/>
              <a:t>정치라는 </a:t>
            </a:r>
            <a:r>
              <a:rPr lang="ko-KR" altLang="en-US" sz="2400" b="1" dirty="0"/>
              <a:t>통로를 통해 인본주의 이상을 실현시키려고 애썼지만 자신의 이상을 펼 수 없음을 깨닫고 </a:t>
            </a:r>
            <a:r>
              <a:rPr lang="ko-KR" altLang="en-US" sz="2400" b="1" dirty="0" err="1"/>
              <a:t>노나라를</a:t>
            </a:r>
            <a:r>
              <a:rPr lang="ko-KR" altLang="en-US" sz="2400" b="1" dirty="0"/>
              <a:t> 떠났다</a:t>
            </a:r>
            <a:r>
              <a:rPr lang="en-US" altLang="ko-KR" sz="2400" b="1" dirty="0" smtClean="0"/>
              <a:t>.</a:t>
            </a:r>
          </a:p>
          <a:p>
            <a:pPr fontAlgn="base"/>
            <a:r>
              <a:rPr lang="en-US" altLang="ko-KR" sz="2400" b="1" dirty="0" smtClean="0"/>
              <a:t> </a:t>
            </a:r>
            <a:r>
              <a:rPr lang="en-US" altLang="ko-KR" sz="2400" b="1" dirty="0"/>
              <a:t>67</a:t>
            </a:r>
            <a:r>
              <a:rPr lang="ko-KR" altLang="en-US" sz="2400" b="1" dirty="0"/>
              <a:t>세에 고향으로 돌아와 제자들을 가르치며 저술과 편집에 </a:t>
            </a:r>
            <a:r>
              <a:rPr lang="ko-KR" altLang="en-US" sz="2400" b="1" dirty="0" smtClean="0"/>
              <a:t>몰두하다가</a:t>
            </a:r>
            <a:r>
              <a:rPr lang="en-US" altLang="ko-KR" sz="2400" b="1" dirty="0" smtClean="0"/>
              <a:t> </a:t>
            </a:r>
            <a:r>
              <a:rPr lang="en-US" altLang="ko-KR" sz="2400" b="1" dirty="0"/>
              <a:t>73</a:t>
            </a:r>
            <a:r>
              <a:rPr lang="ko-KR" altLang="en-US" sz="2400" b="1" dirty="0"/>
              <a:t>세의 나이로 생을 마쳤다</a:t>
            </a:r>
            <a:r>
              <a:rPr lang="en-US" altLang="ko-KR" sz="2400" b="1" dirty="0"/>
              <a:t>.</a:t>
            </a:r>
            <a:endParaRPr lang="ko-KR" altLang="en-US" sz="2400" b="1" dirty="0"/>
          </a:p>
          <a:p>
            <a:pPr fontAlgn="base"/>
            <a:endParaRPr lang="ko-KR" altLang="en-US" sz="25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422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ko-KR" altLang="en-US" b="1" dirty="0">
                <a:latin typeface="+mj-ea"/>
              </a:rPr>
              <a:t>논어 발췌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ko-KR" altLang="en-US" b="1" dirty="0" err="1"/>
              <a:t>季路問事鬼神</a:t>
            </a:r>
            <a:r>
              <a:rPr lang="en-US" altLang="ko-KR" b="1" dirty="0"/>
              <a:t>(</a:t>
            </a:r>
            <a:r>
              <a:rPr lang="ko-KR" altLang="en-US" b="1" dirty="0" err="1"/>
              <a:t>계로문사귀신</a:t>
            </a:r>
            <a:r>
              <a:rPr lang="en-US" altLang="ko-KR" b="1" dirty="0" smtClean="0"/>
              <a:t>)</a:t>
            </a:r>
          </a:p>
          <a:p>
            <a:pPr marL="0" indent="0"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/>
              <a:t>계로가 귀신을 섬기는 것을 물으니</a:t>
            </a:r>
            <a:r>
              <a:rPr lang="en-US" altLang="ko-KR" b="1" dirty="0"/>
              <a:t>, </a:t>
            </a:r>
            <a:endParaRPr lang="ko-KR" altLang="en-US" b="1" dirty="0"/>
          </a:p>
          <a:p>
            <a:pPr fontAlgn="base"/>
            <a:r>
              <a:rPr lang="ko-KR" altLang="en-US" b="1" dirty="0" err="1"/>
              <a:t>子曰未能事人</a:t>
            </a:r>
            <a:r>
              <a:rPr lang="en-US" altLang="ko-KR" b="1" dirty="0"/>
              <a:t>(</a:t>
            </a:r>
            <a:r>
              <a:rPr lang="ko-KR" altLang="en-US" b="1" dirty="0" err="1" smtClean="0"/>
              <a:t>자왈미능사인</a:t>
            </a:r>
            <a:endParaRPr lang="en-US" altLang="ko-KR" b="1" dirty="0" smtClean="0"/>
          </a:p>
          <a:p>
            <a:pPr marL="0" indent="0"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공자 </a:t>
            </a:r>
            <a:r>
              <a:rPr lang="ko-KR" altLang="en-US" b="1" dirty="0"/>
              <a:t>왈</a:t>
            </a:r>
            <a:r>
              <a:rPr lang="en-US" altLang="ko-KR" b="1" dirty="0" smtClean="0"/>
              <a:t> </a:t>
            </a:r>
            <a:r>
              <a:rPr lang="en-US" altLang="ko-KR" b="1" dirty="0"/>
              <a:t>“</a:t>
            </a:r>
            <a:r>
              <a:rPr lang="ko-KR" altLang="en-US" b="1" dirty="0"/>
              <a:t>능히 사람을 섬기지 못하면서 </a:t>
            </a:r>
          </a:p>
          <a:p>
            <a:pPr fontAlgn="base"/>
            <a:r>
              <a:rPr lang="ko-KR" altLang="en-US" b="1" dirty="0" err="1"/>
              <a:t>焉能事鬼</a:t>
            </a:r>
            <a:r>
              <a:rPr lang="en-US" altLang="ko-KR" b="1" dirty="0"/>
              <a:t>(</a:t>
            </a:r>
            <a:r>
              <a:rPr lang="ko-KR" altLang="en-US" b="1" dirty="0" err="1"/>
              <a:t>언능사귀</a:t>
            </a:r>
            <a:r>
              <a:rPr lang="en-US" altLang="ko-KR" b="1" dirty="0" smtClean="0"/>
              <a:t>)</a:t>
            </a:r>
          </a:p>
          <a:p>
            <a:pPr marL="0" indent="0" fontAlgn="base">
              <a:buNone/>
            </a:pPr>
            <a:r>
              <a:rPr lang="en-US" altLang="ko-KR" b="1" dirty="0" smtClean="0"/>
              <a:t>   </a:t>
            </a:r>
            <a:r>
              <a:rPr lang="ko-KR" altLang="en-US" b="1" dirty="0" smtClean="0"/>
              <a:t>어찌 </a:t>
            </a:r>
            <a:r>
              <a:rPr lang="ko-KR" altLang="en-US" b="1" dirty="0"/>
              <a:t>능히 귀신을 섬기겠느냐</a:t>
            </a:r>
            <a:r>
              <a:rPr lang="en-US" altLang="ko-KR" b="1" dirty="0"/>
              <a:t>.”</a:t>
            </a:r>
            <a:r>
              <a:rPr lang="ko-KR" altLang="en-US" b="1" dirty="0"/>
              <a:t>고 하니</a:t>
            </a:r>
            <a:r>
              <a:rPr lang="en-US" altLang="ko-KR" b="1" dirty="0"/>
              <a:t>, </a:t>
            </a:r>
            <a:endParaRPr lang="ko-KR" altLang="en-US" b="1" dirty="0"/>
          </a:p>
          <a:p>
            <a:pPr fontAlgn="base"/>
            <a:r>
              <a:rPr lang="ko-KR" altLang="en-US" b="1" dirty="0" err="1"/>
              <a:t>敢問死</a:t>
            </a:r>
            <a:r>
              <a:rPr lang="en-US" altLang="ko-KR" b="1" dirty="0"/>
              <a:t>(</a:t>
            </a:r>
            <a:r>
              <a:rPr lang="ko-KR" altLang="en-US" b="1" dirty="0" err="1"/>
              <a:t>감문사</a:t>
            </a:r>
            <a:r>
              <a:rPr lang="en-US" altLang="ko-KR" b="1" dirty="0" smtClean="0"/>
              <a:t>)</a:t>
            </a:r>
          </a:p>
          <a:p>
            <a:pPr marL="0" indent="0"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계로가 </a:t>
            </a:r>
            <a:r>
              <a:rPr lang="ko-KR" altLang="en-US" b="1" dirty="0"/>
              <a:t>말하기를</a:t>
            </a:r>
            <a:r>
              <a:rPr lang="en-US" altLang="ko-KR" b="1" dirty="0"/>
              <a:t>, “</a:t>
            </a:r>
            <a:r>
              <a:rPr lang="ko-KR" altLang="en-US" b="1" dirty="0"/>
              <a:t>감히 죽음을 묻습니다</a:t>
            </a:r>
            <a:r>
              <a:rPr lang="en-US" altLang="ko-KR" b="1" dirty="0"/>
              <a:t>.”</a:t>
            </a:r>
            <a:r>
              <a:rPr lang="ko-KR" altLang="en-US" b="1" dirty="0"/>
              <a:t>고 하니 </a:t>
            </a:r>
          </a:p>
          <a:p>
            <a:pPr fontAlgn="base"/>
            <a:r>
              <a:rPr lang="ko-KR" altLang="en-US" b="1" dirty="0" err="1" smtClean="0"/>
              <a:t>曰未知生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焉知死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왈미지생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언지사</a:t>
            </a:r>
            <a:r>
              <a:rPr lang="en-US" altLang="ko-KR" b="1" dirty="0"/>
              <a:t>)</a:t>
            </a:r>
            <a:endParaRPr lang="en-US" altLang="ko-KR" b="1" dirty="0" smtClean="0"/>
          </a:p>
          <a:p>
            <a:pPr marL="0" indent="0"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공자 왈</a:t>
            </a:r>
            <a:r>
              <a:rPr lang="en-US" altLang="ko-KR" b="1" dirty="0" smtClean="0"/>
              <a:t> </a:t>
            </a:r>
            <a:r>
              <a:rPr lang="en-US" altLang="ko-KR" b="1" dirty="0"/>
              <a:t>“</a:t>
            </a:r>
            <a:r>
              <a:rPr lang="ko-KR" altLang="en-US" b="1" dirty="0"/>
              <a:t>삶을 알지 못하면서 </a:t>
            </a:r>
            <a:r>
              <a:rPr lang="ko-KR" altLang="en-US" b="1" dirty="0" smtClean="0"/>
              <a:t>어찌 </a:t>
            </a:r>
            <a:r>
              <a:rPr lang="ko-KR" altLang="en-US" b="1" dirty="0"/>
              <a:t>죽음을 알겠느냐</a:t>
            </a:r>
            <a:r>
              <a:rPr lang="en-US" altLang="ko-KR" b="1" dirty="0" smtClean="0"/>
              <a:t>?”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865334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b="1" dirty="0" err="1"/>
              <a:t>子曰不患人之不己知</a:t>
            </a:r>
            <a:r>
              <a:rPr lang="en-US" altLang="ko-KR" b="1" dirty="0"/>
              <a:t>(</a:t>
            </a:r>
            <a:r>
              <a:rPr lang="ko-KR" altLang="en-US" b="1" dirty="0" err="1"/>
              <a:t>자왈불환인지불기지</a:t>
            </a:r>
            <a:r>
              <a:rPr lang="en-US" altLang="ko-KR" b="1" dirty="0" smtClean="0"/>
              <a:t>)</a:t>
            </a:r>
          </a:p>
          <a:p>
            <a:pPr marL="0" indent="0" fontAlgn="base">
              <a:buNone/>
            </a:pPr>
            <a:r>
              <a:rPr lang="ko-KR" altLang="en-US" b="1" dirty="0" smtClean="0"/>
              <a:t>   </a:t>
            </a:r>
            <a:r>
              <a:rPr lang="ko-KR" altLang="en-US" b="1" dirty="0" err="1" smtClean="0"/>
              <a:t>자왈</a:t>
            </a:r>
            <a:r>
              <a:rPr lang="en-US" altLang="ko-KR" b="1" dirty="0" smtClean="0"/>
              <a:t> </a:t>
            </a:r>
            <a:r>
              <a:rPr lang="en-US" altLang="ko-KR" b="1" dirty="0"/>
              <a:t>“</a:t>
            </a:r>
            <a:r>
              <a:rPr lang="ko-KR" altLang="en-US" b="1" dirty="0"/>
              <a:t>사람이 나를 알지 못하는 것을 근심하지 말고 </a:t>
            </a:r>
            <a:r>
              <a:rPr lang="en-US" altLang="ko-KR" b="1" dirty="0"/>
              <a:t>. </a:t>
            </a:r>
            <a:endParaRPr lang="ko-KR" altLang="en-US" b="1" dirty="0"/>
          </a:p>
          <a:p>
            <a:pPr fontAlgn="base"/>
            <a:r>
              <a:rPr lang="ko-KR" altLang="en-US" b="1" dirty="0" err="1"/>
              <a:t>患其不能也</a:t>
            </a:r>
            <a:r>
              <a:rPr lang="en-US" altLang="ko-KR" b="1" dirty="0"/>
              <a:t>(</a:t>
            </a:r>
            <a:r>
              <a:rPr lang="ko-KR" altLang="en-US" b="1" dirty="0" err="1"/>
              <a:t>환기불능야</a:t>
            </a:r>
            <a:r>
              <a:rPr lang="en-US" altLang="ko-KR" b="1" dirty="0" smtClean="0"/>
              <a:t>)</a:t>
            </a:r>
          </a:p>
          <a:p>
            <a:pPr marL="0" indent="0"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자기의 </a:t>
            </a:r>
            <a:r>
              <a:rPr lang="ko-KR" altLang="en-US" b="1" dirty="0" err="1"/>
              <a:t>능치</a:t>
            </a:r>
            <a:r>
              <a:rPr lang="ko-KR" altLang="en-US" b="1" dirty="0"/>
              <a:t> 못한 것을 근심하여야 한다</a:t>
            </a:r>
            <a:r>
              <a:rPr lang="en-US" altLang="ko-KR" b="1" dirty="0" smtClean="0"/>
              <a:t>.”</a:t>
            </a:r>
          </a:p>
          <a:p>
            <a:pPr marL="0" indent="0" fontAlgn="base">
              <a:buNone/>
            </a:pPr>
            <a:endParaRPr lang="en-US" altLang="ko-KR" b="1" dirty="0"/>
          </a:p>
          <a:p>
            <a:pPr fontAlgn="base"/>
            <a:r>
              <a:rPr lang="ko-KR" altLang="en-US" b="1" dirty="0" err="1"/>
              <a:t>子曰君子</a:t>
            </a:r>
            <a:r>
              <a:rPr lang="en-US" altLang="ko-KR" b="1" dirty="0"/>
              <a:t>(</a:t>
            </a:r>
            <a:r>
              <a:rPr lang="ko-KR" altLang="en-US" b="1" dirty="0" err="1"/>
              <a:t>자왈군자</a:t>
            </a:r>
            <a:r>
              <a:rPr lang="en-US" altLang="ko-KR" b="1" dirty="0" smtClean="0"/>
              <a:t>)</a:t>
            </a:r>
            <a:r>
              <a:rPr lang="ko-KR" altLang="en-US" b="1" dirty="0" err="1" smtClean="0"/>
              <a:t>자왈</a:t>
            </a:r>
            <a:r>
              <a:rPr lang="en-US" altLang="ko-KR" b="1" dirty="0" smtClean="0"/>
              <a:t> </a:t>
            </a:r>
            <a:r>
              <a:rPr lang="en-US" altLang="ko-KR" b="1" dirty="0"/>
              <a:t>“</a:t>
            </a:r>
            <a:r>
              <a:rPr lang="ko-KR" altLang="en-US" b="1" dirty="0"/>
              <a:t>벗과 사귐에 군자는 </a:t>
            </a:r>
          </a:p>
          <a:p>
            <a:pPr fontAlgn="base"/>
            <a:r>
              <a:rPr lang="ko-KR" altLang="en-US" b="1" dirty="0" err="1"/>
              <a:t>和而不同</a:t>
            </a:r>
            <a:r>
              <a:rPr lang="en-US" altLang="ko-KR" b="1" dirty="0"/>
              <a:t>(</a:t>
            </a:r>
            <a:r>
              <a:rPr lang="ko-KR" altLang="en-US" b="1" dirty="0" err="1"/>
              <a:t>화이불동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화할지언정 </a:t>
            </a:r>
            <a:r>
              <a:rPr lang="ko-KR" altLang="en-US" b="1" dirty="0"/>
              <a:t>아첨하지 아니하고 </a:t>
            </a:r>
          </a:p>
          <a:p>
            <a:pPr fontAlgn="base"/>
            <a:r>
              <a:rPr lang="ko-KR" altLang="en-US" b="1" dirty="0" smtClean="0"/>
              <a:t>小人 </a:t>
            </a:r>
            <a:r>
              <a:rPr lang="ko-KR" altLang="en-US" b="1" dirty="0"/>
              <a:t>同而不和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소인</a:t>
            </a:r>
            <a:r>
              <a:rPr lang="ko-KR" altLang="en-US" b="1" dirty="0"/>
              <a:t> </a:t>
            </a:r>
            <a:r>
              <a:rPr lang="ko-KR" altLang="en-US" b="1" dirty="0" smtClean="0"/>
              <a:t>동이불화</a:t>
            </a:r>
            <a:r>
              <a:rPr lang="en-US" altLang="ko-KR" b="1" dirty="0" smtClean="0"/>
              <a:t>)</a:t>
            </a:r>
          </a:p>
          <a:p>
            <a:pPr marL="0" indent="0"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/>
              <a:t>소인은 </a:t>
            </a:r>
            <a:r>
              <a:rPr lang="ko-KR" altLang="en-US" b="1" dirty="0" smtClean="0"/>
              <a:t>아첨하고 </a:t>
            </a:r>
            <a:r>
              <a:rPr lang="ko-KR" altLang="en-US" b="1" dirty="0"/>
              <a:t>화하지 못한다</a:t>
            </a:r>
            <a:r>
              <a:rPr lang="en-US" altLang="ko-KR" b="1" dirty="0" smtClean="0"/>
              <a:t>.”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417469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195736" y="2636912"/>
            <a:ext cx="4680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6000" dirty="0" smtClean="0">
                <a:solidFill>
                  <a:srgbClr val="002060"/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Thank You</a:t>
            </a:r>
            <a:r>
              <a:rPr lang="en-US" altLang="ko-KR" sz="6000" dirty="0">
                <a:solidFill>
                  <a:srgbClr val="002060"/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!</a:t>
            </a:r>
            <a:endParaRPr lang="ko-KR" altLang="en-US" sz="6000" dirty="0">
              <a:solidFill>
                <a:srgbClr val="002060"/>
              </a:solidFill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6750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altLang="ko-KR" b="1" dirty="0">
                <a:solidFill>
                  <a:schemeClr val="tx1"/>
                </a:solidFill>
              </a:rPr>
              <a:t>2. </a:t>
            </a:r>
            <a:r>
              <a:rPr lang="ko-KR" altLang="en-US" b="1" dirty="0">
                <a:solidFill>
                  <a:schemeClr val="tx1"/>
                </a:solidFill>
              </a:rPr>
              <a:t>정명사상</a:t>
            </a:r>
            <a:r>
              <a:rPr lang="en-US" altLang="ko-KR" b="1" dirty="0">
                <a:solidFill>
                  <a:schemeClr val="tx1"/>
                </a:solidFill>
              </a:rPr>
              <a:t>(</a:t>
            </a:r>
            <a:r>
              <a:rPr lang="ko-KR" altLang="en-US" b="1" dirty="0">
                <a:solidFill>
                  <a:schemeClr val="tx1"/>
                </a:solidFill>
              </a:rPr>
              <a:t>正名思想</a:t>
            </a:r>
            <a:r>
              <a:rPr lang="en-US" altLang="ko-KR" b="1" dirty="0">
                <a:solidFill>
                  <a:schemeClr val="tx1"/>
                </a:solidFill>
              </a:rPr>
              <a:t>)</a:t>
            </a:r>
            <a:r>
              <a:rPr lang="ko-KR" altLang="en-US" b="1" dirty="0">
                <a:solidFill>
                  <a:schemeClr val="tx1"/>
                </a:solidFill>
              </a:rPr>
              <a:t>과 인</a:t>
            </a:r>
            <a:r>
              <a:rPr lang="en-US" altLang="ko-KR" b="1" dirty="0">
                <a:solidFill>
                  <a:schemeClr val="tx1"/>
                </a:solidFill>
              </a:rPr>
              <a:t>(</a:t>
            </a:r>
            <a:r>
              <a:rPr lang="ko-KR" altLang="en-US" b="1" dirty="0">
                <a:solidFill>
                  <a:schemeClr val="tx1"/>
                </a:solidFill>
              </a:rPr>
              <a:t>仁</a:t>
            </a:r>
            <a:r>
              <a:rPr lang="en-US" altLang="ko-KR" b="1" dirty="0">
                <a:solidFill>
                  <a:schemeClr val="tx1"/>
                </a:solidFill>
              </a:rPr>
              <a:t>)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4752528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400" b="1" dirty="0" smtClean="0"/>
              <a:t>공자는 그가 </a:t>
            </a:r>
            <a:r>
              <a:rPr lang="ko-KR" altLang="en-US" sz="2400" b="1" dirty="0"/>
              <a:t>이상적으로 생각했던 </a:t>
            </a:r>
            <a:r>
              <a:rPr lang="ko-KR" altLang="en-US" sz="2400" b="1" dirty="0" err="1"/>
              <a:t>주나라</a:t>
            </a:r>
            <a:r>
              <a:rPr lang="ko-KR" altLang="en-US" sz="2400" b="1" dirty="0"/>
              <a:t> 때의 질서를 회복하는 </a:t>
            </a:r>
            <a:r>
              <a:rPr lang="ko-KR" altLang="en-US" sz="2400" b="1" dirty="0" smtClean="0"/>
              <a:t>방법으로 </a:t>
            </a:r>
            <a:r>
              <a:rPr lang="en-US" altLang="ko-KR" sz="2400" b="1" dirty="0"/>
              <a:t>'</a:t>
            </a:r>
            <a:r>
              <a:rPr lang="ko-KR" altLang="en-US" sz="2400" b="1" dirty="0"/>
              <a:t>정명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正名</a:t>
            </a:r>
            <a:r>
              <a:rPr lang="en-US" altLang="ko-KR" sz="2400" b="1" dirty="0"/>
              <a:t>)'</a:t>
            </a:r>
            <a:r>
              <a:rPr lang="ko-KR" altLang="en-US" sz="2400" b="1" dirty="0"/>
              <a:t>을 들고 있다</a:t>
            </a:r>
            <a:r>
              <a:rPr lang="en-US" altLang="ko-KR" sz="2400" b="1" dirty="0"/>
              <a:t>. </a:t>
            </a:r>
            <a:endParaRPr lang="ko-KR" altLang="en-US" sz="2400" b="1" dirty="0"/>
          </a:p>
          <a:p>
            <a:pPr fontAlgn="base"/>
            <a:r>
              <a:rPr lang="ko-KR" altLang="en-US" sz="2400" b="1" dirty="0"/>
              <a:t>‘정명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正名</a:t>
            </a:r>
            <a:r>
              <a:rPr lang="en-US" altLang="ko-KR" sz="2400" b="1" dirty="0"/>
              <a:t>)’</a:t>
            </a:r>
            <a:r>
              <a:rPr lang="ko-KR" altLang="en-US" sz="2400" b="1" dirty="0"/>
              <a:t>이라는 말은 논어에 단 한 번 나오는 말이다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그러나 단 한 번 나오는 이 말로 인하여 ‘</a:t>
            </a:r>
            <a:r>
              <a:rPr lang="ko-KR" altLang="en-US" sz="2400" b="1" dirty="0" err="1"/>
              <a:t>정명론</a:t>
            </a:r>
            <a:r>
              <a:rPr lang="en-US" altLang="ko-KR" sz="2400" b="1" dirty="0"/>
              <a:t>(</a:t>
            </a:r>
            <a:r>
              <a:rPr lang="ko-KR" altLang="en-US" sz="2400" b="1" dirty="0" err="1"/>
              <a:t>正名論</a:t>
            </a:r>
            <a:r>
              <a:rPr lang="en-US" altLang="ko-KR" sz="2400" b="1" dirty="0"/>
              <a:t>)’</a:t>
            </a:r>
            <a:r>
              <a:rPr lang="ko-KR" altLang="en-US" sz="2400" b="1" dirty="0"/>
              <a:t>이라는 이론도 생겼고</a:t>
            </a:r>
            <a:r>
              <a:rPr lang="en-US" altLang="ko-KR" sz="2400" b="1" dirty="0"/>
              <a:t>, ‘</a:t>
            </a:r>
            <a:r>
              <a:rPr lang="ko-KR" altLang="en-US" sz="2400" b="1" dirty="0"/>
              <a:t>정명사상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正名思想</a:t>
            </a:r>
            <a:r>
              <a:rPr lang="en-US" altLang="ko-KR" sz="2400" b="1" dirty="0"/>
              <a:t>)’</a:t>
            </a:r>
            <a:r>
              <a:rPr lang="ko-KR" altLang="en-US" sz="2400" b="1" dirty="0"/>
              <a:t>이라는 사상도 생겼다</a:t>
            </a:r>
            <a:r>
              <a:rPr lang="en-US" altLang="ko-KR" sz="2400" b="1" dirty="0"/>
              <a:t>. </a:t>
            </a: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정명이란 </a:t>
            </a:r>
            <a:r>
              <a:rPr lang="ko-KR" altLang="en-US" sz="2400" b="1" dirty="0"/>
              <a:t>말은 말 그대로 명칭을 바로 잡는다는 뜻이다</a:t>
            </a:r>
          </a:p>
          <a:p>
            <a:pPr fontAlgn="base"/>
            <a:r>
              <a:rPr lang="ko-KR" altLang="en-US" sz="2400" b="1" dirty="0"/>
              <a:t>즉 정명주의는 </a:t>
            </a:r>
            <a:r>
              <a:rPr lang="en-US" altLang="ko-KR" sz="2400" b="1" dirty="0"/>
              <a:t>"</a:t>
            </a:r>
            <a:r>
              <a:rPr lang="ko-KR" altLang="en-US" sz="2400" b="1" dirty="0"/>
              <a:t>명분이 </a:t>
            </a:r>
            <a:r>
              <a:rPr lang="ko-KR" altLang="en-US" sz="2400" b="1" dirty="0" err="1"/>
              <a:t>바로되어야</a:t>
            </a:r>
            <a:r>
              <a:rPr lang="ko-KR" altLang="en-US" sz="2400" b="1" dirty="0"/>
              <a:t> 말이 통하게 되고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말이 통해야 일이 이루어지며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일이 이루어져야 예악이 흥하고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예악이 흥해야 형벌이 바로 잡히고 형벌이 바로서야 백성이 </a:t>
            </a:r>
            <a:r>
              <a:rPr lang="ko-KR" altLang="en-US" sz="2400" b="1" dirty="0" err="1"/>
              <a:t>몸둘</a:t>
            </a:r>
            <a:r>
              <a:rPr lang="ko-KR" altLang="en-US" sz="2400" b="1" dirty="0"/>
              <a:t> 곳이 있게 된다</a:t>
            </a:r>
            <a:r>
              <a:rPr lang="en-US" altLang="ko-KR" sz="2400" b="1" dirty="0"/>
              <a:t>"</a:t>
            </a:r>
            <a:r>
              <a:rPr lang="ko-KR" altLang="en-US" sz="2400" b="1" dirty="0"/>
              <a:t>는 것이다</a:t>
            </a:r>
            <a:r>
              <a:rPr lang="en-US" altLang="ko-KR" sz="2400" b="1" dirty="0"/>
              <a:t>. 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2218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 fontScale="90000"/>
          </a:bodyPr>
          <a:lstStyle/>
          <a:p>
            <a:r>
              <a:rPr lang="en-US" altLang="ko-KR" b="1" dirty="0">
                <a:solidFill>
                  <a:schemeClr val="tx1"/>
                </a:solidFill>
              </a:rPr>
              <a:t/>
            </a:r>
            <a:br>
              <a:rPr lang="en-US" altLang="ko-KR" b="1" dirty="0">
                <a:solidFill>
                  <a:schemeClr val="tx1"/>
                </a:solidFill>
              </a:rPr>
            </a:br>
            <a:r>
              <a:rPr lang="en-US" altLang="ko-KR" b="1" dirty="0">
                <a:solidFill>
                  <a:schemeClr val="tx1"/>
                </a:solidFill>
              </a:rPr>
              <a:t>2. </a:t>
            </a:r>
            <a:r>
              <a:rPr lang="ko-KR" altLang="en-US" b="1" dirty="0">
                <a:solidFill>
                  <a:schemeClr val="tx1"/>
                </a:solidFill>
              </a:rPr>
              <a:t>정명사상</a:t>
            </a:r>
            <a:r>
              <a:rPr lang="en-US" altLang="ko-KR" b="1" dirty="0">
                <a:solidFill>
                  <a:schemeClr val="tx1"/>
                </a:solidFill>
              </a:rPr>
              <a:t>(</a:t>
            </a:r>
            <a:r>
              <a:rPr lang="ko-KR" altLang="en-US" b="1" dirty="0">
                <a:solidFill>
                  <a:schemeClr val="tx1"/>
                </a:solidFill>
              </a:rPr>
              <a:t>正名思想</a:t>
            </a:r>
            <a:r>
              <a:rPr lang="en-US" altLang="ko-KR" b="1" dirty="0">
                <a:solidFill>
                  <a:schemeClr val="tx1"/>
                </a:solidFill>
              </a:rPr>
              <a:t>)</a:t>
            </a:r>
            <a:r>
              <a:rPr lang="ko-KR" altLang="en-US" b="1" dirty="0">
                <a:solidFill>
                  <a:schemeClr val="tx1"/>
                </a:solidFill>
              </a:rPr>
              <a:t>과 인</a:t>
            </a:r>
            <a:r>
              <a:rPr lang="en-US" altLang="ko-KR" b="1" dirty="0">
                <a:solidFill>
                  <a:schemeClr val="tx1"/>
                </a:solidFill>
              </a:rPr>
              <a:t>(</a:t>
            </a:r>
            <a:r>
              <a:rPr lang="ko-KR" altLang="en-US" b="1" dirty="0">
                <a:solidFill>
                  <a:schemeClr val="tx1"/>
                </a:solidFill>
              </a:rPr>
              <a:t>仁</a:t>
            </a:r>
            <a:r>
              <a:rPr lang="en-US" altLang="ko-KR" b="1" dirty="0">
                <a:solidFill>
                  <a:schemeClr val="tx1"/>
                </a:solidFill>
              </a:rPr>
              <a:t>)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043608" y="1124744"/>
            <a:ext cx="7772400" cy="4824536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400" b="1" dirty="0" err="1"/>
              <a:t>제경공이</a:t>
            </a:r>
            <a:r>
              <a:rPr lang="ko-KR" altLang="en-US" sz="2400" b="1" dirty="0"/>
              <a:t> 정치의 요체에 대해 묻자</a:t>
            </a:r>
            <a:r>
              <a:rPr lang="en-US" altLang="ko-KR" sz="2400" b="1" dirty="0"/>
              <a:t>,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그는 </a:t>
            </a:r>
            <a:r>
              <a:rPr lang="ko-KR" altLang="en-US" sz="2400" b="1" dirty="0" err="1"/>
              <a:t>군군신신부부자자</a:t>
            </a:r>
            <a:r>
              <a:rPr lang="en-US" altLang="ko-KR" sz="2400" b="1" dirty="0"/>
              <a:t>(</a:t>
            </a:r>
            <a:r>
              <a:rPr lang="ko-KR" altLang="en-US" sz="2400" b="1" dirty="0" err="1"/>
              <a:t>君君臣臣父父子子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라고 </a:t>
            </a:r>
            <a:r>
              <a:rPr lang="ko-KR" altLang="en-US" sz="2400" b="1" dirty="0" smtClean="0"/>
              <a:t>대답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</a:t>
            </a:r>
          </a:p>
          <a:p>
            <a:pPr fontAlgn="base"/>
            <a:r>
              <a:rPr lang="ko-KR" altLang="en-US" sz="2400" b="1" dirty="0" smtClean="0"/>
              <a:t>이는 </a:t>
            </a:r>
            <a:r>
              <a:rPr lang="ko-KR" altLang="en-US" sz="2400" b="1" dirty="0"/>
              <a:t>곧 임금은 임금다워야 하고 신하는 신하다워야 하며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아비는 아비다워야 하고 아들은 아들다워야 한다는 뜻이다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즉 이름만의 임금이나 아버지가 아닌 </a:t>
            </a:r>
            <a:r>
              <a:rPr lang="ko-KR" altLang="en-US" sz="2400" b="1" dirty="0" err="1" smtClean="0"/>
              <a:t>이름값하는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임금이나 아버지가 되어 그 책임과 역할을 다해야 한다는 것이다</a:t>
            </a:r>
            <a:r>
              <a:rPr lang="en-US" altLang="ko-KR" sz="2400" b="1" dirty="0"/>
              <a:t>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각자 </a:t>
            </a:r>
            <a:r>
              <a:rPr lang="ko-KR" altLang="en-US" sz="2400" b="1" dirty="0"/>
              <a:t>자기의 자리에서 맡은 바 소임을 다하면 명분이 바르게 되고 명분이 바르면 민심과 사회가 안정된다는 의미이다</a:t>
            </a:r>
            <a:r>
              <a:rPr lang="en-US" altLang="ko-KR" sz="2400" b="1" dirty="0"/>
              <a:t>.</a:t>
            </a:r>
            <a:endParaRPr lang="ko-KR" altLang="en-US" sz="2400" b="1" dirty="0"/>
          </a:p>
          <a:p>
            <a:pPr fontAlgn="base"/>
            <a:endParaRPr lang="ko-KR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0127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792088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solidFill>
                  <a:schemeClr val="tx1"/>
                </a:solidFill>
              </a:rPr>
              <a:t>2. </a:t>
            </a:r>
            <a:r>
              <a:rPr lang="ko-KR" altLang="en-US" sz="3600" b="1" dirty="0">
                <a:solidFill>
                  <a:schemeClr val="tx1"/>
                </a:solidFill>
              </a:rPr>
              <a:t>정명사상</a:t>
            </a:r>
            <a:r>
              <a:rPr lang="en-US" altLang="ko-KR" sz="3600" b="1" dirty="0">
                <a:solidFill>
                  <a:schemeClr val="tx1"/>
                </a:solidFill>
              </a:rPr>
              <a:t>(</a:t>
            </a:r>
            <a:r>
              <a:rPr lang="ko-KR" altLang="en-US" sz="3600" b="1" dirty="0">
                <a:solidFill>
                  <a:schemeClr val="tx1"/>
                </a:solidFill>
              </a:rPr>
              <a:t>正名思想</a:t>
            </a:r>
            <a:r>
              <a:rPr lang="en-US" altLang="ko-KR" sz="3600" b="1" dirty="0">
                <a:solidFill>
                  <a:schemeClr val="tx1"/>
                </a:solidFill>
              </a:rPr>
              <a:t>)</a:t>
            </a:r>
            <a:r>
              <a:rPr lang="ko-KR" altLang="en-US" sz="3600" b="1" dirty="0">
                <a:solidFill>
                  <a:schemeClr val="tx1"/>
                </a:solidFill>
              </a:rPr>
              <a:t>과 인</a:t>
            </a:r>
            <a:r>
              <a:rPr lang="en-US" altLang="ko-KR" sz="3600" b="1" dirty="0">
                <a:solidFill>
                  <a:schemeClr val="tx1"/>
                </a:solidFill>
              </a:rPr>
              <a:t>(</a:t>
            </a:r>
            <a:r>
              <a:rPr lang="ko-KR" altLang="en-US" sz="3600" b="1" dirty="0">
                <a:solidFill>
                  <a:schemeClr val="tx1"/>
                </a:solidFill>
              </a:rPr>
              <a:t>仁</a:t>
            </a:r>
            <a:r>
              <a:rPr lang="en-US" altLang="ko-KR" sz="3600" b="1" dirty="0">
                <a:solidFill>
                  <a:schemeClr val="tx1"/>
                </a:solidFill>
              </a:rPr>
              <a:t>)</a:t>
            </a:r>
            <a:endParaRPr lang="ko-KR" altLang="en-US" sz="3500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899592" y="1124744"/>
            <a:ext cx="8060432" cy="4824536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400" b="1" dirty="0" smtClean="0"/>
              <a:t>위정자는 </a:t>
            </a:r>
            <a:r>
              <a:rPr lang="ko-KR" altLang="en-US" sz="2400" b="1" dirty="0"/>
              <a:t>덕이 있어야 하며 도덕과 예의에 의한 교화가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이상적인 </a:t>
            </a:r>
            <a:r>
              <a:rPr lang="ko-KR" altLang="en-US" sz="2400" b="1" dirty="0"/>
              <a:t>지배방법이라 생각했다</a:t>
            </a:r>
            <a:r>
              <a:rPr lang="en-US" altLang="ko-KR" sz="2400" b="1" dirty="0"/>
              <a:t>. </a:t>
            </a: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이러한 </a:t>
            </a:r>
            <a:r>
              <a:rPr lang="ko-KR" altLang="en-US" sz="2400" b="1" dirty="0"/>
              <a:t>사상의 중심에 놓인 것이 인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仁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이다</a:t>
            </a:r>
            <a:r>
              <a:rPr lang="en-US" altLang="ko-KR" sz="2400" b="1" dirty="0"/>
              <a:t>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인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仁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에 대한 공자의 정의는 </a:t>
            </a:r>
            <a:r>
              <a:rPr lang="en-US" altLang="ko-KR" sz="2400" b="1" dirty="0"/>
              <a:t>&lt;</a:t>
            </a:r>
            <a:r>
              <a:rPr lang="ko-KR" altLang="en-US" sz="2400" b="1" dirty="0"/>
              <a:t>논어</a:t>
            </a:r>
            <a:r>
              <a:rPr lang="en-US" altLang="ko-KR" sz="2400" b="1" dirty="0"/>
              <a:t>&gt;</a:t>
            </a:r>
            <a:r>
              <a:rPr lang="ko-KR" altLang="en-US" sz="2400" b="1" dirty="0"/>
              <a:t>에서만 해도 사람다움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人</a:t>
            </a:r>
            <a:r>
              <a:rPr lang="en-US" altLang="ko-KR" sz="2400" b="1" dirty="0"/>
              <a:t>), </a:t>
            </a:r>
            <a:r>
              <a:rPr lang="ko-KR" altLang="en-US" sz="2400" b="1" dirty="0"/>
              <a:t>다른 사람을 사랑하는 것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愛人</a:t>
            </a:r>
            <a:r>
              <a:rPr lang="en-US" altLang="ko-KR" sz="2400" b="1" dirty="0"/>
              <a:t>) </a:t>
            </a:r>
            <a:r>
              <a:rPr lang="ko-KR" altLang="en-US" sz="2400" b="1" dirty="0"/>
              <a:t>등 매우 다양하게 나타난다</a:t>
            </a:r>
            <a:r>
              <a:rPr lang="en-US" altLang="ko-KR" sz="2400" b="1" dirty="0"/>
              <a:t>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하지만 </a:t>
            </a:r>
            <a:r>
              <a:rPr lang="ko-KR" altLang="en-US" sz="2400" b="1" dirty="0"/>
              <a:t>그에 대한 가장 대표적인 </a:t>
            </a:r>
            <a:r>
              <a:rPr lang="ko-KR" altLang="en-US" sz="2400" b="1" dirty="0" smtClean="0"/>
              <a:t>정의는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 </a:t>
            </a:r>
            <a:r>
              <a:rPr lang="ko-KR" altLang="en-US" sz="2400" b="1" dirty="0"/>
              <a:t>‘극기복례</a:t>
            </a:r>
            <a:r>
              <a:rPr lang="en-US" altLang="ko-KR" sz="2400" b="1" dirty="0"/>
              <a:t>(</a:t>
            </a:r>
            <a:r>
              <a:rPr lang="ko-KR" altLang="en-US" sz="2400" b="1" dirty="0" err="1"/>
              <a:t>克己復禮</a:t>
            </a:r>
            <a:r>
              <a:rPr lang="en-US" altLang="ko-KR" sz="2400" b="1" dirty="0"/>
              <a:t>)’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곧</a:t>
            </a:r>
            <a:r>
              <a:rPr lang="en-US" altLang="ko-KR" sz="2400" b="1" dirty="0"/>
              <a:t>, “</a:t>
            </a:r>
            <a:r>
              <a:rPr lang="ko-KR" altLang="en-US" sz="2400" b="1" dirty="0"/>
              <a:t>자기 자신을 이기고 예에 따르는 삶이 곧 인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仁</a:t>
            </a:r>
            <a:r>
              <a:rPr lang="en-US" altLang="ko-KR" sz="2400" b="1" dirty="0"/>
              <a:t>)”</a:t>
            </a:r>
            <a:r>
              <a:rPr lang="ko-KR" altLang="en-US" sz="2400" b="1" dirty="0"/>
              <a:t>이라는 </a:t>
            </a:r>
            <a:r>
              <a:rPr lang="ko-KR" altLang="en-US" sz="2400" b="1" dirty="0" smtClean="0"/>
              <a:t>것</a:t>
            </a:r>
            <a:r>
              <a:rPr lang="en-US" altLang="ko-KR" sz="2400" b="1" dirty="0" smtClean="0"/>
              <a:t>. </a:t>
            </a:r>
            <a:r>
              <a:rPr lang="en-US" altLang="ko-KR" sz="2400" b="1" dirty="0"/>
              <a:t>(“</a:t>
            </a:r>
            <a:r>
              <a:rPr lang="ko-KR" altLang="en-US" sz="2400" b="1" dirty="0" err="1"/>
              <a:t>子曰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克己復禮爲仁</a:t>
            </a:r>
            <a:r>
              <a:rPr lang="ko-KR" altLang="en-US" sz="2400" b="1" dirty="0"/>
              <a:t>”</a:t>
            </a:r>
            <a:r>
              <a:rPr lang="en-US" altLang="ko-KR" sz="2400" b="1" dirty="0"/>
              <a:t>)</a:t>
            </a:r>
            <a:endParaRPr lang="ko-KR" altLang="en-US" sz="2400" b="1" dirty="0"/>
          </a:p>
          <a:p>
            <a:pPr fontAlgn="base"/>
            <a:endParaRPr lang="en-US" altLang="ko-KR" sz="24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72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720080"/>
          </a:xfrm>
        </p:spPr>
        <p:txBody>
          <a:bodyPr/>
          <a:lstStyle/>
          <a:p>
            <a:r>
              <a:rPr lang="en-US" altLang="ko-KR" sz="3200" b="1" dirty="0">
                <a:solidFill>
                  <a:schemeClr val="tx1"/>
                </a:solidFill>
              </a:rPr>
              <a:t>2. </a:t>
            </a:r>
            <a:r>
              <a:rPr lang="ko-KR" altLang="en-US" sz="3200" b="1" dirty="0">
                <a:solidFill>
                  <a:schemeClr val="tx1"/>
                </a:solidFill>
              </a:rPr>
              <a:t>정명사상</a:t>
            </a:r>
            <a:r>
              <a:rPr lang="en-US" altLang="ko-KR" sz="3200" b="1" dirty="0">
                <a:solidFill>
                  <a:schemeClr val="tx1"/>
                </a:solidFill>
              </a:rPr>
              <a:t>(</a:t>
            </a:r>
            <a:r>
              <a:rPr lang="ko-KR" altLang="en-US" sz="3200" b="1" dirty="0">
                <a:solidFill>
                  <a:schemeClr val="tx1"/>
                </a:solidFill>
              </a:rPr>
              <a:t>正名思想</a:t>
            </a:r>
            <a:r>
              <a:rPr lang="en-US" altLang="ko-KR" sz="3200" b="1" dirty="0">
                <a:solidFill>
                  <a:schemeClr val="tx1"/>
                </a:solidFill>
              </a:rPr>
              <a:t>)</a:t>
            </a:r>
            <a:r>
              <a:rPr lang="ko-KR" altLang="en-US" sz="3200" b="1" dirty="0">
                <a:solidFill>
                  <a:schemeClr val="tx1"/>
                </a:solidFill>
              </a:rPr>
              <a:t>과 인</a:t>
            </a:r>
            <a:r>
              <a:rPr lang="en-US" altLang="ko-KR" sz="3200" b="1" dirty="0">
                <a:solidFill>
                  <a:schemeClr val="tx1"/>
                </a:solidFill>
              </a:rPr>
              <a:t>(</a:t>
            </a:r>
            <a:r>
              <a:rPr lang="ko-KR" altLang="en-US" sz="3200" b="1" dirty="0">
                <a:solidFill>
                  <a:schemeClr val="tx1"/>
                </a:solidFill>
              </a:rPr>
              <a:t>仁</a:t>
            </a:r>
            <a:r>
              <a:rPr lang="en-US" altLang="ko-KR" sz="3200" b="1" dirty="0">
                <a:solidFill>
                  <a:schemeClr val="tx1"/>
                </a:solidFill>
              </a:rPr>
              <a:t>)</a:t>
            </a:r>
            <a:endParaRPr lang="ko-KR" altLang="en-US" sz="3500" b="1" dirty="0"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608512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400" b="1" dirty="0"/>
              <a:t>이러한 정의를 가장 대표적인 것으로 보는 이유는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공자가 </a:t>
            </a:r>
            <a:r>
              <a:rPr lang="en-US" altLang="ko-KR" sz="2400" b="1" dirty="0"/>
              <a:t>'</a:t>
            </a:r>
            <a:r>
              <a:rPr lang="ko-KR" altLang="en-US" sz="2400" b="1" dirty="0"/>
              <a:t>인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仁</a:t>
            </a:r>
            <a:r>
              <a:rPr lang="en-US" altLang="ko-KR" sz="2400" b="1" dirty="0"/>
              <a:t>)'</a:t>
            </a:r>
            <a:r>
              <a:rPr lang="ko-KR" altLang="en-US" sz="2400" b="1" dirty="0"/>
              <a:t>을 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도덕적 </a:t>
            </a:r>
            <a:r>
              <a:rPr lang="ko-KR" altLang="en-US" sz="2400" b="1" dirty="0" smtClean="0"/>
              <a:t>규범을 넘어서 </a:t>
            </a:r>
            <a:r>
              <a:rPr lang="ko-KR" altLang="en-US" sz="2400" b="1" dirty="0"/>
              <a:t>사회질서를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회복하기 </a:t>
            </a:r>
            <a:r>
              <a:rPr lang="ko-KR" altLang="en-US" sz="2400" b="1" dirty="0"/>
              <a:t>위한 정치사상으로 여겼기 때문이다</a:t>
            </a:r>
            <a:r>
              <a:rPr lang="en-US" altLang="ko-KR" sz="2400" b="1" dirty="0"/>
              <a:t>. </a:t>
            </a: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공자는 </a:t>
            </a:r>
            <a:r>
              <a:rPr lang="ko-KR" altLang="en-US" sz="2400" b="1" dirty="0"/>
              <a:t>인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仁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의 실현을 통하여 대동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大同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세계가 이루어질 것을 꿈꾸었으며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그 대동은 모든 것이 화평하며 행복이 가득 찬 이상세계였다</a:t>
            </a:r>
            <a:r>
              <a:rPr lang="en-US" altLang="ko-KR" sz="2400" b="1" dirty="0"/>
              <a:t>. </a:t>
            </a:r>
          </a:p>
          <a:p>
            <a:pPr fontAlgn="base"/>
            <a:r>
              <a:rPr lang="ko-KR" altLang="en-US" sz="2400" b="1" dirty="0" smtClean="0"/>
              <a:t>남을 </a:t>
            </a:r>
            <a:r>
              <a:rPr lang="ko-KR" altLang="en-US" sz="2400" b="1" dirty="0"/>
              <a:t>시기하고 미워하는 풍조는 없으며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도둑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절도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난동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폭도가 일어날 겨를이 없고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모든 문을 다 열어놓아도 아무 이상이 없으니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이를 두고 대동사회라 한다</a:t>
            </a:r>
            <a:r>
              <a:rPr lang="en-US" altLang="ko-KR" sz="2400" b="1" dirty="0" smtClean="0"/>
              <a:t>.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>&lt; </a:t>
            </a:r>
            <a:r>
              <a:rPr lang="ko-KR" altLang="en-US" sz="2400" b="1" dirty="0" err="1"/>
              <a:t>是故謀閉而不興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盜竊亂賊而不作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故外戶而不閉</a:t>
            </a:r>
            <a:r>
              <a:rPr lang="en-US" altLang="ko-KR" sz="2400" b="1" dirty="0"/>
              <a:t>,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是謂大同 </a:t>
            </a:r>
            <a:r>
              <a:rPr lang="en-US" altLang="ko-KR" sz="2400" b="1" dirty="0"/>
              <a:t>/ [</a:t>
            </a:r>
            <a:r>
              <a:rPr lang="ko-KR" altLang="en-US" sz="2400" b="1" dirty="0" err="1"/>
              <a:t>禮記</a:t>
            </a:r>
            <a:r>
              <a:rPr lang="en-US" altLang="ko-KR" sz="2400" b="1" dirty="0"/>
              <a:t>] </a:t>
            </a:r>
            <a:r>
              <a:rPr lang="ko-KR" altLang="en-US" sz="2400" b="1" dirty="0" err="1"/>
              <a:t>禮運編</a:t>
            </a:r>
            <a:r>
              <a:rPr lang="ko-KR" altLang="en-US" sz="2400" b="1" dirty="0"/>
              <a:t> </a:t>
            </a:r>
            <a:r>
              <a:rPr lang="en-US" altLang="ko-KR" b="1" dirty="0"/>
              <a:t>&gt;</a:t>
            </a:r>
            <a:endParaRPr lang="ko-KR" altLang="en-US" b="1" dirty="0"/>
          </a:p>
          <a:p>
            <a:pPr fontAlgn="base"/>
            <a:endParaRPr lang="en-US" altLang="ko-KR" dirty="0"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58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solidFill>
                  <a:schemeClr val="tx1"/>
                </a:solidFill>
              </a:rPr>
              <a:t>2. </a:t>
            </a:r>
            <a:r>
              <a:rPr lang="ko-KR" altLang="en-US" sz="3600" b="1" dirty="0">
                <a:solidFill>
                  <a:schemeClr val="tx1"/>
                </a:solidFill>
              </a:rPr>
              <a:t>정명사상</a:t>
            </a:r>
            <a:r>
              <a:rPr lang="en-US" altLang="ko-KR" sz="3600" b="1" dirty="0">
                <a:solidFill>
                  <a:schemeClr val="tx1"/>
                </a:solidFill>
              </a:rPr>
              <a:t>(</a:t>
            </a:r>
            <a:r>
              <a:rPr lang="ko-KR" altLang="en-US" sz="3600" b="1" dirty="0">
                <a:solidFill>
                  <a:schemeClr val="tx1"/>
                </a:solidFill>
              </a:rPr>
              <a:t>正名思想</a:t>
            </a:r>
            <a:r>
              <a:rPr lang="en-US" altLang="ko-KR" sz="3600" b="1" dirty="0">
                <a:solidFill>
                  <a:schemeClr val="tx1"/>
                </a:solidFill>
              </a:rPr>
              <a:t>)</a:t>
            </a:r>
            <a:r>
              <a:rPr lang="ko-KR" altLang="en-US" sz="3600" b="1" dirty="0">
                <a:solidFill>
                  <a:schemeClr val="tx1"/>
                </a:solidFill>
              </a:rPr>
              <a:t>과 인</a:t>
            </a:r>
            <a:r>
              <a:rPr lang="en-US" altLang="ko-KR" sz="3600" b="1" dirty="0">
                <a:solidFill>
                  <a:schemeClr val="tx1"/>
                </a:solidFill>
              </a:rPr>
              <a:t>(</a:t>
            </a:r>
            <a:r>
              <a:rPr lang="ko-KR" altLang="en-US" sz="3600" b="1" dirty="0">
                <a:solidFill>
                  <a:schemeClr val="tx1"/>
                </a:solidFill>
              </a:rPr>
              <a:t>仁</a:t>
            </a:r>
            <a:r>
              <a:rPr lang="en-US" altLang="ko-KR" sz="3600" b="1" dirty="0">
                <a:solidFill>
                  <a:schemeClr val="tx1"/>
                </a:solidFill>
              </a:rPr>
              <a:t>)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4608512"/>
          </a:xfrm>
        </p:spPr>
        <p:txBody>
          <a:bodyPr>
            <a:normAutofit/>
          </a:bodyPr>
          <a:lstStyle/>
          <a:p>
            <a:pPr fontAlgn="base"/>
            <a:r>
              <a:rPr lang="ko-KR" altLang="en-US" sz="2400" b="1" dirty="0"/>
              <a:t>공자의 사랑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인을 다른 말로 하면 </a:t>
            </a:r>
            <a:r>
              <a:rPr lang="ko-KR" altLang="en-US" sz="2400" b="1" dirty="0" err="1"/>
              <a:t>충서라</a:t>
            </a:r>
            <a:r>
              <a:rPr lang="ko-KR" altLang="en-US" sz="2400" b="1" dirty="0"/>
              <a:t> 할 수 있다</a:t>
            </a:r>
            <a:r>
              <a:rPr lang="en-US" altLang="ko-KR" sz="2400" b="1" dirty="0"/>
              <a:t>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충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忠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은 자기 마음을 다하는 것이고</a:t>
            </a:r>
            <a:r>
              <a:rPr lang="en-US" altLang="ko-KR" sz="2400" b="1" dirty="0"/>
              <a:t>, </a:t>
            </a:r>
            <a:br>
              <a:rPr lang="en-US" altLang="ko-KR" sz="2400" b="1" dirty="0"/>
            </a:br>
            <a:r>
              <a:rPr lang="ko-KR" altLang="en-US" sz="2400" b="1" dirty="0" smtClean="0"/>
              <a:t>서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恕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는 자기 마음을 미루는 것이다</a:t>
            </a:r>
            <a:r>
              <a:rPr lang="en-US" altLang="ko-KR" sz="2400" b="1" dirty="0"/>
              <a:t>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따라서 </a:t>
            </a:r>
            <a:r>
              <a:rPr lang="ko-KR" altLang="en-US" sz="2400" b="1" dirty="0" err="1"/>
              <a:t>충서는</a:t>
            </a:r>
            <a:r>
              <a:rPr lang="ko-KR" altLang="en-US" sz="2400" b="1" dirty="0"/>
              <a:t> 자기를 미루어 상대방에 미치게 하는 마음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즉 용서하는 마음이다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자기 마음을 진심으로 다하면 진실로 남을 용서할 수 있다는 것으로 자기에게 충실 하는 것이 우선이라는 것을 알 수 있다</a:t>
            </a:r>
            <a:r>
              <a:rPr lang="en-US" altLang="ko-KR" sz="2400" b="1" dirty="0"/>
              <a:t>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바로 </a:t>
            </a:r>
            <a:r>
              <a:rPr lang="ko-KR" altLang="en-US" sz="2400" b="1" dirty="0"/>
              <a:t>공자의 사상은 한 마디로 자기에게 진실 하는 </a:t>
            </a:r>
            <a:r>
              <a:rPr lang="ko-KR" altLang="en-US" sz="2400" b="1" dirty="0" smtClean="0"/>
              <a:t>것</a:t>
            </a:r>
            <a:r>
              <a:rPr lang="en-US" altLang="ko-KR" sz="2400" b="1" dirty="0" smtClean="0"/>
              <a:t>. </a:t>
            </a:r>
            <a:r>
              <a:rPr lang="ko-KR" altLang="en-US" sz="2400" b="1" dirty="0"/>
              <a:t>마음의 한 가운데 있는 것이 바로 충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忠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이라는 </a:t>
            </a:r>
            <a:r>
              <a:rPr lang="ko-KR" altLang="en-US" sz="2400" b="1" dirty="0" smtClean="0"/>
              <a:t>개념임</a:t>
            </a:r>
            <a:r>
              <a:rPr lang="en-US" altLang="ko-KR" sz="2400" b="1" dirty="0" smtClean="0"/>
              <a:t>.</a:t>
            </a:r>
            <a:endParaRPr lang="ko-KR" altLang="en-US" sz="2400" b="1" dirty="0"/>
          </a:p>
          <a:p>
            <a:pPr fontAlgn="base"/>
            <a:endParaRPr lang="en-US" altLang="ko-KR" sz="25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40137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720080"/>
          </a:xfrm>
        </p:spPr>
        <p:txBody>
          <a:bodyPr>
            <a:normAutofit/>
          </a:bodyPr>
          <a:lstStyle/>
          <a:p>
            <a:r>
              <a:rPr lang="en-US" altLang="ko-KR" sz="3200" b="1" dirty="0">
                <a:solidFill>
                  <a:schemeClr val="tx1"/>
                </a:solidFill>
              </a:rPr>
              <a:t>2. </a:t>
            </a:r>
            <a:r>
              <a:rPr lang="ko-KR" altLang="en-US" sz="3200" b="1" dirty="0">
                <a:solidFill>
                  <a:schemeClr val="tx1"/>
                </a:solidFill>
              </a:rPr>
              <a:t>정명사상</a:t>
            </a:r>
            <a:r>
              <a:rPr lang="en-US" altLang="ko-KR" sz="3200" b="1" dirty="0">
                <a:solidFill>
                  <a:schemeClr val="tx1"/>
                </a:solidFill>
              </a:rPr>
              <a:t>(</a:t>
            </a:r>
            <a:r>
              <a:rPr lang="ko-KR" altLang="en-US" sz="3200" b="1" dirty="0">
                <a:solidFill>
                  <a:schemeClr val="tx1"/>
                </a:solidFill>
              </a:rPr>
              <a:t>正名思想</a:t>
            </a:r>
            <a:r>
              <a:rPr lang="en-US" altLang="ko-KR" sz="3200" b="1" dirty="0">
                <a:solidFill>
                  <a:schemeClr val="tx1"/>
                </a:solidFill>
              </a:rPr>
              <a:t>)</a:t>
            </a:r>
            <a:r>
              <a:rPr lang="ko-KR" altLang="en-US" sz="3200" b="1" dirty="0">
                <a:solidFill>
                  <a:schemeClr val="tx1"/>
                </a:solidFill>
              </a:rPr>
              <a:t>과 인</a:t>
            </a:r>
            <a:r>
              <a:rPr lang="en-US" altLang="ko-KR" sz="3200" b="1" dirty="0">
                <a:solidFill>
                  <a:schemeClr val="tx1"/>
                </a:solidFill>
              </a:rPr>
              <a:t>(</a:t>
            </a:r>
            <a:r>
              <a:rPr lang="ko-KR" altLang="en-US" sz="3200" b="1" dirty="0">
                <a:solidFill>
                  <a:schemeClr val="tx1"/>
                </a:solidFill>
              </a:rPr>
              <a:t>仁</a:t>
            </a:r>
            <a:r>
              <a:rPr lang="en-US" altLang="ko-KR" sz="3200" b="1" dirty="0">
                <a:solidFill>
                  <a:schemeClr val="tx1"/>
                </a:solidFill>
              </a:rPr>
              <a:t>)</a:t>
            </a:r>
            <a:endParaRPr lang="ko-KR" altLang="en-US" sz="35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755576" y="1052736"/>
            <a:ext cx="8136904" cy="5112568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400" b="1" dirty="0"/>
              <a:t>공자는 </a:t>
            </a:r>
            <a:r>
              <a:rPr lang="ko-KR" altLang="en-US" sz="2400" b="1" dirty="0" smtClean="0"/>
              <a:t>인의 </a:t>
            </a:r>
            <a:r>
              <a:rPr lang="ko-KR" altLang="en-US" sz="2400" b="1" dirty="0"/>
              <a:t>실천을 위해서는 예</a:t>
            </a:r>
            <a:r>
              <a:rPr lang="en-US" altLang="ko-KR" sz="2400" b="1" dirty="0"/>
              <a:t>(</a:t>
            </a:r>
            <a:r>
              <a:rPr lang="ko-KR" altLang="en-US" sz="2400" b="1" dirty="0" err="1"/>
              <a:t>禮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형식을 </a:t>
            </a:r>
            <a:r>
              <a:rPr lang="ko-KR" altLang="en-US" sz="2400" b="1" dirty="0" smtClean="0"/>
              <a:t>강조</a:t>
            </a: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예란 </a:t>
            </a:r>
            <a:r>
              <a:rPr lang="ko-KR" altLang="en-US" sz="2400" b="1" dirty="0"/>
              <a:t>전통적 </a:t>
            </a:r>
            <a:r>
              <a:rPr lang="en-US" altLang="ko-KR" sz="2400" b="1" dirty="0"/>
              <a:t>·</a:t>
            </a:r>
            <a:r>
              <a:rPr lang="ko-KR" altLang="en-US" sz="2400" b="1" dirty="0"/>
              <a:t>관습적 </a:t>
            </a:r>
            <a:r>
              <a:rPr lang="ko-KR" altLang="en-US" sz="2400" b="1" dirty="0" smtClean="0"/>
              <a:t>형식이자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사회규범의 성격을 가짐</a:t>
            </a: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유교에서 </a:t>
            </a:r>
            <a:r>
              <a:rPr lang="ko-KR" altLang="en-US" sz="2400" b="1" dirty="0"/>
              <a:t>전통주의를 존중하고 형식을 존중하는 것은 바로 이 점에 입각한 것이며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예라는 형식에 따름으로써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인의 </a:t>
            </a:r>
            <a:r>
              <a:rPr lang="ko-KR" altLang="en-US" sz="2400" b="1" dirty="0"/>
              <a:t>사회성과 객관성이 </a:t>
            </a:r>
            <a:r>
              <a:rPr lang="ko-KR" altLang="en-US" sz="2400" b="1" dirty="0" smtClean="0"/>
              <a:t>확실해 짐</a:t>
            </a:r>
            <a:r>
              <a:rPr lang="en-US" altLang="ko-KR" sz="2400" b="1" dirty="0" smtClean="0"/>
              <a:t>.</a:t>
            </a:r>
            <a:br>
              <a:rPr lang="en-US" altLang="ko-KR" sz="2400" b="1" dirty="0" smtClean="0"/>
            </a:br>
            <a:endParaRPr lang="ko-KR" altLang="en-US" sz="2400" b="1" dirty="0"/>
          </a:p>
          <a:p>
            <a:pPr fontAlgn="base"/>
            <a:r>
              <a:rPr lang="ko-KR" altLang="en-US" sz="2400" b="1" dirty="0"/>
              <a:t>이처럼 공자의 사상은 사회적 </a:t>
            </a:r>
            <a:r>
              <a:rPr lang="en-US" altLang="ko-KR" sz="2400" b="1" dirty="0"/>
              <a:t>·</a:t>
            </a:r>
            <a:r>
              <a:rPr lang="ko-KR" altLang="en-US" sz="2400" b="1" dirty="0"/>
              <a:t>정치적 인간을 위한 도덕이 </a:t>
            </a:r>
            <a:r>
              <a:rPr lang="ko-KR" altLang="en-US" sz="2400" b="1" dirty="0" smtClean="0"/>
              <a:t>중심이며</a:t>
            </a:r>
            <a:r>
              <a:rPr lang="en-US" altLang="ko-KR" sz="2400" b="1" dirty="0" smtClean="0"/>
              <a:t>, </a:t>
            </a:r>
            <a:r>
              <a:rPr lang="ko-KR" altLang="en-US" sz="2400" b="1" dirty="0"/>
              <a:t>그 </a:t>
            </a:r>
            <a:r>
              <a:rPr lang="ko-KR" altLang="en-US" sz="2400" b="1" dirty="0" smtClean="0"/>
              <a:t>보편성의 보증으로 </a:t>
            </a:r>
            <a:r>
              <a:rPr lang="ko-KR" altLang="en-US" sz="2400" b="1" dirty="0"/>
              <a:t>하늘의 </a:t>
            </a:r>
            <a:r>
              <a:rPr lang="ko-KR" altLang="en-US" sz="2400" b="1" dirty="0" smtClean="0"/>
              <a:t>존재를 인식함</a:t>
            </a:r>
            <a:r>
              <a:rPr lang="en-US" altLang="ko-KR" sz="2400" b="1" dirty="0" smtClean="0"/>
              <a:t>. </a:t>
            </a:r>
          </a:p>
          <a:p>
            <a:pPr fontAlgn="base"/>
            <a:r>
              <a:rPr lang="ko-KR" altLang="en-US" sz="2400" b="1" dirty="0" smtClean="0"/>
              <a:t>공자에게 </a:t>
            </a:r>
            <a:r>
              <a:rPr lang="ko-KR" altLang="en-US" sz="2400" b="1" dirty="0"/>
              <a:t>있어서 하늘은 뜨거운 종교적 심정으로 받들어지는 불가지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不可知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의 존재였지만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이는 인간적인 활동을 지원하는 신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神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일지언정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인간을 압박하는 신은 </a:t>
            </a:r>
            <a:r>
              <a:rPr lang="ko-KR" altLang="en-US" sz="2400" b="1" dirty="0" smtClean="0"/>
              <a:t>아니었음</a:t>
            </a:r>
            <a:r>
              <a:rPr lang="en-US" altLang="ko-KR" sz="2400" b="1" dirty="0" smtClean="0"/>
              <a:t>. </a:t>
            </a:r>
            <a:r>
              <a:rPr lang="ko-KR" altLang="en-US" sz="2400" b="1" dirty="0"/>
              <a:t>공자의 사상은 어디까지나 </a:t>
            </a:r>
            <a:r>
              <a:rPr lang="ko-KR" altLang="en-US" sz="2400" b="1" dirty="0" smtClean="0"/>
              <a:t>인간중심주의였음</a:t>
            </a:r>
            <a:endParaRPr lang="ko-KR" altLang="en-US" sz="2400" b="1" dirty="0"/>
          </a:p>
          <a:p>
            <a:pPr fontAlgn="base"/>
            <a:endParaRPr lang="ko-KR" altLang="en-US" b="1" dirty="0"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76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772400" cy="720080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solidFill>
                  <a:schemeClr val="tx1"/>
                </a:solidFill>
              </a:rPr>
              <a:t>3. </a:t>
            </a:r>
            <a:r>
              <a:rPr lang="ko-KR" altLang="en-US" sz="3600" b="1" dirty="0" err="1">
                <a:solidFill>
                  <a:schemeClr val="tx1"/>
                </a:solidFill>
              </a:rPr>
              <a:t>호학</a:t>
            </a:r>
            <a:r>
              <a:rPr lang="en-US" altLang="ko-KR" sz="3600" b="1" dirty="0">
                <a:solidFill>
                  <a:schemeClr val="tx1"/>
                </a:solidFill>
              </a:rPr>
              <a:t>(</a:t>
            </a:r>
            <a:r>
              <a:rPr lang="ko-KR" altLang="en-US" sz="3600" b="1" dirty="0" err="1">
                <a:solidFill>
                  <a:schemeClr val="tx1"/>
                </a:solidFill>
              </a:rPr>
              <a:t>好學</a:t>
            </a:r>
            <a:r>
              <a:rPr lang="en-US" altLang="ko-KR" sz="3600" b="1" dirty="0">
                <a:solidFill>
                  <a:schemeClr val="tx1"/>
                </a:solidFill>
              </a:rPr>
              <a:t>) </a:t>
            </a:r>
            <a:r>
              <a:rPr lang="ko-KR" altLang="en-US" sz="3600" b="1" dirty="0" smtClean="0">
                <a:solidFill>
                  <a:schemeClr val="tx1"/>
                </a:solidFill>
              </a:rPr>
              <a:t>정신</a:t>
            </a:r>
            <a:endParaRPr lang="ko-KR" altLang="en-US" sz="35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4968552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altLang="ko-KR" sz="2400" b="1" dirty="0"/>
              <a:t>『</a:t>
            </a:r>
            <a:r>
              <a:rPr lang="ko-KR" altLang="en-US" sz="2400" b="1" dirty="0"/>
              <a:t>논어</a:t>
            </a:r>
            <a:r>
              <a:rPr lang="en-US" altLang="ko-KR" sz="2400" b="1" dirty="0"/>
              <a:t>』</a:t>
            </a:r>
            <a:r>
              <a:rPr lang="ko-KR" altLang="en-US" sz="2400" b="1" dirty="0"/>
              <a:t>에는 </a:t>
            </a:r>
            <a:r>
              <a:rPr lang="en-US" altLang="ko-KR" sz="2400" b="1" dirty="0"/>
              <a:t>'</a:t>
            </a:r>
            <a:r>
              <a:rPr lang="ko-KR" altLang="en-US" sz="2400" b="1" dirty="0" err="1"/>
              <a:t>호학</a:t>
            </a:r>
            <a:r>
              <a:rPr lang="en-US" altLang="ko-KR" sz="2400" b="1" dirty="0"/>
              <a:t>'</a:t>
            </a:r>
            <a:r>
              <a:rPr lang="ko-KR" altLang="en-US" sz="2400" b="1" dirty="0"/>
              <a:t>이라는 말이 여러 번 나온다</a:t>
            </a:r>
            <a:r>
              <a:rPr lang="en-US" altLang="ko-KR" sz="2400" b="1" dirty="0"/>
              <a:t>. "</a:t>
            </a:r>
            <a:r>
              <a:rPr lang="ko-KR" altLang="en-US" sz="2400" b="1" dirty="0"/>
              <a:t>배우고 </a:t>
            </a:r>
            <a:r>
              <a:rPr lang="ko-KR" altLang="en-US" sz="2400" b="1" dirty="0" smtClean="0"/>
              <a:t>수시로</a:t>
            </a:r>
            <a:r>
              <a:rPr lang="en-US" altLang="ko-KR" sz="2400" b="1" dirty="0" smtClean="0"/>
              <a:t> </a:t>
            </a:r>
            <a:r>
              <a:rPr lang="ko-KR" altLang="en-US" sz="2400" b="1" dirty="0"/>
              <a:t>익히면 기쁘지 아니한가</a:t>
            </a:r>
            <a:r>
              <a:rPr lang="en-US" altLang="ko-KR" sz="2400" b="1" dirty="0" smtClean="0"/>
              <a:t>?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>(</a:t>
            </a:r>
            <a:r>
              <a:rPr lang="ko-KR" altLang="en-US" sz="2400" b="1" dirty="0" err="1"/>
              <a:t>學而時習之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不亦悅乎</a:t>
            </a:r>
            <a:r>
              <a:rPr lang="en-US" altLang="ko-KR" sz="2400" b="1" dirty="0"/>
              <a:t>)" </a:t>
            </a:r>
            <a:r>
              <a:rPr lang="ko-KR" altLang="en-US" sz="2400" b="1" dirty="0" smtClean="0"/>
              <a:t> </a:t>
            </a:r>
            <a:r>
              <a:rPr lang="en-US" altLang="ko-KR" sz="2400" b="1" dirty="0"/>
              <a:t>『</a:t>
            </a:r>
            <a:r>
              <a:rPr lang="ko-KR" altLang="en-US" sz="2400" b="1" dirty="0"/>
              <a:t>논어</a:t>
            </a:r>
            <a:r>
              <a:rPr lang="en-US" altLang="ko-KR" sz="2400" b="1" dirty="0"/>
              <a:t>』 </a:t>
            </a:r>
            <a:r>
              <a:rPr lang="ko-KR" altLang="en-US" sz="2400" b="1" dirty="0"/>
              <a:t>첫 </a:t>
            </a:r>
            <a:r>
              <a:rPr lang="ko-KR" altLang="en-US" sz="2400" b="1" dirty="0" smtClean="0"/>
              <a:t>곧 </a:t>
            </a:r>
            <a:r>
              <a:rPr lang="ko-KR" altLang="en-US" sz="2400" b="1" dirty="0" err="1"/>
              <a:t>호학의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함의</a:t>
            </a:r>
            <a:r>
              <a:rPr lang="en-US" altLang="ko-KR" sz="2400" b="1" dirty="0" smtClean="0"/>
              <a:t>.</a:t>
            </a:r>
            <a:br>
              <a:rPr lang="en-US" altLang="ko-KR" sz="2400" b="1" dirty="0" smtClean="0"/>
            </a:br>
            <a:endParaRPr lang="ko-KR" altLang="en-US" sz="2400" b="1" dirty="0"/>
          </a:p>
          <a:p>
            <a:pPr fontAlgn="base"/>
            <a:r>
              <a:rPr lang="en-US" altLang="ko-KR" sz="2400" b="1" dirty="0" smtClean="0"/>
              <a:t>"</a:t>
            </a:r>
            <a:r>
              <a:rPr lang="ko-KR" altLang="en-US" sz="2400" b="1" dirty="0"/>
              <a:t>군자는 밥을 먹을 때 배부르기를 바라지 않으며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거처하는 집이 </a:t>
            </a:r>
            <a:r>
              <a:rPr lang="ko-KR" altLang="en-US" sz="2400" b="1" dirty="0"/>
              <a:t>편안하기를 추구하지 않는다</a:t>
            </a:r>
            <a:r>
              <a:rPr lang="en-US" altLang="ko-KR" sz="2400" b="1" dirty="0"/>
              <a:t>.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일이 </a:t>
            </a:r>
            <a:r>
              <a:rPr lang="ko-KR" altLang="en-US" sz="2400" b="1" dirty="0"/>
              <a:t>있으면 민첩하게 처리하고 말은 신중하게 하며</a:t>
            </a:r>
            <a:r>
              <a:rPr lang="en-US" altLang="ko-KR" sz="2400" b="1" dirty="0"/>
              <a:t>,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도 </a:t>
            </a:r>
            <a:r>
              <a:rPr lang="ko-KR" altLang="en-US" sz="2400" b="1" dirty="0"/>
              <a:t>있는 곳에 나아가 나를 바로잡는다면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학문을 </a:t>
            </a:r>
            <a:r>
              <a:rPr lang="ko-KR" altLang="en-US" sz="2400" b="1" dirty="0"/>
              <a:t>좋아한다고</a:t>
            </a:r>
            <a:r>
              <a:rPr lang="en-US" altLang="ko-KR" sz="2400" b="1" dirty="0"/>
              <a:t>(</a:t>
            </a:r>
            <a:r>
              <a:rPr lang="ko-KR" altLang="en-US" sz="2400" b="1" dirty="0" err="1"/>
              <a:t>好學</a:t>
            </a:r>
            <a:r>
              <a:rPr lang="en-US" altLang="ko-KR" sz="2400" b="1" dirty="0"/>
              <a:t>) </a:t>
            </a:r>
            <a:r>
              <a:rPr lang="ko-KR" altLang="en-US" sz="2400" b="1" dirty="0"/>
              <a:t>할 수 있다</a:t>
            </a:r>
            <a:r>
              <a:rPr lang="en-US" altLang="ko-KR" sz="2400" b="1" dirty="0" smtClean="0"/>
              <a:t>.“</a:t>
            </a:r>
            <a:br>
              <a:rPr lang="en-US" altLang="ko-KR" sz="2400" b="1" dirty="0" smtClean="0"/>
            </a:br>
            <a:endParaRPr lang="ko-KR" altLang="en-US" sz="2400" b="1" dirty="0"/>
          </a:p>
          <a:p>
            <a:pPr fontAlgn="base"/>
            <a:r>
              <a:rPr lang="ko-KR" altLang="en-US" sz="2400" b="1" dirty="0" smtClean="0"/>
              <a:t>공자가 </a:t>
            </a:r>
            <a:r>
              <a:rPr lang="ko-KR" altLang="en-US" sz="2400" b="1" dirty="0"/>
              <a:t>말했다</a:t>
            </a:r>
            <a:r>
              <a:rPr lang="en-US" altLang="ko-KR" sz="2400" b="1" dirty="0"/>
              <a:t>. "</a:t>
            </a:r>
            <a:r>
              <a:rPr lang="ko-KR" altLang="en-US" sz="2400" b="1" dirty="0"/>
              <a:t>열 가구의 마을에도 반드시 나 정도로 충직하고 신실한 사람이야 있겠지만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나만큼 </a:t>
            </a:r>
            <a:r>
              <a:rPr lang="ko-KR" altLang="en-US" sz="2400" b="1" dirty="0" err="1"/>
              <a:t>호학하지는</a:t>
            </a:r>
            <a:r>
              <a:rPr lang="ko-KR" altLang="en-US" sz="2400" b="1" dirty="0"/>
              <a:t> 않을 것이다</a:t>
            </a:r>
            <a:r>
              <a:rPr lang="en-US" altLang="ko-KR" sz="2400" b="1" dirty="0"/>
              <a:t>.“</a:t>
            </a:r>
            <a:endParaRPr lang="ko-KR" altLang="en-US" sz="2400" b="1" dirty="0"/>
          </a:p>
          <a:p>
            <a:endParaRPr lang="ko-KR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4544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728</TotalTime>
  <Words>932</Words>
  <Application>Microsoft Office PowerPoint</Application>
  <PresentationFormat>화면 슬라이드 쇼(4:3)</PresentationFormat>
  <Paragraphs>134</Paragraphs>
  <Slides>22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3" baseType="lpstr">
      <vt:lpstr>균형</vt:lpstr>
      <vt:lpstr>공자의 호학정신(好學精神)과  덕치주의(德治主義)</vt:lpstr>
      <vt:lpstr>1. 공자의 생애</vt:lpstr>
      <vt:lpstr>2. 정명사상(正名思想)과 인(仁)</vt:lpstr>
      <vt:lpstr> 2. 정명사상(正名思想)과 인(仁)</vt:lpstr>
      <vt:lpstr>2. 정명사상(正名思想)과 인(仁)</vt:lpstr>
      <vt:lpstr>2. 정명사상(正名思想)과 인(仁)</vt:lpstr>
      <vt:lpstr>2. 정명사상(正名思想)과 인(仁)</vt:lpstr>
      <vt:lpstr>2. 정명사상(正名思想)과 인(仁)</vt:lpstr>
      <vt:lpstr>3. 호학(好學) 정신</vt:lpstr>
      <vt:lpstr>3. 호학(好學) 정신</vt:lpstr>
      <vt:lpstr>4. 덕치주의(德治主義) </vt:lpstr>
      <vt:lpstr>4. 덕치주의(德治主義)</vt:lpstr>
      <vt:lpstr>4. 덕치주의(德治主義)</vt:lpstr>
      <vt:lpstr>4. 덕치주의(德治主義)</vt:lpstr>
      <vt:lpstr>논어 발췌</vt:lpstr>
      <vt:lpstr>논어 발췌</vt:lpstr>
      <vt:lpstr>논어 발췌</vt:lpstr>
      <vt:lpstr>논어 발췌</vt:lpstr>
      <vt:lpstr>논어 발췌</vt:lpstr>
      <vt:lpstr>논어 발췌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인문학과 철학</dc:title>
  <dc:creator>knamij</dc:creator>
  <cp:lastModifiedBy>Registered User</cp:lastModifiedBy>
  <cp:revision>79</cp:revision>
  <dcterms:created xsi:type="dcterms:W3CDTF">2014-05-13T14:54:23Z</dcterms:created>
  <dcterms:modified xsi:type="dcterms:W3CDTF">2016-05-02T20:58:52Z</dcterms:modified>
</cp:coreProperties>
</file>