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0E95C-3934-42CF-B6A0-653A934A5383}" type="datetimeFigureOut">
              <a:rPr lang="ko-KR" altLang="en-US" smtClean="0"/>
              <a:t>2013-12-02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FD528-1A53-4A74-A148-D0706E1DF6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어음수표의 </a:t>
            </a:r>
            <a:r>
              <a:rPr lang="ko-KR" altLang="en-US" sz="2400" dirty="0" err="1" smtClean="0">
                <a:ea typeface="(한)챠트체" pitchFamily="18" charset="-127"/>
              </a:rPr>
              <a:t>법적성질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ko-KR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어음수표의 법적 성질 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b="1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1. </a:t>
            </a:r>
            <a:r>
              <a:rPr lang="ko-KR" altLang="en-US" sz="1900" b="1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요식 </a:t>
            </a:r>
            <a:r>
              <a:rPr lang="ko-KR" altLang="en-US" sz="1900" b="1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증권성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반드시 기재 하여야 할 사항이 법정되어 있어 하나라도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흠결시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효력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발생않는다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/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2. </a:t>
            </a:r>
            <a:r>
              <a:rPr lang="ko-KR" altLang="en-US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문언 </a:t>
            </a:r>
            <a:r>
              <a:rPr lang="ko-KR" altLang="en-US" sz="1900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증권성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권리의 내용은 어음 수표상에 기재된 문언에 따라 결정되고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 수표 이외의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사유로 변경 되</a:t>
            </a:r>
            <a:r>
              <a:rPr lang="ko-KR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지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않는다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/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3. </a:t>
            </a:r>
            <a:r>
              <a:rPr lang="ko-KR" altLang="en-US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무인 </a:t>
            </a:r>
            <a:r>
              <a:rPr lang="ko-KR" altLang="en-US" sz="1900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증권성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 수표상의 권리는 원인인 법률관계와 무관하고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원인관계의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흠결이나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하자는 어음상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의 권리의 존부에 영향을 미치지 아니한다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즉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원인관계 무효여도 어음관계는 유효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거래안전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어음의 유통성을 위함</a:t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4. </a:t>
            </a:r>
            <a:r>
              <a:rPr lang="ko-KR" altLang="en-US" sz="1900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지시증권성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 수표는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지시식으로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발행된 때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기명식으로 지시문구가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없는때에도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배서에 의해 양도할 수 있다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  <a:b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5. </a:t>
            </a:r>
            <a:r>
              <a:rPr lang="ko-KR" altLang="en-US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설권 </a:t>
            </a:r>
            <a:r>
              <a:rPr lang="ko-KR" altLang="en-US" sz="1900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증권성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 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수표라는 증권상에 어음행위를 함으로써 권리 발생</a:t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6. </a:t>
            </a:r>
            <a:r>
              <a:rPr lang="ko-KR" altLang="en-US" sz="1900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금전채권 </a:t>
            </a:r>
            <a:r>
              <a:rPr lang="ko-KR" altLang="en-US" sz="1900" dirty="0" err="1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증권성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-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금전의 지급을 목적으로 하며 상품의 급여를 목적으로 </a:t>
            </a:r>
            <a:r>
              <a:rPr lang="ko-KR" altLang="en-US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하는것은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인정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x</a:t>
            </a:r>
            <a:b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- </a:t>
            </a:r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일정한 금액을 기재해야 한다</a:t>
            </a:r>
            <a:r>
              <a:rPr lang="en-US" altLang="ko-K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en-US" altLang="ko-KR" sz="1900" dirty="0" smtClean="0"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1900" dirty="0" smtClean="0">
                <a:latin typeface="휴먼모음T" pitchFamily="18" charset="-127"/>
                <a:ea typeface="휴먼모음T" pitchFamily="18" charset="-127"/>
              </a:rPr>
            </a:br>
            <a:endParaRPr lang="ko-KR" altLang="en-US" sz="30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>
                <a:ea typeface="(한)챠트체" pitchFamily="18" charset="-127"/>
              </a:rPr>
              <a:t>어음수표의 발행</a:t>
            </a:r>
            <a:r>
              <a:rPr lang="ko-KR" altLang="en-US" sz="2400" dirty="0" smtClean="0">
                <a:ea typeface="(한)챠트체" pitchFamily="18" charset="-127"/>
              </a:rPr>
              <a:t/>
            </a:r>
            <a:br>
              <a:rPr lang="ko-KR" altLang="en-US" sz="2400" dirty="0" smtClean="0">
                <a:ea typeface="(한)챠트체" pitchFamily="18" charset="-127"/>
              </a:rPr>
            </a:b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/>
          </a:bodyPr>
          <a:lstStyle/>
          <a:p>
            <a:pPr algn="l"/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어음수표의 발행</a:t>
            </a:r>
          </a:p>
          <a:p>
            <a:pPr algn="l"/>
            <a:r>
              <a:rPr lang="ko-KR" altLang="en-US" sz="1600" dirty="0"/>
              <a:t> </a:t>
            </a:r>
          </a:p>
          <a:p>
            <a:pPr algn="l"/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(2)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약속어음 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행위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약속어음은 발행인이 일정한 금액을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일정 기일에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소지인에게 지급한다는 내용의 유가증권이다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발행인이 처음부터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주 채무자로서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어음지급의무를 지고 환어음의 인수인과 동일한 의무를 지므로 약속어음행위상에서는 인수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인수제시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인수인이 없다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발행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약속어음에서는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발행 시부터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발행인이 동시에 지급의무를 진다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배서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보증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수표행위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수표는 은행 및 금융기관에 당좌예금을 자금으로 하여 일정금액의 지급을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의뢰 </a:t>
            </a:r>
            <a:r>
              <a:rPr lang="ko-KR" altLang="en-US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하는는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증권이다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수표행위에는 발행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배서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보증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지급보증이 있다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지급보증은 수표에 있는 특유의 법률행위로 수표의 지급인이 지급제시기간 내에 수표가 제시된 때 수표의 문언에 따라 지급을 약속하는 수표행위이다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어음행위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/>
          </a:bodyPr>
          <a:lstStyle/>
          <a:p>
            <a:pPr algn="l"/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어음행위의 종류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457200" indent="-457200" algn="l">
              <a:buAutoNum type="arabicPeriod"/>
            </a:pPr>
            <a:r>
              <a:rPr lang="ko-KR" altLang="en-US" sz="19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의의</a:t>
            </a:r>
            <a:endParaRPr lang="en-US" altLang="ko-KR" sz="1900" b="1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 marL="514350" indent="-514350" algn="l"/>
            <a:r>
              <a:rPr lang="en-US" altLang="ko-KR" sz="1800" dirty="0" smtClean="0"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어음행위란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?</a:t>
            </a:r>
          </a:p>
          <a:p>
            <a:pPr marL="514350" indent="-514350" algn="l"/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어음상의 채무의 발생원인이 되는 법률행위 이다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514350" indent="-514350" algn="l"/>
            <a:endParaRPr lang="en-US" altLang="ko-KR" sz="1800" dirty="0">
              <a:latin typeface="휴먼모음T" pitchFamily="18" charset="-127"/>
              <a:ea typeface="휴먼모음T" pitchFamily="18" charset="-127"/>
            </a:endParaRPr>
          </a:p>
          <a:p>
            <a:pPr marL="514350" indent="-514350" algn="l">
              <a:buAutoNum type="arabicPeriod" startAt="2"/>
            </a:pPr>
            <a:r>
              <a:rPr lang="ko-KR" altLang="en-US" sz="1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어음행위의 종류</a:t>
            </a:r>
            <a:endParaRPr lang="en-US" altLang="ko-KR" sz="1800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 marL="514350" indent="-514350" algn="l"/>
            <a:r>
              <a:rPr lang="en-US" altLang="ko-KR" sz="18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800" dirty="0" smtClean="0"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약속어음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발행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배서 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보증의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종이며</a:t>
            </a:r>
            <a:endParaRPr lang="en-US" altLang="ko-KR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514350" indent="-514350" algn="l"/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환어음은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발행 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배서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–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보증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–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인수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–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참가의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5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종이다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514350" indent="-514350" algn="l"/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이중에서 발행은 기본어음을 창조하는 기본 행위 라고 한다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514350" indent="-514350" algn="l"/>
            <a:endParaRPr lang="en-US" altLang="ko-KR" sz="1800" dirty="0">
              <a:latin typeface="휴먼모음T" pitchFamily="18" charset="-127"/>
              <a:ea typeface="휴먼모음T" pitchFamily="18" charset="-127"/>
            </a:endParaRPr>
          </a:p>
          <a:p>
            <a:pPr marL="514350" indent="-514350" algn="l"/>
            <a:r>
              <a:rPr lang="en-US" altLang="ko-KR" sz="1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3.  </a:t>
            </a:r>
            <a:r>
              <a:rPr lang="ko-KR" altLang="en-US" sz="1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어음행위의 특성 </a:t>
            </a:r>
            <a:endParaRPr lang="en-US" altLang="ko-KR" sz="1800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8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휴먼모음T" pitchFamily="18" charset="-127"/>
                <a:ea typeface="휴먼모음T" pitchFamily="18" charset="-127"/>
              </a:rPr>
              <a:t>1)</a:t>
            </a:r>
            <a:r>
              <a:rPr lang="ko-KR" alt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문언성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①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어음행위의 내용은 어음상의 기재에 의해서만 정하여지고 </a:t>
            </a:r>
            <a:r>
              <a:rPr lang="ko-KR" alt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어음외의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실질관계    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에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의하여 영향을 받지 않는다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②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당사자의 진의와 일치하지 않는 경우에도 표시된 문언에 따라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당사자에게 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어음채무를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부담시키는 것이다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14350" indent="-514350"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어음행위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어음행위의 종류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무인성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추상성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1)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의의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①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어음행위는 매매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금전소비대차 등과 같은 원인관계의 수단으로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행하여짐이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일반적이다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②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어음관계와 실질관계의 분리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③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어음관계와 실질관계의 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견련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어음행위의 직접당사자 사이에는 원인관계의 </a:t>
            </a:r>
            <a:r>
              <a:rPr lang="ko-KR" alt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부존재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무효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취소 등을 주장하여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어음금의 지급을 거절할 수 있다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인적 항변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 </a:t>
            </a:r>
          </a:p>
          <a:p>
            <a:pPr algn="l"/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협동성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수단성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①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모든 어음행위의 공동목적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일정한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금액의 지급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그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지급받을 지위의 유통성의 확보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요식성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엄격한 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요식성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①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어음행위는 요식의 증권적 법률행위이다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②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어음행위의 </a:t>
            </a:r>
            <a:r>
              <a:rPr lang="ko-KR" altLang="en-US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설권성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③ 어음의 유통성을 확보하기 위해서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어음취득자를 보호하기 위해서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법이 정책적으로 인정한 것이다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 </a:t>
            </a:r>
          </a:p>
          <a:p>
            <a:pPr algn="l"/>
            <a:endParaRPr lang="ko-KR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어음행위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어음행위의 종류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endParaRPr lang="en-US" altLang="ko-KR" sz="1800" dirty="0" smtClean="0"/>
          </a:p>
          <a:p>
            <a:pPr algn="l"/>
            <a:r>
              <a:rPr lang="en-US" altLang="ko-K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독립성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행위독립의 원칙</a:t>
            </a:r>
            <a:r>
              <a:rPr lang="en-US" altLang="ko-KR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800" dirty="0"/>
              <a:t>   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(1)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의의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①</a:t>
            </a:r>
            <a:r>
              <a:rPr lang="ko-KR" alt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연쇄적으로 이루어진 어음행위 중에서 선행하는 어음행위가 형식적으로는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유효하나 실질적으로는 무효이어서 실효되었더라도 </a:t>
            </a:r>
            <a:r>
              <a:rPr lang="ko-KR" alt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후행 하는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어음행위는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이와 무관하게 독립적으로 효력이 발생한다는 원칙 </a:t>
            </a:r>
            <a:endParaRPr lang="ko-KR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②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어음발행인인 무능력자가 어음발행을 취소한 경우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어음발행이 위조된 경우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</a:t>
            </a:r>
            <a:r>
              <a:rPr lang="ko-KR" alt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무권대리인이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어음을 발행한 경우 등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③ 본인이 어음채무를 부담하지 아니하는 경우에도 이러한 어음에 대하여 행한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인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수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 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배서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보증 또는 참가인수는 유효하고 이러한 어음행위를 한 자는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어음상의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책임을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부담하게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된다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④ 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어음의 유통성이 확보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된다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</a:t>
            </a:r>
            <a:endParaRPr lang="en-US" altLang="ko-K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⑤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어음행위를 실질적으로 파악하면 의사표시의 효과 또는 법률의 규정에 의한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채무부담행위로 볼 수 있기 때문에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“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어음채무독립의 원칙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또는 “</a:t>
            </a:r>
            <a:r>
              <a:rPr lang="ko-KR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어음채무부담독립의 원칙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</a:p>
          <a:p>
            <a:pPr algn="l"/>
            <a:endParaRPr lang="ko-KR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어음행위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/>
          </a:bodyPr>
          <a:lstStyle/>
          <a:p>
            <a:pPr algn="l"/>
            <a:r>
              <a:rPr lang="ko-KR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어음행위의 종류</a:t>
            </a:r>
            <a:endParaRPr lang="en-US" altLang="ko-KR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pPr algn="l"/>
            <a:endParaRPr lang="en-US" altLang="ko-KR" sz="1800" dirty="0" smtClean="0"/>
          </a:p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■ </a:t>
            </a:r>
            <a:r>
              <a:rPr lang="ko-KR" altLang="en-US" sz="1800" b="1" dirty="0">
                <a:solidFill>
                  <a:srgbClr val="FF0000"/>
                </a:solidFill>
              </a:rPr>
              <a:t>어음행위독립의 원칙의 </a:t>
            </a:r>
            <a:r>
              <a:rPr lang="ko-KR" altLang="en-US" sz="1800" b="1" dirty="0" smtClean="0">
                <a:solidFill>
                  <a:srgbClr val="FF0000"/>
                </a:solidFill>
              </a:rPr>
              <a:t>기능이란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?</a:t>
            </a:r>
            <a:r>
              <a:rPr lang="ko-KR" altLang="en-US" sz="1800" b="1" dirty="0" smtClean="0">
                <a:solidFill>
                  <a:srgbClr val="FF0000"/>
                </a:solidFill>
              </a:rPr>
              <a:t> </a:t>
            </a:r>
            <a:endParaRPr lang="ko-KR" altLang="en-US" sz="1800" b="1" dirty="0">
              <a:solidFill>
                <a:srgbClr val="FF0000"/>
              </a:solidFill>
            </a:endParaRPr>
          </a:p>
          <a:p>
            <a:pPr algn="l"/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    </a:t>
            </a:r>
            <a:r>
              <a:rPr lang="ko-KR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어음을 취득하는 자는 자신이 어음을 취득하기 이전에 이루어진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    어음행위의 실질적 하자를 조사하지 아니하여도 보호되므로 안심하고</a:t>
            </a:r>
            <a:r>
              <a: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l"/>
            <a:r>
              <a:rPr lang="ko-KR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    어음을 취득하게 된다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ko-KR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ko-KR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altLang="ko-K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</a:t>
            </a:r>
            <a:r>
              <a:rPr lang="en-US" altLang="ko-KR" sz="2400" dirty="0" smtClean="0">
                <a:ea typeface="(한)챠트체" pitchFamily="18" charset="-127"/>
              </a:rPr>
              <a:t>(</a:t>
            </a:r>
            <a:r>
              <a:rPr lang="ko-KR" altLang="en-US" sz="2400" dirty="0" smtClean="0">
                <a:ea typeface="(한)챠트체" pitchFamily="18" charset="-127"/>
              </a:rPr>
              <a:t>수표</a:t>
            </a:r>
            <a:r>
              <a:rPr lang="en-US" altLang="ko-KR" sz="2400" dirty="0" smtClean="0">
                <a:ea typeface="(한)챠트체" pitchFamily="18" charset="-127"/>
              </a:rPr>
              <a:t>)</a:t>
            </a:r>
            <a:r>
              <a:rPr lang="ko-KR" altLang="en-US" sz="2400" dirty="0" smtClean="0">
                <a:ea typeface="(한)챠트체" pitchFamily="18" charset="-127"/>
              </a:rPr>
              <a:t>의 위조와 변조  </a:t>
            </a:r>
            <a:r>
              <a:rPr lang="ko-KR" altLang="en-US" sz="2400" dirty="0" smtClean="0"/>
              <a:t> 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fontScale="92500"/>
          </a:bodyPr>
          <a:lstStyle/>
          <a:p>
            <a:pPr algn="l"/>
            <a:r>
              <a:rPr lang="ko-KR" altLang="en-US" sz="1800" b="1" dirty="0">
                <a:solidFill>
                  <a:schemeClr val="tx1"/>
                </a:solidFill>
              </a:rPr>
              <a:t>어음</a:t>
            </a:r>
            <a:r>
              <a:rPr lang="en-US" altLang="ko-KR" sz="1800" b="1" dirty="0">
                <a:solidFill>
                  <a:schemeClr val="tx1"/>
                </a:solidFill>
              </a:rPr>
              <a:t>(</a:t>
            </a:r>
            <a:r>
              <a:rPr lang="ko-KR" altLang="en-US" sz="1800" b="1" dirty="0">
                <a:solidFill>
                  <a:schemeClr val="tx1"/>
                </a:solidFill>
              </a:rPr>
              <a:t>수표</a:t>
            </a:r>
            <a:r>
              <a:rPr lang="en-US" altLang="ko-KR" sz="1800" b="1" dirty="0">
                <a:solidFill>
                  <a:schemeClr val="tx1"/>
                </a:solidFill>
              </a:rPr>
              <a:t>)</a:t>
            </a:r>
            <a:r>
              <a:rPr lang="ko-KR" altLang="en-US" sz="1800" b="1" dirty="0">
                <a:solidFill>
                  <a:schemeClr val="tx1"/>
                </a:solidFill>
              </a:rPr>
              <a:t>의 위조와 변조   </a:t>
            </a:r>
            <a:r>
              <a:rPr lang="ko-KR" altLang="en-US" sz="1800" dirty="0"/>
              <a:t> </a:t>
            </a:r>
          </a:p>
          <a:p>
            <a:pPr algn="l"/>
            <a:r>
              <a:rPr lang="en-US" altLang="ko-KR" sz="1800" b="1" dirty="0">
                <a:solidFill>
                  <a:srgbClr val="FF0000"/>
                </a:solidFill>
              </a:rPr>
              <a:t>Ⅰ. </a:t>
            </a:r>
            <a:r>
              <a:rPr lang="ko-KR" altLang="en-US" sz="1800" b="1" dirty="0">
                <a:solidFill>
                  <a:srgbClr val="FF0000"/>
                </a:solidFill>
              </a:rPr>
              <a:t>어음</a:t>
            </a:r>
            <a:r>
              <a:rPr lang="en-US" altLang="ko-KR" sz="1800" b="1" dirty="0">
                <a:solidFill>
                  <a:srgbClr val="FF0000"/>
                </a:solidFill>
              </a:rPr>
              <a:t>(</a:t>
            </a:r>
            <a:r>
              <a:rPr lang="ko-KR" altLang="en-US" sz="1800" b="1" dirty="0">
                <a:solidFill>
                  <a:srgbClr val="FF0000"/>
                </a:solidFill>
              </a:rPr>
              <a:t>수표</a:t>
            </a:r>
            <a:r>
              <a:rPr lang="en-US" altLang="ko-KR" sz="1800" b="1" dirty="0">
                <a:solidFill>
                  <a:srgbClr val="FF0000"/>
                </a:solidFill>
              </a:rPr>
              <a:t>)</a:t>
            </a:r>
            <a:r>
              <a:rPr lang="ko-KR" altLang="en-US" sz="1800" b="1" dirty="0">
                <a:solidFill>
                  <a:srgbClr val="FF0000"/>
                </a:solidFill>
              </a:rPr>
              <a:t>의 </a:t>
            </a:r>
            <a:r>
              <a:rPr lang="ko-KR" altLang="en-US" sz="1800" b="1" dirty="0">
                <a:solidFill>
                  <a:srgbClr val="FF0000"/>
                </a:solidFill>
                <a:ea typeface="(한)문화방송" pitchFamily="18" charset="-127"/>
              </a:rPr>
              <a:t>위조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어음의 위조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의의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① 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권한 없는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자가 타인의 기명날인 또는 서명을 임의로 위작하여 그 타인이 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어음행위를 한 것과 같은 외관을 </a:t>
            </a:r>
            <a:r>
              <a:rPr lang="ko-KR" altLang="en-US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작출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하는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행위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② 위조행위는 타인의 인장의 도용이나 남용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인장의 위조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다른 목적으로 기명날인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또는 서명한 지면의 전용 등을 통하여 이루어진다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③ 위조의 대상은 발행은 물론 배서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인수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보증 등의 어음행위를 포함한다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④ </a:t>
            </a:r>
            <a:r>
              <a:rPr lang="ko-KR" altLang="en-US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피위조자는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실존 인이든 가설 인이든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死者이든 불문한다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⑤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위조는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사실행위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이기 때문에 위조자의 고의 또는 과실에 의한 행위임을 요하지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않는다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800" dirty="0" smtClean="0"/>
              <a:t>  </a:t>
            </a:r>
            <a:r>
              <a:rPr lang="en-US" altLang="ko-K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ko-KR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타 개념과의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구별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</a:t>
            </a:r>
            <a:r>
              <a:rPr lang="ko-KR" alt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ko-KR" altLang="en-US" sz="1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① </a:t>
            </a:r>
            <a:r>
              <a:rPr lang="ko-KR" altLang="en-US" sz="1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위조와 변조 </a:t>
            </a:r>
          </a:p>
          <a:p>
            <a:pPr algn="l"/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위조는 권한 없이 타인의 기명날인 또는 서명을 허위로 나타내는 행위이고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변조는 기명</a:t>
            </a:r>
            <a:endParaRPr lang="en-US" altLang="ko-KR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날인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또는 서명 이외의 어음의 기재사항을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권한 없이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변경하는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것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b="1" dirty="0" smtClean="0">
                <a:solidFill>
                  <a:srgbClr val="FF0000"/>
                </a:solidFill>
              </a:rPr>
              <a:t>위조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는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어음행위의 주체를 속이는 것이고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700" b="1" dirty="0" smtClean="0">
                <a:solidFill>
                  <a:srgbClr val="FF0000"/>
                </a:solidFill>
              </a:rPr>
              <a:t>변조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는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어음행위의 내용을 속이는 것이다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b="1" dirty="0" smtClean="0">
                <a:solidFill>
                  <a:srgbClr val="FF0000"/>
                </a:solidFill>
              </a:rPr>
              <a:t>위조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는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어음채무의 성립에 관한 허위이고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700" b="1" dirty="0" smtClean="0">
                <a:solidFill>
                  <a:srgbClr val="FF0000"/>
                </a:solidFill>
              </a:rPr>
              <a:t>변조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는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어음채무의 내용에 관한 허위이다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514350" indent="-514350"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</a:t>
            </a:r>
            <a:r>
              <a:rPr lang="en-US" altLang="ko-KR" sz="2400" dirty="0" smtClean="0">
                <a:ea typeface="(한)챠트체" pitchFamily="18" charset="-127"/>
              </a:rPr>
              <a:t>(</a:t>
            </a:r>
            <a:r>
              <a:rPr lang="ko-KR" altLang="en-US" sz="2400" dirty="0" smtClean="0">
                <a:ea typeface="(한)챠트체" pitchFamily="18" charset="-127"/>
              </a:rPr>
              <a:t>수표</a:t>
            </a:r>
            <a:r>
              <a:rPr lang="en-US" altLang="ko-KR" sz="2400" dirty="0" smtClean="0">
                <a:ea typeface="(한)챠트체" pitchFamily="18" charset="-127"/>
              </a:rPr>
              <a:t>)</a:t>
            </a:r>
            <a:r>
              <a:rPr lang="ko-KR" altLang="en-US" sz="2400" dirty="0" smtClean="0">
                <a:ea typeface="(한)챠트체" pitchFamily="18" charset="-127"/>
              </a:rPr>
              <a:t>의 위조와 변조  </a:t>
            </a:r>
            <a:r>
              <a:rPr lang="ko-KR" altLang="en-US" sz="2400" dirty="0" smtClean="0"/>
              <a:t> 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lnSpcReduction="10000"/>
          </a:bodyPr>
          <a:lstStyle/>
          <a:p>
            <a:pPr algn="l"/>
            <a:r>
              <a:rPr lang="ko-KR" altLang="en-US" sz="1800" b="1" dirty="0">
                <a:solidFill>
                  <a:schemeClr val="tx1"/>
                </a:solidFill>
              </a:rPr>
              <a:t>어음</a:t>
            </a:r>
            <a:r>
              <a:rPr lang="en-US" altLang="ko-KR" sz="1800" b="1" dirty="0">
                <a:solidFill>
                  <a:schemeClr val="tx1"/>
                </a:solidFill>
              </a:rPr>
              <a:t>(</a:t>
            </a:r>
            <a:r>
              <a:rPr lang="ko-KR" altLang="en-US" sz="1800" b="1" dirty="0">
                <a:solidFill>
                  <a:schemeClr val="tx1"/>
                </a:solidFill>
              </a:rPr>
              <a:t>수표</a:t>
            </a:r>
            <a:r>
              <a:rPr lang="en-US" altLang="ko-KR" sz="1800" b="1" dirty="0">
                <a:solidFill>
                  <a:schemeClr val="tx1"/>
                </a:solidFill>
              </a:rPr>
              <a:t>)</a:t>
            </a:r>
            <a:r>
              <a:rPr lang="ko-KR" altLang="en-US" sz="1800" b="1" dirty="0">
                <a:solidFill>
                  <a:schemeClr val="tx1"/>
                </a:solidFill>
              </a:rPr>
              <a:t>의 위조와 변조   </a:t>
            </a:r>
            <a:r>
              <a:rPr lang="ko-KR" altLang="en-US" sz="1800" dirty="0"/>
              <a:t> </a:t>
            </a:r>
          </a:p>
          <a:p>
            <a:pPr algn="l"/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Ⅰ. 2.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 </a:t>
            </a:r>
            <a:r>
              <a:rPr lang="ko-KR" altLang="en-US" sz="1800" b="1" dirty="0">
                <a:solidFill>
                  <a:srgbClr val="FF0000"/>
                </a:solidFill>
              </a:rPr>
              <a:t>변조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altLang="ko-K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(1) </a:t>
            </a:r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의의 </a:t>
            </a:r>
          </a:p>
          <a:p>
            <a:pPr algn="l"/>
            <a:r>
              <a:rPr lang="ko-KR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①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권한 없이 기명날인 또는 서명 이외의 어음의 기재사항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기존문언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을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변경하는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것</a:t>
            </a:r>
            <a:endParaRPr lang="en-US" altLang="ko-KR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을 말한다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②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변조의 대상 </a:t>
            </a:r>
          </a:p>
          <a:p>
            <a:pPr algn="l"/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필요적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유익적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임의적 기재사항이든 불문하나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무익적 기재사항의 변경은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어음상</a:t>
            </a:r>
            <a:endParaRPr lang="en-US" altLang="ko-KR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의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효력에 아무런 영향이 없으므로 변조가 아니다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통설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③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어음관계자 전원의 동의를 얻어서 한 기재사항의 변경도 변조가 아니다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l"/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④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변조의 방법 </a:t>
            </a:r>
          </a:p>
          <a:p>
            <a:pPr algn="l"/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제한이 없으나 변조 후에도 형식상 어음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요건이 구비되어야 하며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변조로 인하여 어음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요건이 </a:t>
            </a:r>
            <a:r>
              <a:rPr lang="ko-KR" alt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흠결된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때⇒ 어음의 抹消 또는 </a:t>
            </a:r>
            <a:r>
              <a:rPr lang="ko-KR" alt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훼멸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毁滅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【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참고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】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변조의 경우에는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피 변조자의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관념이 없으며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변조자 에게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고의 또는 과실이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있음</a:t>
            </a:r>
            <a:endParaRPr lang="en-US" altLang="ko-KR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을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요하지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않는다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기명날인 또는 서명의 변경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본래의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기명날인 또는 서명에 대하여는 변조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새로운</a:t>
            </a:r>
            <a:endParaRPr lang="en-US" altLang="ko-KR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기명날인에 대하여는 위조가 </a:t>
            </a:r>
            <a:r>
              <a:rPr lang="ko-KR" alt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된다고 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본다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통설</a:t>
            </a:r>
            <a:r>
              <a:rPr lang="en-US" altLang="ko-KR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r>
              <a:rPr lang="en-US" altLang="ko-KR" sz="1800" dirty="0"/>
              <a:t/>
            </a:r>
            <a:br>
              <a:rPr lang="en-US" altLang="ko-KR" sz="1800" dirty="0"/>
            </a:br>
            <a:endParaRPr lang="en-US" altLang="ko-KR" sz="1800" dirty="0"/>
          </a:p>
          <a:p>
            <a:pPr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ko-KR" altLang="en-US" sz="2400" dirty="0" smtClean="0">
                <a:ea typeface="(한)챠트체" pitchFamily="18" charset="-127"/>
              </a:rPr>
              <a:t>어음</a:t>
            </a:r>
            <a:r>
              <a:rPr lang="en-US" altLang="ko-KR" sz="2400" dirty="0" smtClean="0">
                <a:ea typeface="(한)챠트체" pitchFamily="18" charset="-127"/>
              </a:rPr>
              <a:t>(</a:t>
            </a:r>
            <a:r>
              <a:rPr lang="ko-KR" altLang="en-US" sz="2400" dirty="0" smtClean="0">
                <a:ea typeface="(한)챠트체" pitchFamily="18" charset="-127"/>
              </a:rPr>
              <a:t>수표</a:t>
            </a:r>
            <a:r>
              <a:rPr lang="en-US" altLang="ko-KR" sz="2400" dirty="0" smtClean="0">
                <a:ea typeface="(한)챠트체" pitchFamily="18" charset="-127"/>
              </a:rPr>
              <a:t>)</a:t>
            </a:r>
            <a:r>
              <a:rPr lang="ko-KR" altLang="en-US" sz="2400" dirty="0" smtClean="0">
                <a:ea typeface="(한)챠트체" pitchFamily="18" charset="-127"/>
              </a:rPr>
              <a:t>의 위조와 변조  </a:t>
            </a:r>
            <a:r>
              <a:rPr lang="ko-KR" altLang="en-US" sz="2400" dirty="0" smtClean="0"/>
              <a:t> </a:t>
            </a: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/>
          </a:bodyPr>
          <a:lstStyle/>
          <a:p>
            <a:pPr algn="l"/>
            <a:r>
              <a:rPr lang="ko-KR" altLang="en-US" sz="1800" b="1" dirty="0">
                <a:solidFill>
                  <a:schemeClr val="tx1"/>
                </a:solidFill>
              </a:rPr>
              <a:t>어음</a:t>
            </a:r>
            <a:r>
              <a:rPr lang="en-US" altLang="ko-KR" sz="1800" b="1" dirty="0">
                <a:solidFill>
                  <a:schemeClr val="tx1"/>
                </a:solidFill>
              </a:rPr>
              <a:t>(</a:t>
            </a:r>
            <a:r>
              <a:rPr lang="ko-KR" altLang="en-US" sz="1800" b="1" dirty="0">
                <a:solidFill>
                  <a:schemeClr val="tx1"/>
                </a:solidFill>
              </a:rPr>
              <a:t>수표</a:t>
            </a:r>
            <a:r>
              <a:rPr lang="en-US" altLang="ko-KR" sz="1800" b="1" dirty="0">
                <a:solidFill>
                  <a:schemeClr val="tx1"/>
                </a:solidFill>
              </a:rPr>
              <a:t>)</a:t>
            </a:r>
            <a:r>
              <a:rPr lang="ko-KR" altLang="en-US" sz="1800" b="1" dirty="0">
                <a:solidFill>
                  <a:schemeClr val="tx1"/>
                </a:solidFill>
              </a:rPr>
              <a:t>의 위조와 변조   </a:t>
            </a:r>
            <a:r>
              <a:rPr lang="ko-KR" altLang="en-US" sz="1800" dirty="0"/>
              <a:t> </a:t>
            </a:r>
          </a:p>
          <a:p>
            <a:pPr algn="l"/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3)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변조자의 책임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(1).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어음상의 책임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ⅰ)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어음에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기명 날인한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경우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변조자가 어음에 기명날인 또는 서명하여 어음행위를 한 경우에는 변조후의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기명 </a:t>
            </a:r>
            <a:r>
              <a:rPr lang="ko-KR" altLang="en-US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날인자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에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해당하여 당연히 변조후의 문언대로 책임을 부담한다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ⅱ)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어음에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기명 날인하지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아니한 경우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견해의 대립이 있다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a.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변조자 는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․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수표에 자신의 기명날인 또는 서명이 나타나지 아니하므로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  어음의 문언성에 비추어 어음상 책임이 없다는 견해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b.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변조자도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무권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대리인의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책임에 관한 어음법 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조를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유추적용하여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변조 후의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 문언에 따라 책임을 진다고 보는 견해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정동윤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(2).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민법상의 책임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변조자는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민사책임으로서 위법한 변조로 인하여 어음소지인에게 손해가 발생하면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그에 대하여 어음소지인에게 민법상의 불법행위책임도 부담한다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민법 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750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조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 </a:t>
            </a:r>
          </a:p>
          <a:p>
            <a:pPr algn="l"/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    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(3).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형법상의 책임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변조자는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어음의 변조가 형법상의 유가증권 </a:t>
            </a:r>
            <a:r>
              <a:rPr lang="ko-KR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변조 죄에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해당하면 형벌의 제재를 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      받는다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형법 제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214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조 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항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 </a:t>
            </a:r>
          </a:p>
          <a:p>
            <a:pPr algn="l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15436" cy="500065"/>
          </a:xfrm>
        </p:spPr>
        <p:txBody>
          <a:bodyPr>
            <a:noAutofit/>
          </a:bodyPr>
          <a:lstStyle/>
          <a:p>
            <a:pPr algn="l"/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>
                <a:ea typeface="(한)챠트체" pitchFamily="18" charset="-127"/>
              </a:rPr>
              <a:t>어음수표의 발행</a:t>
            </a:r>
            <a:r>
              <a:rPr lang="ko-KR" altLang="en-US" sz="2400" dirty="0" smtClean="0">
                <a:ea typeface="(한)챠트체" pitchFamily="18" charset="-127"/>
              </a:rPr>
              <a:t/>
            </a:r>
            <a:br>
              <a:rPr lang="ko-KR" altLang="en-US" sz="2400" dirty="0" smtClean="0">
                <a:ea typeface="(한)챠트체" pitchFamily="18" charset="-127"/>
              </a:rPr>
            </a:br>
            <a:endParaRPr lang="ko-KR" altLang="en-US" sz="2400" dirty="0">
              <a:ea typeface="(한)챠트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60722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어음수표의 발행</a:t>
            </a:r>
          </a:p>
          <a:p>
            <a:pPr algn="l"/>
            <a:r>
              <a:rPr lang="ko-KR" altLang="en-US" sz="1600" dirty="0"/>
              <a:t> </a:t>
            </a:r>
          </a:p>
          <a:p>
            <a:pPr algn="l"/>
            <a:r>
              <a:rPr lang="ko-KR" altLang="en-US" sz="1600" b="1" dirty="0"/>
              <a:t> 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어음수표행위의 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의의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수표행위란 기명날인 또는 서명을 요건으로 하는 요식의 서면행위로서 어음상의 채무를 부담하는 법률행위이다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다만 무담보배서 같은 어음상의 채무를 부담하지 않는 어음도 있다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어음수표행위의 종류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/>
              <a:t> 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환어음 </a:t>
            </a:r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행위</a:t>
            </a:r>
            <a:endParaRPr lang="ko-KR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환어음은 작성자인 발행인이 제 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자인 지급인에 대하여 증권상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권리자에게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증권상에 기재된 금액을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일정기익에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지급하도록 위탁하는 유가증권이다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발행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발행인이 요건을 기재한 어음에 기명날인 후 이를 교부하는 어음행위를 뜻한다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약속어음의 발행과 달리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발행시에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발행인이 어음상의 채무자가 되지는 않는다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인수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지급인이 어음에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기명날인하여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어음금액을 지급할 어음상의 채무를 부담하는 목적으로 하는 어음행위이다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환어음에만 존재하는 제도로 수표에는 인수가 금지되어있다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지급인은 어음금액 지급을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위임받고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있는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수임인에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불과하므로 어음인수라는 단독행위를 해야 그 때부터 지급의무를 부담하게 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지급인은 환어음의 소지인 또는 점유자가 인수제시를 하면 어음인수행위를 하여 지급을 준비하게 된다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배서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어음의 수령인이 일정사항을 기재한 후 기명날인 하여 타인에게 교부하는 행위를 말한다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4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참가인수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어음 만기 전 지불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거절등으로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소구원인이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발생한 경우 그 </a:t>
            </a:r>
            <a:r>
              <a:rPr lang="ko-KR" alt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소구를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저지하기 위해 지급인 이외의 자가 어음지급을 약속하는 어음행위를 말한다</a:t>
            </a:r>
            <a:r>
              <a:rPr lang="en-US" altLang="ko-K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r>
              <a:rPr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5</a:t>
            </a:r>
            <a:r>
              <a: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보증</a:t>
            </a:r>
          </a:p>
          <a:p>
            <a:pPr algn="l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어음상의 채무를 담보하기 위해 동일한 어음 상의 채무를 부담할 것을 목적으로 하는 부속적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종속적 어음행위를 말한다</a:t>
            </a:r>
            <a:r>
              <a:rPr lang="en-US" altLang="ko-K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.﻿﻿</a:t>
            </a:r>
            <a:endParaRPr lang="ko-KR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ko-KR" altLang="en-US" sz="1800" dirty="0"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179</Words>
  <Application>Microsoft Office PowerPoint</Application>
  <PresentationFormat>화면 슬라이드 쇼(4:3)</PresentationFormat>
  <Paragraphs>183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어음수표의 법적성질</vt:lpstr>
      <vt:lpstr>어음행위</vt:lpstr>
      <vt:lpstr>어음행위</vt:lpstr>
      <vt:lpstr>어음행위</vt:lpstr>
      <vt:lpstr>어음행위</vt:lpstr>
      <vt:lpstr>어음(수표)의 위조와 변조   </vt:lpstr>
      <vt:lpstr>어음(수표)의 위조와 변조   </vt:lpstr>
      <vt:lpstr>어음(수표)의 위조와 변조   </vt:lpstr>
      <vt:lpstr> 어음수표의 발행 </vt:lpstr>
      <vt:lpstr> 어음수표의 발행 </vt:lpstr>
    </vt:vector>
  </TitlesOfParts>
  <Company>OemComputer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어음수표의 법적성질</dc:title>
  <dc:creator>OemPC</dc:creator>
  <cp:lastModifiedBy>OemPC</cp:lastModifiedBy>
  <cp:revision>19</cp:revision>
  <dcterms:created xsi:type="dcterms:W3CDTF">2013-12-02T13:14:24Z</dcterms:created>
  <dcterms:modified xsi:type="dcterms:W3CDTF">2013-12-02T14:23:39Z</dcterms:modified>
</cp:coreProperties>
</file>