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5" r:id="rId1"/>
  </p:sldMasterIdLst>
  <p:notesMasterIdLst>
    <p:notesMasterId r:id="rId73"/>
  </p:notesMasterIdLst>
  <p:handoutMasterIdLst>
    <p:handoutMasterId r:id="rId74"/>
  </p:handoutMasterIdLst>
  <p:sldIdLst>
    <p:sldId id="303" r:id="rId2"/>
    <p:sldId id="301" r:id="rId3"/>
    <p:sldId id="397" r:id="rId4"/>
    <p:sldId id="381" r:id="rId5"/>
    <p:sldId id="382" r:id="rId6"/>
    <p:sldId id="383" r:id="rId7"/>
    <p:sldId id="384" r:id="rId8"/>
    <p:sldId id="385" r:id="rId9"/>
    <p:sldId id="386" r:id="rId10"/>
    <p:sldId id="387" r:id="rId11"/>
    <p:sldId id="388" r:id="rId12"/>
    <p:sldId id="389" r:id="rId13"/>
    <p:sldId id="390" r:id="rId14"/>
    <p:sldId id="444" r:id="rId15"/>
    <p:sldId id="445" r:id="rId16"/>
    <p:sldId id="446" r:id="rId17"/>
    <p:sldId id="447" r:id="rId18"/>
    <p:sldId id="448" r:id="rId19"/>
    <p:sldId id="391" r:id="rId20"/>
    <p:sldId id="449" r:id="rId21"/>
    <p:sldId id="450" r:id="rId22"/>
    <p:sldId id="393" r:id="rId23"/>
    <p:sldId id="398" r:id="rId24"/>
    <p:sldId id="394" r:id="rId25"/>
    <p:sldId id="395" r:id="rId26"/>
    <p:sldId id="399" r:id="rId27"/>
    <p:sldId id="400" r:id="rId28"/>
    <p:sldId id="401" r:id="rId29"/>
    <p:sldId id="402" r:id="rId30"/>
    <p:sldId id="403" r:id="rId31"/>
    <p:sldId id="404" r:id="rId32"/>
    <p:sldId id="405" r:id="rId33"/>
    <p:sldId id="406" r:id="rId34"/>
    <p:sldId id="407" r:id="rId35"/>
    <p:sldId id="437" r:id="rId36"/>
    <p:sldId id="408" r:id="rId37"/>
    <p:sldId id="409" r:id="rId38"/>
    <p:sldId id="410" r:id="rId39"/>
    <p:sldId id="438" r:id="rId40"/>
    <p:sldId id="411" r:id="rId41"/>
    <p:sldId id="412" r:id="rId42"/>
    <p:sldId id="436" r:id="rId43"/>
    <p:sldId id="413" r:id="rId44"/>
    <p:sldId id="414" r:id="rId45"/>
    <p:sldId id="415" r:id="rId46"/>
    <p:sldId id="416" r:id="rId47"/>
    <p:sldId id="417" r:id="rId48"/>
    <p:sldId id="418" r:id="rId49"/>
    <p:sldId id="419" r:id="rId50"/>
    <p:sldId id="420" r:id="rId51"/>
    <p:sldId id="421" r:id="rId52"/>
    <p:sldId id="422" r:id="rId53"/>
    <p:sldId id="461" r:id="rId54"/>
    <p:sldId id="423" r:id="rId55"/>
    <p:sldId id="424" r:id="rId56"/>
    <p:sldId id="425" r:id="rId57"/>
    <p:sldId id="426" r:id="rId58"/>
    <p:sldId id="427" r:id="rId59"/>
    <p:sldId id="428" r:id="rId60"/>
    <p:sldId id="429" r:id="rId61"/>
    <p:sldId id="430" r:id="rId62"/>
    <p:sldId id="440" r:id="rId63"/>
    <p:sldId id="458" r:id="rId64"/>
    <p:sldId id="454" r:id="rId65"/>
    <p:sldId id="457" r:id="rId66"/>
    <p:sldId id="459" r:id="rId67"/>
    <p:sldId id="460" r:id="rId68"/>
    <p:sldId id="441" r:id="rId69"/>
    <p:sldId id="442" r:id="rId70"/>
    <p:sldId id="443" r:id="rId71"/>
    <p:sldId id="380" r:id="rId72"/>
  </p:sldIdLst>
  <p:sldSz cx="9144000" cy="6858000" type="screen4x3"/>
  <p:notesSz cx="6735763" cy="9866313"/>
  <p:embeddedFontLst>
    <p:embeddedFont>
      <p:font typeface="Tahoma" pitchFamily="34" charset="0"/>
      <p:regular r:id="rId75"/>
      <p:bold r:id="rId76"/>
    </p:embeddedFont>
    <p:embeddedFont>
      <p:font typeface="맑은 고딕" pitchFamily="50" charset="-127"/>
      <p:regular r:id="rId77"/>
      <p:bold r:id="rId78"/>
    </p:embeddedFont>
    <p:embeddedFont>
      <p:font typeface="HY헤드라인M" pitchFamily="18" charset="-127"/>
      <p:regular r:id="rId79"/>
    </p:embeddedFont>
    <p:embeddedFont>
      <p:font typeface="HY견고딕" pitchFamily="18" charset="-127"/>
      <p:regular r:id="rId80"/>
    </p:embeddedFont>
  </p:embeddedFontLst>
  <p:defaultTex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A4902"/>
    <a:srgbClr val="004D86"/>
    <a:srgbClr val="B24102"/>
    <a:srgbClr val="A63D02"/>
    <a:srgbClr val="CA4002"/>
    <a:srgbClr val="CD4C05"/>
    <a:srgbClr val="176D09"/>
    <a:srgbClr val="086503"/>
    <a:srgbClr val="2E5E0A"/>
    <a:srgbClr val="22406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63" autoAdjust="0"/>
    <p:restoredTop sz="80206" autoAdjust="0"/>
  </p:normalViewPr>
  <p:slideViewPr>
    <p:cSldViewPr snapToObjects="1">
      <p:cViewPr varScale="1">
        <p:scale>
          <a:sx n="112" d="100"/>
          <a:sy n="112" d="100"/>
        </p:scale>
        <p:origin x="-1902" y="-78"/>
      </p:cViewPr>
      <p:guideLst>
        <p:guide orient="horz" pos="981"/>
        <p:guide pos="5453"/>
        <p:guide pos="1791"/>
        <p:guide pos="317"/>
      </p:guideLst>
    </p:cSldViewPr>
  </p:slideViewPr>
  <p:outlineViewPr>
    <p:cViewPr>
      <p:scale>
        <a:sx n="33" d="100"/>
        <a:sy n="33" d="100"/>
      </p:scale>
      <p:origin x="0" y="16254"/>
    </p:cViewPr>
  </p:outlineViewPr>
  <p:notesTextViewPr>
    <p:cViewPr>
      <p:scale>
        <a:sx n="100" d="100"/>
        <a:sy n="100" d="100"/>
      </p:scale>
      <p:origin x="0" y="0"/>
    </p:cViewPr>
  </p:notesTextViewPr>
  <p:sorterViewPr>
    <p:cViewPr>
      <p:scale>
        <a:sx n="100" d="100"/>
        <a:sy n="100" d="100"/>
      </p:scale>
      <p:origin x="0" y="1200"/>
    </p:cViewPr>
  </p:sorterViewPr>
  <p:notesViewPr>
    <p:cSldViewPr snapToObjects="1">
      <p:cViewPr>
        <p:scale>
          <a:sx n="150" d="100"/>
          <a:sy n="150" d="100"/>
        </p:scale>
        <p:origin x="-2502" y="4176"/>
      </p:cViewPr>
      <p:guideLst>
        <p:guide orient="horz" pos="3108"/>
        <p:guide pos="2122"/>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2.fntdata"/><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4.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9413" cy="493713"/>
          </a:xfrm>
          <a:prstGeom prst="rect">
            <a:avLst/>
          </a:prstGeom>
        </p:spPr>
        <p:txBody>
          <a:bodyPr vert="horz" lIns="90754" tIns="45377" rIns="90754" bIns="45377" rtlCol="0"/>
          <a:lstStyle>
            <a:lvl1pPr algn="l">
              <a:defRPr sz="1200">
                <a:latin typeface="굴림" pitchFamily="50" charset="-127"/>
                <a:ea typeface="굴림" pitchFamily="50" charset="-127"/>
              </a:defRPr>
            </a:lvl1pPr>
          </a:lstStyle>
          <a:p>
            <a:pPr>
              <a:defRPr/>
            </a:pPr>
            <a:endParaRPr lang="ko-KR" altLang="en-US"/>
          </a:p>
        </p:txBody>
      </p:sp>
      <p:sp>
        <p:nvSpPr>
          <p:cNvPr id="3" name="날짜 개체 틀 2"/>
          <p:cNvSpPr>
            <a:spLocks noGrp="1"/>
          </p:cNvSpPr>
          <p:nvPr>
            <p:ph type="dt" sz="quarter" idx="1"/>
          </p:nvPr>
        </p:nvSpPr>
        <p:spPr>
          <a:xfrm>
            <a:off x="3814763" y="0"/>
            <a:ext cx="2919412" cy="493713"/>
          </a:xfrm>
          <a:prstGeom prst="rect">
            <a:avLst/>
          </a:prstGeom>
        </p:spPr>
        <p:txBody>
          <a:bodyPr vert="horz" lIns="90754" tIns="45377" rIns="90754" bIns="45377" rtlCol="0"/>
          <a:lstStyle>
            <a:lvl1pPr algn="r">
              <a:defRPr sz="1200">
                <a:latin typeface="굴림" pitchFamily="50" charset="-127"/>
                <a:ea typeface="굴림" pitchFamily="50" charset="-127"/>
              </a:defRPr>
            </a:lvl1pPr>
          </a:lstStyle>
          <a:p>
            <a:pPr>
              <a:defRPr/>
            </a:pPr>
            <a:fld id="{D1DD5D09-B43E-44F0-9CCA-9C36605240F6}" type="datetimeFigureOut">
              <a:rPr lang="ko-KR" altLang="en-US"/>
              <a:pPr>
                <a:defRPr/>
              </a:pPr>
              <a:t>2013-08-21</a:t>
            </a:fld>
            <a:endParaRPr lang="ko-KR" altLang="en-US"/>
          </a:p>
        </p:txBody>
      </p:sp>
      <p:sp>
        <p:nvSpPr>
          <p:cNvPr id="4" name="바닥글 개체 틀 3"/>
          <p:cNvSpPr>
            <a:spLocks noGrp="1"/>
          </p:cNvSpPr>
          <p:nvPr>
            <p:ph type="ftr" sz="quarter" idx="2"/>
          </p:nvPr>
        </p:nvSpPr>
        <p:spPr>
          <a:xfrm>
            <a:off x="0" y="9371013"/>
            <a:ext cx="2919413" cy="493712"/>
          </a:xfrm>
          <a:prstGeom prst="rect">
            <a:avLst/>
          </a:prstGeom>
        </p:spPr>
        <p:txBody>
          <a:bodyPr vert="horz" lIns="90754" tIns="45377" rIns="90754" bIns="45377" rtlCol="0" anchor="b"/>
          <a:lstStyle>
            <a:lvl1pPr algn="l">
              <a:defRPr sz="1200">
                <a:latin typeface="굴림" pitchFamily="50" charset="-127"/>
                <a:ea typeface="굴림" pitchFamily="50" charset="-127"/>
              </a:defRPr>
            </a:lvl1pPr>
          </a:lstStyle>
          <a:p>
            <a:pPr>
              <a:defRPr/>
            </a:pPr>
            <a:endParaRPr lang="ko-KR" altLang="en-US"/>
          </a:p>
        </p:txBody>
      </p:sp>
      <p:sp>
        <p:nvSpPr>
          <p:cNvPr id="5" name="슬라이드 번호 개체 틀 4"/>
          <p:cNvSpPr>
            <a:spLocks noGrp="1"/>
          </p:cNvSpPr>
          <p:nvPr>
            <p:ph type="sldNum" sz="quarter" idx="3"/>
          </p:nvPr>
        </p:nvSpPr>
        <p:spPr>
          <a:xfrm>
            <a:off x="3814763" y="9371013"/>
            <a:ext cx="2919412" cy="493712"/>
          </a:xfrm>
          <a:prstGeom prst="rect">
            <a:avLst/>
          </a:prstGeom>
        </p:spPr>
        <p:txBody>
          <a:bodyPr vert="horz" lIns="90754" tIns="45377" rIns="90754" bIns="45377" rtlCol="0" anchor="b"/>
          <a:lstStyle>
            <a:lvl1pPr algn="r">
              <a:defRPr sz="1200">
                <a:latin typeface="굴림" pitchFamily="50" charset="-127"/>
                <a:ea typeface="굴림" pitchFamily="50" charset="-127"/>
              </a:defRPr>
            </a:lvl1pPr>
          </a:lstStyle>
          <a:p>
            <a:pPr>
              <a:defRPr/>
            </a:pPr>
            <a:fld id="{683AD67C-B386-48B3-AA03-16B7C1F3C58C}" type="slidenum">
              <a:rPr lang="ko-KR" altLang="en-US"/>
              <a:pPr>
                <a:defRPr/>
              </a:pPr>
              <a:t>‹#›</a:t>
            </a:fld>
            <a:endParaRPr lang="ko-KR" altLang="en-US"/>
          </a:p>
        </p:txBody>
      </p:sp>
    </p:spTree>
    <p:extLst>
      <p:ext uri="{BB962C8B-B14F-4D97-AF65-F5344CB8AC3E}">
        <p14:creationId xmlns="" xmlns:p14="http://schemas.microsoft.com/office/powerpoint/2010/main" val="16869445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9413" cy="493713"/>
          </a:xfrm>
          <a:prstGeom prst="rect">
            <a:avLst/>
          </a:prstGeom>
        </p:spPr>
        <p:txBody>
          <a:bodyPr vert="horz" lIns="90754" tIns="45377" rIns="90754" bIns="45377" rtlCol="0"/>
          <a:lstStyle>
            <a:lvl1pPr algn="l" fontAlgn="auto">
              <a:spcBef>
                <a:spcPts val="0"/>
              </a:spcBef>
              <a:spcAft>
                <a:spcPts val="0"/>
              </a:spcAft>
              <a:defRPr kumimoji="0" sz="1200">
                <a:latin typeface="+mn-lt"/>
                <a:ea typeface="+mn-ea"/>
              </a:defRPr>
            </a:lvl1pPr>
          </a:lstStyle>
          <a:p>
            <a:pPr>
              <a:defRPr/>
            </a:pPr>
            <a:endParaRPr lang="ko-KR" altLang="en-US"/>
          </a:p>
        </p:txBody>
      </p:sp>
      <p:sp>
        <p:nvSpPr>
          <p:cNvPr id="3" name="날짜 개체 틀 2"/>
          <p:cNvSpPr>
            <a:spLocks noGrp="1"/>
          </p:cNvSpPr>
          <p:nvPr>
            <p:ph type="dt" idx="1"/>
          </p:nvPr>
        </p:nvSpPr>
        <p:spPr>
          <a:xfrm>
            <a:off x="3814763" y="0"/>
            <a:ext cx="2919412" cy="493713"/>
          </a:xfrm>
          <a:prstGeom prst="rect">
            <a:avLst/>
          </a:prstGeom>
        </p:spPr>
        <p:txBody>
          <a:bodyPr vert="horz" lIns="90754" tIns="45377" rIns="90754" bIns="45377" rtlCol="0"/>
          <a:lstStyle>
            <a:lvl1pPr algn="r" fontAlgn="auto">
              <a:spcBef>
                <a:spcPts val="0"/>
              </a:spcBef>
              <a:spcAft>
                <a:spcPts val="0"/>
              </a:spcAft>
              <a:defRPr kumimoji="0" sz="1200">
                <a:latin typeface="+mn-lt"/>
                <a:ea typeface="+mn-ea"/>
              </a:defRPr>
            </a:lvl1pPr>
          </a:lstStyle>
          <a:p>
            <a:pPr>
              <a:defRPr/>
            </a:pPr>
            <a:fld id="{782F942F-A26A-44C5-B808-E8242232D474}" type="datetimeFigureOut">
              <a:rPr lang="ko-KR" altLang="en-US"/>
              <a:pPr>
                <a:defRPr/>
              </a:pPr>
              <a:t>2013-08-21</a:t>
            </a:fld>
            <a:endParaRPr lang="ko-KR" altLang="en-US"/>
          </a:p>
        </p:txBody>
      </p:sp>
      <p:sp>
        <p:nvSpPr>
          <p:cNvPr id="4" name="슬라이드 이미지 개체 틀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754" tIns="45377" rIns="90754" bIns="45377" rtlCol="0" anchor="ctr"/>
          <a:lstStyle/>
          <a:p>
            <a:pPr lvl="0"/>
            <a:endParaRPr lang="ko-KR" altLang="en-US" noProof="0"/>
          </a:p>
        </p:txBody>
      </p:sp>
      <p:sp>
        <p:nvSpPr>
          <p:cNvPr id="5" name="슬라이드 노트 개체 틀 4"/>
          <p:cNvSpPr>
            <a:spLocks noGrp="1"/>
          </p:cNvSpPr>
          <p:nvPr>
            <p:ph type="body" sz="quarter" idx="3"/>
          </p:nvPr>
        </p:nvSpPr>
        <p:spPr>
          <a:xfrm>
            <a:off x="673100" y="4686300"/>
            <a:ext cx="5389563" cy="4440238"/>
          </a:xfrm>
          <a:prstGeom prst="rect">
            <a:avLst/>
          </a:prstGeom>
        </p:spPr>
        <p:txBody>
          <a:bodyPr vert="horz" lIns="90754" tIns="45377" rIns="90754" bIns="45377" rtlCol="0">
            <a:normAutofit/>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endParaRPr lang="ko-KR" altLang="en-US" noProof="0"/>
          </a:p>
        </p:txBody>
      </p:sp>
      <p:sp>
        <p:nvSpPr>
          <p:cNvPr id="6" name="바닥글 개체 틀 5"/>
          <p:cNvSpPr>
            <a:spLocks noGrp="1"/>
          </p:cNvSpPr>
          <p:nvPr>
            <p:ph type="ftr" sz="quarter" idx="4"/>
          </p:nvPr>
        </p:nvSpPr>
        <p:spPr>
          <a:xfrm>
            <a:off x="0" y="9371013"/>
            <a:ext cx="2919413" cy="493712"/>
          </a:xfrm>
          <a:prstGeom prst="rect">
            <a:avLst/>
          </a:prstGeom>
        </p:spPr>
        <p:txBody>
          <a:bodyPr vert="horz" lIns="90754" tIns="45377" rIns="90754" bIns="45377" rtlCol="0" anchor="b"/>
          <a:lstStyle>
            <a:lvl1pPr algn="l" fontAlgn="auto">
              <a:spcBef>
                <a:spcPts val="0"/>
              </a:spcBef>
              <a:spcAft>
                <a:spcPts val="0"/>
              </a:spcAft>
              <a:defRPr kumimoji="0" sz="1200">
                <a:latin typeface="+mn-lt"/>
                <a:ea typeface="+mn-ea"/>
              </a:defRPr>
            </a:lvl1pPr>
          </a:lstStyle>
          <a:p>
            <a:pPr>
              <a:defRPr/>
            </a:pPr>
            <a:endParaRPr lang="ko-KR" altLang="en-US"/>
          </a:p>
        </p:txBody>
      </p:sp>
      <p:sp>
        <p:nvSpPr>
          <p:cNvPr id="7" name="슬라이드 번호 개체 틀 6"/>
          <p:cNvSpPr>
            <a:spLocks noGrp="1"/>
          </p:cNvSpPr>
          <p:nvPr>
            <p:ph type="sldNum" sz="quarter" idx="5"/>
          </p:nvPr>
        </p:nvSpPr>
        <p:spPr>
          <a:xfrm>
            <a:off x="3814763" y="9371013"/>
            <a:ext cx="2919412" cy="493712"/>
          </a:xfrm>
          <a:prstGeom prst="rect">
            <a:avLst/>
          </a:prstGeom>
        </p:spPr>
        <p:txBody>
          <a:bodyPr vert="horz" lIns="90754" tIns="45377" rIns="90754" bIns="45377" rtlCol="0" anchor="b"/>
          <a:lstStyle>
            <a:lvl1pPr algn="r" fontAlgn="auto">
              <a:spcBef>
                <a:spcPts val="0"/>
              </a:spcBef>
              <a:spcAft>
                <a:spcPts val="0"/>
              </a:spcAft>
              <a:defRPr kumimoji="0" sz="1200">
                <a:latin typeface="+mn-lt"/>
                <a:ea typeface="+mn-ea"/>
              </a:defRPr>
            </a:lvl1pPr>
          </a:lstStyle>
          <a:p>
            <a:pPr>
              <a:defRPr/>
            </a:pPr>
            <a:fld id="{D6F78668-5F55-445E-A25F-DEBBC9DF7AC9}" type="slidenum">
              <a:rPr lang="ko-KR" altLang="en-US"/>
              <a:pPr>
                <a:defRPr/>
              </a:pPr>
              <a:t>‹#›</a:t>
            </a:fld>
            <a:endParaRPr lang="ko-KR" altLang="en-US"/>
          </a:p>
        </p:txBody>
      </p:sp>
    </p:spTree>
    <p:extLst>
      <p:ext uri="{BB962C8B-B14F-4D97-AF65-F5344CB8AC3E}">
        <p14:creationId xmlns="" xmlns:p14="http://schemas.microsoft.com/office/powerpoint/2010/main" val="2901205080"/>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ko-KR"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76AD79-AF37-473B-92DE-B5C224B1568A}" type="slidenum">
              <a:rPr lang="ko-KR" altLang="en-US" smtClean="0"/>
              <a:pPr fontAlgn="base">
                <a:spcBef>
                  <a:spcPct val="0"/>
                </a:spcBef>
                <a:spcAft>
                  <a:spcPct val="0"/>
                </a:spcAft>
                <a:defRPr/>
              </a:pPr>
              <a:t>1</a:t>
            </a:fld>
            <a:endParaRPr lang="ko-KR"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79875"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4" name="슬라이드 번호 개체 틀 3"/>
          <p:cNvSpPr>
            <a:spLocks noGrp="1"/>
          </p:cNvSpPr>
          <p:nvPr>
            <p:ph type="sldNum" sz="quarter" idx="5"/>
          </p:nvPr>
        </p:nvSpPr>
        <p:spPr/>
        <p:txBody>
          <a:bodyPr/>
          <a:lstStyle/>
          <a:p>
            <a:pPr>
              <a:defRPr/>
            </a:pPr>
            <a:fld id="{549CEDB0-88C8-4E4C-90BE-565343E38DA7}" type="slidenum">
              <a:rPr lang="ko-KR" altLang="en-US" smtClean="0"/>
              <a:pPr>
                <a:defRPr/>
              </a:pPr>
              <a:t>2</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ko-KR"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A65698-C4F4-4A51-8FEA-EA39B61E1542}" type="slidenum">
              <a:rPr lang="ko-KR" altLang="en-US" smtClean="0"/>
              <a:pPr fontAlgn="base">
                <a:spcBef>
                  <a:spcPct val="0"/>
                </a:spcBef>
                <a:spcAft>
                  <a:spcPct val="0"/>
                </a:spcAft>
                <a:defRPr/>
              </a:pPr>
              <a:t>71</a:t>
            </a:fld>
            <a:endParaRPr lang="ko-KR"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AE18F84F-60B5-43A6-905F-BE19A11CFED7}" type="slidenum">
              <a:rPr lang="ko-KR" altLang="en-US"/>
              <a:pPr>
                <a:defRPr/>
              </a:pPr>
              <a:t>‹#›</a:t>
            </a:fld>
            <a:endParaRPr lang="ko-KR" altLang="en-US"/>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529913FE-BC26-452A-B4CA-38F16507B702}" type="slidenum">
              <a:rPr lang="ko-KR" altLang="en-US"/>
              <a:pPr>
                <a:defRPr/>
              </a:pPr>
              <a:t>‹#›</a:t>
            </a:fld>
            <a:endParaRPr lang="ko-KR" alt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3A7A3229-003D-4ECD-B5F2-EE565AA9B598}" type="slidenum">
              <a:rPr lang="ko-KR" altLang="en-US"/>
              <a:pPr>
                <a:defRPr/>
              </a:pPr>
              <a:t>‹#›</a:t>
            </a:fld>
            <a:endParaRPr lang="ko-KR" alt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업의 진화">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동의 혁신">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제목 슬라이드">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장의 확대">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96652"/>
            <a:ext cx="8229600" cy="613229"/>
          </a:xfrm>
        </p:spPr>
        <p:txBody>
          <a:bodyPr/>
          <a:lstStyle>
            <a:lvl1pPr>
              <a:defRPr sz="3000">
                <a:latin typeface="Tahoma" pitchFamily="34" charset="0"/>
                <a:cs typeface="Tahoma" pitchFamily="34" charset="0"/>
              </a:defRPr>
            </a:lvl1p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lvl1pPr marL="241300" indent="-241300">
              <a:buClr>
                <a:schemeClr val="accent3">
                  <a:lumMod val="50000"/>
                </a:schemeClr>
              </a:buClr>
              <a:buFontTx/>
              <a:buBlip>
                <a:blip r:embed="rId2"/>
              </a:buBlip>
              <a:defRPr sz="2000">
                <a:solidFill>
                  <a:srgbClr val="002060"/>
                </a:solidFill>
                <a:latin typeface="Tahoma" pitchFamily="34" charset="0"/>
                <a:cs typeface="Tahoma" pitchFamily="34" charset="0"/>
              </a:defRPr>
            </a:lvl1pPr>
            <a:lvl2pPr marL="485775" indent="-211138">
              <a:buClr>
                <a:srgbClr val="002060"/>
              </a:buClr>
              <a:buFontTx/>
              <a:buBlip>
                <a:blip r:embed="rId2"/>
              </a:buBlip>
              <a:defRPr sz="1800">
                <a:solidFill>
                  <a:schemeClr val="accent1">
                    <a:lumMod val="50000"/>
                  </a:schemeClr>
                </a:solidFill>
                <a:latin typeface="Tahoma" pitchFamily="34" charset="0"/>
                <a:cs typeface="Tahoma" pitchFamily="34" charset="0"/>
              </a:defRPr>
            </a:lvl2pPr>
            <a:lvl3pPr marL="733425" indent="-198438">
              <a:buClr>
                <a:srgbClr val="002060"/>
              </a:buClr>
              <a:buFont typeface="Arial" pitchFamily="34" charset="0"/>
              <a:buChar char="•"/>
              <a:defRPr sz="1600" b="1">
                <a:solidFill>
                  <a:schemeClr val="tx1">
                    <a:lumMod val="85000"/>
                    <a:lumOff val="15000"/>
                  </a:schemeClr>
                </a:solidFill>
                <a:latin typeface="Tahoma" pitchFamily="34" charset="0"/>
                <a:cs typeface="Tahoma" pitchFamily="34" charset="0"/>
              </a:defRPr>
            </a:lvl3pPr>
            <a:lvl4pPr marL="966788" indent="-190500">
              <a:buClr>
                <a:srgbClr val="002060"/>
              </a:buClr>
              <a:defRPr sz="1400" b="0">
                <a:solidFill>
                  <a:schemeClr val="tx1">
                    <a:lumMod val="85000"/>
                    <a:lumOff val="15000"/>
                  </a:schemeClr>
                </a:solidFill>
                <a:latin typeface="Tahoma" pitchFamily="34" charset="0"/>
                <a:cs typeface="Tahoma" pitchFamily="34" charset="0"/>
              </a:defRPr>
            </a:lvl4pPr>
            <a:lvl5pPr marL="1138238" indent="-146050">
              <a:buClr>
                <a:srgbClr val="002060"/>
              </a:buClr>
              <a:defRPr sz="1300" b="0">
                <a:solidFill>
                  <a:schemeClr val="tx1">
                    <a:lumMod val="85000"/>
                    <a:lumOff val="15000"/>
                  </a:schemeClr>
                </a:solidFill>
                <a:latin typeface="Tahoma" pitchFamily="34" charset="0"/>
                <a:cs typeface="Tahoma"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슬라이드 번호 개체 틀 5"/>
          <p:cNvSpPr>
            <a:spLocks noGrp="1"/>
          </p:cNvSpPr>
          <p:nvPr>
            <p:ph type="sldNum" sz="quarter" idx="10"/>
          </p:nvPr>
        </p:nvSpPr>
        <p:spPr>
          <a:xfrm>
            <a:off x="3505200" y="6448425"/>
            <a:ext cx="2133600" cy="273050"/>
          </a:xfrm>
        </p:spPr>
        <p:txBody>
          <a:bodyPr/>
          <a:lstStyle>
            <a:lvl1pPr>
              <a:defRPr/>
            </a:lvl1pPr>
          </a:lstStyle>
          <a:p>
            <a:pPr>
              <a:defRPr/>
            </a:pPr>
            <a:fld id="{2A571365-0EE3-41F7-8E16-47229ADCC1E5}" type="slidenum">
              <a:rPr lang="ko-KR" altLang="en-US"/>
              <a:pPr>
                <a:defRPr/>
              </a:pPr>
              <a:t>‹#›</a:t>
            </a:fld>
            <a:endParaRPr lang="ko-KR" altLang="en-US"/>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pPr>
              <a:defRPr/>
            </a:pPr>
            <a:fld id="{2363B8AF-F28F-40B9-ADF0-7A225A89D289}" type="slidenum">
              <a:rPr lang="ko-KR" altLang="en-US"/>
              <a:pPr>
                <a:defRPr/>
              </a:pPr>
              <a:t>‹#›</a:t>
            </a:fld>
            <a:endParaRPr lang="ko-KR" altLang="en-US"/>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6" name="바닥글 개체 틀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7" name="슬라이드 번호 개체 틀 6"/>
          <p:cNvSpPr>
            <a:spLocks noGrp="1"/>
          </p:cNvSpPr>
          <p:nvPr>
            <p:ph type="sldNum" sz="quarter" idx="12"/>
          </p:nvPr>
        </p:nvSpPr>
        <p:spPr/>
        <p:txBody>
          <a:bodyPr/>
          <a:lstStyle>
            <a:lvl1pPr>
              <a:defRPr/>
            </a:lvl1pPr>
          </a:lstStyle>
          <a:p>
            <a:pPr>
              <a:defRPr/>
            </a:pPr>
            <a:fld id="{65BEBB44-95BE-43EA-A857-D4C0B70E7493}" type="slidenum">
              <a:rPr lang="ko-KR" altLang="en-US"/>
              <a:pPr>
                <a:defRPr/>
              </a:pPr>
              <a:t>‹#›</a:t>
            </a:fld>
            <a:endParaRPr lang="ko-KR" alt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8" name="바닥글 개체 틀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9" name="슬라이드 번호 개체 틀 8"/>
          <p:cNvSpPr>
            <a:spLocks noGrp="1"/>
          </p:cNvSpPr>
          <p:nvPr>
            <p:ph type="sldNum" sz="quarter" idx="12"/>
          </p:nvPr>
        </p:nvSpPr>
        <p:spPr/>
        <p:txBody>
          <a:bodyPr/>
          <a:lstStyle>
            <a:lvl1pPr>
              <a:defRPr/>
            </a:lvl1pPr>
          </a:lstStyle>
          <a:p>
            <a:pPr>
              <a:defRPr/>
            </a:pPr>
            <a:fld id="{3591EFC9-5388-48CB-A8F0-D2B0D95B8BD7}" type="slidenum">
              <a:rPr lang="ko-KR" altLang="en-US"/>
              <a:pPr>
                <a:defRPr/>
              </a:pPr>
              <a:t>‹#›</a:t>
            </a:fld>
            <a:endParaRPr lang="ko-KR" alt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4" name="바닥글 개체 틀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5" name="슬라이드 번호 개체 틀 4"/>
          <p:cNvSpPr>
            <a:spLocks noGrp="1"/>
          </p:cNvSpPr>
          <p:nvPr>
            <p:ph type="sldNum" sz="quarter" idx="12"/>
          </p:nvPr>
        </p:nvSpPr>
        <p:spPr/>
        <p:txBody>
          <a:bodyPr/>
          <a:lstStyle>
            <a:lvl1pPr>
              <a:defRPr/>
            </a:lvl1pPr>
          </a:lstStyle>
          <a:p>
            <a:pPr>
              <a:defRPr/>
            </a:pPr>
            <a:fld id="{6E1AFB25-E695-4CE0-A520-AE5456B8C7A5}" type="slidenum">
              <a:rPr lang="ko-KR" altLang="en-US"/>
              <a:pPr>
                <a:defRPr/>
              </a:pPr>
              <a:t>‹#›</a:t>
            </a:fld>
            <a:endParaRPr lang="ko-KR" alt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3" name="바닥글 개체 틀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4" name="슬라이드 번호 개체 틀 3"/>
          <p:cNvSpPr>
            <a:spLocks noGrp="1"/>
          </p:cNvSpPr>
          <p:nvPr>
            <p:ph type="sldNum" sz="quarter" idx="12"/>
          </p:nvPr>
        </p:nvSpPr>
        <p:spPr/>
        <p:txBody>
          <a:bodyPr/>
          <a:lstStyle>
            <a:lvl1pPr>
              <a:defRPr/>
            </a:lvl1pPr>
          </a:lstStyle>
          <a:p>
            <a:pPr>
              <a:defRPr/>
            </a:pPr>
            <a:fld id="{B0F97E38-F742-4C38-AF04-CDDAD2F34D89}" type="slidenum">
              <a:rPr lang="ko-KR" altLang="en-US"/>
              <a:pPr>
                <a:defRPr/>
              </a:pPr>
              <a:t>‹#›</a:t>
            </a:fld>
            <a:endParaRPr lang="ko-KR" alt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6" name="바닥글 개체 틀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7" name="슬라이드 번호 개체 틀 6"/>
          <p:cNvSpPr>
            <a:spLocks noGrp="1"/>
          </p:cNvSpPr>
          <p:nvPr>
            <p:ph type="sldNum" sz="quarter" idx="12"/>
          </p:nvPr>
        </p:nvSpPr>
        <p:spPr/>
        <p:txBody>
          <a:bodyPr/>
          <a:lstStyle>
            <a:lvl1pPr>
              <a:defRPr/>
            </a:lvl1pPr>
          </a:lstStyle>
          <a:p>
            <a:pPr>
              <a:defRPr/>
            </a:pPr>
            <a:fld id="{EE584AE3-B4B8-424E-8222-E15A43782F8B}" type="slidenum">
              <a:rPr lang="ko-KR" altLang="en-US"/>
              <a:pPr>
                <a:defRPr/>
              </a:pPr>
              <a:t>‹#›</a:t>
            </a:fld>
            <a:endParaRPr lang="ko-KR" alt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6" name="바닥글 개체 틀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7" name="슬라이드 번호 개체 틀 6"/>
          <p:cNvSpPr>
            <a:spLocks noGrp="1"/>
          </p:cNvSpPr>
          <p:nvPr>
            <p:ph type="sldNum" sz="quarter" idx="12"/>
          </p:nvPr>
        </p:nvSpPr>
        <p:spPr/>
        <p:txBody>
          <a:bodyPr/>
          <a:lstStyle>
            <a:lvl1pPr>
              <a:defRPr/>
            </a:lvl1pPr>
          </a:lstStyle>
          <a:p>
            <a:pPr>
              <a:defRPr/>
            </a:pPr>
            <a:fld id="{99BA9E62-D4E8-491F-983F-1E2648B1C62C}" type="slidenum">
              <a:rPr lang="ko-KR" altLang="en-US"/>
              <a:pPr>
                <a:defRPr/>
              </a:pPr>
              <a:t>‹#›</a:t>
            </a:fld>
            <a:endParaRPr lang="ko-KR" alt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그림 6" descr="1_Back.jpg"/>
          <p:cNvPicPr>
            <a:picLocks noChangeAspect="1"/>
          </p:cNvPicPr>
          <p:nvPr userDrawn="1"/>
        </p:nvPicPr>
        <p:blipFill>
          <a:blip r:embed="rId18" cstate="print"/>
          <a:srcRect t="1321" r="417" b="81799"/>
          <a:stretch>
            <a:fillRect/>
          </a:stretch>
        </p:blipFill>
        <p:spPr bwMode="auto">
          <a:xfrm>
            <a:off x="0" y="0"/>
            <a:ext cx="9142413" cy="1092200"/>
          </a:xfrm>
          <a:prstGeom prst="rect">
            <a:avLst/>
          </a:prstGeom>
          <a:noFill/>
          <a:ln w="9525">
            <a:noFill/>
            <a:miter lim="800000"/>
            <a:headEnd/>
            <a:tailEnd/>
          </a:ln>
        </p:spPr>
      </p:pic>
      <p:sp>
        <p:nvSpPr>
          <p:cNvPr id="2" name="제목 개체 틀 1"/>
          <p:cNvSpPr>
            <a:spLocks noGrp="1"/>
          </p:cNvSpPr>
          <p:nvPr>
            <p:ph type="title"/>
          </p:nvPr>
        </p:nvSpPr>
        <p:spPr>
          <a:xfrm>
            <a:off x="457200" y="320675"/>
            <a:ext cx="8229600" cy="614363"/>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1029" name="텍스트 개체 틀 2"/>
          <p:cNvSpPr>
            <a:spLocks noGrp="1"/>
          </p:cNvSpPr>
          <p:nvPr>
            <p:ph type="body" idx="1"/>
          </p:nvPr>
        </p:nvSpPr>
        <p:spPr bwMode="auto">
          <a:xfrm>
            <a:off x="457200" y="1266825"/>
            <a:ext cx="8229600" cy="4859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6" name="슬라이드 번호 개체 틀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rgbClr val="002060"/>
                </a:solidFill>
                <a:latin typeface="+mn-lt"/>
                <a:ea typeface="+mn-ea"/>
              </a:defRPr>
            </a:lvl1pPr>
          </a:lstStyle>
          <a:p>
            <a:pPr>
              <a:defRPr/>
            </a:pPr>
            <a:fld id="{D25270FD-6B85-4561-BACC-F5514B8D0D41}" type="slidenum">
              <a:rPr lang="ko-KR" altLang="en-US"/>
              <a:pPr>
                <a:defRPr/>
              </a:pPr>
              <a:t>‹#›</a:t>
            </a:fld>
            <a:endParaRPr lang="ko-KR" altLang="en-US"/>
          </a:p>
        </p:txBody>
      </p:sp>
      <p:grpSp>
        <p:nvGrpSpPr>
          <p:cNvPr id="1031" name="그룹 4"/>
          <p:cNvGrpSpPr>
            <a:grpSpLocks/>
          </p:cNvGrpSpPr>
          <p:nvPr userDrawn="1"/>
        </p:nvGrpSpPr>
        <p:grpSpPr bwMode="auto">
          <a:xfrm>
            <a:off x="0" y="1044575"/>
            <a:ext cx="9144000" cy="58738"/>
            <a:chOff x="0" y="4653136"/>
            <a:chExt cx="9126570" cy="144000"/>
          </a:xfrm>
        </p:grpSpPr>
        <p:sp>
          <p:nvSpPr>
            <p:cNvPr id="15" name="직사각형 14"/>
            <p:cNvSpPr/>
            <p:nvPr/>
          </p:nvSpPr>
          <p:spPr>
            <a:xfrm>
              <a:off x="0" y="4653136"/>
              <a:ext cx="9126570" cy="144000"/>
            </a:xfrm>
            <a:prstGeom prst="rect">
              <a:avLst/>
            </a:prstGeom>
            <a:solidFill>
              <a:srgbClr val="008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16" name="직사각형 15"/>
            <p:cNvSpPr/>
            <p:nvPr/>
          </p:nvSpPr>
          <p:spPr>
            <a:xfrm>
              <a:off x="6209554" y="4653136"/>
              <a:ext cx="2915432" cy="14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grpSp>
      <p:grpSp>
        <p:nvGrpSpPr>
          <p:cNvPr id="17" name="그룹 16"/>
          <p:cNvGrpSpPr/>
          <p:nvPr userDrawn="1"/>
        </p:nvGrpSpPr>
        <p:grpSpPr>
          <a:xfrm>
            <a:off x="5868144" y="6456213"/>
            <a:ext cx="3016062" cy="224977"/>
            <a:chOff x="2317016" y="5673877"/>
            <a:chExt cx="4482734" cy="334380"/>
          </a:xfrm>
        </p:grpSpPr>
        <p:grpSp>
          <p:nvGrpSpPr>
            <p:cNvPr id="18" name="Group 49"/>
            <p:cNvGrpSpPr>
              <a:grpSpLocks/>
            </p:cNvGrpSpPr>
            <p:nvPr/>
          </p:nvGrpSpPr>
          <p:grpSpPr bwMode="auto">
            <a:xfrm>
              <a:off x="4631741" y="5721675"/>
              <a:ext cx="2168009" cy="230847"/>
              <a:chOff x="-196" y="2210"/>
              <a:chExt cx="1782" cy="186"/>
            </a:xfrm>
          </p:grpSpPr>
          <p:pic>
            <p:nvPicPr>
              <p:cNvPr id="20" name="Picture 25" descr="S&amp;K logo_wide"/>
              <p:cNvPicPr>
                <a:picLocks noChangeAspect="1" noChangeArrowheads="1"/>
              </p:cNvPicPr>
              <p:nvPr/>
            </p:nvPicPr>
            <p:blipFill>
              <a:blip r:embed="rId19" cstate="print"/>
              <a:srcRect/>
              <a:stretch>
                <a:fillRect/>
              </a:stretch>
            </p:blipFill>
            <p:spPr bwMode="auto">
              <a:xfrm>
                <a:off x="82" y="2234"/>
                <a:ext cx="1504" cy="141"/>
              </a:xfrm>
              <a:prstGeom prst="rect">
                <a:avLst/>
              </a:prstGeom>
              <a:noFill/>
              <a:ln w="9525">
                <a:noFill/>
                <a:miter lim="800000"/>
                <a:headEnd/>
                <a:tailEnd/>
              </a:ln>
            </p:spPr>
          </p:pic>
          <p:pic>
            <p:nvPicPr>
              <p:cNvPr id="21" name="Picture 51" descr="icon [Converted]"/>
              <p:cNvPicPr>
                <a:picLocks noChangeAspect="1" noChangeArrowheads="1"/>
              </p:cNvPicPr>
              <p:nvPr/>
            </p:nvPicPr>
            <p:blipFill>
              <a:blip r:embed="rId20" cstate="print"/>
              <a:srcRect/>
              <a:stretch>
                <a:fillRect/>
              </a:stretch>
            </p:blipFill>
            <p:spPr bwMode="auto">
              <a:xfrm>
                <a:off x="-196" y="2210"/>
                <a:ext cx="190" cy="186"/>
              </a:xfrm>
              <a:prstGeom prst="rect">
                <a:avLst/>
              </a:prstGeom>
              <a:noFill/>
              <a:ln w="9525">
                <a:noFill/>
                <a:miter lim="800000"/>
                <a:headEnd/>
                <a:tailEnd/>
              </a:ln>
            </p:spPr>
          </p:pic>
        </p:grpSp>
        <p:pic>
          <p:nvPicPr>
            <p:cNvPr id="19" name="그림 18" descr="C:\Users\mslee\Desktop\로고파일.png"/>
            <p:cNvPicPr/>
            <p:nvPr/>
          </p:nvPicPr>
          <p:blipFill rotWithShape="1">
            <a:blip r:embed="rId21" cstate="print"/>
            <a:srcRect t="-1" r="1459" b="28082"/>
            <a:stretch/>
          </p:blipFill>
          <p:spPr bwMode="auto">
            <a:xfrm>
              <a:off x="2317016" y="5673877"/>
              <a:ext cx="1895028" cy="33438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 id="2147484369" r:id="rId12"/>
    <p:sldLayoutId id="2147484370" r:id="rId13"/>
    <p:sldLayoutId id="2147484371" r:id="rId14"/>
    <p:sldLayoutId id="2147484372" r:id="rId15"/>
    <p:sldLayoutId id="2147484373" r:id="rId16"/>
  </p:sldLayoutIdLst>
  <p:transition>
    <p:fade thruBlk="1"/>
  </p:transition>
  <p:timing>
    <p:tnLst>
      <p:par>
        <p:cTn id="1" dur="indefinite" restart="never" nodeType="tmRoot"/>
      </p:par>
    </p:tnLst>
  </p:timing>
  <p:hf hdr="0" ftr="0" dt="0"/>
  <p:txStyles>
    <p:titleStyle>
      <a:lvl1pPr algn="l" rtl="0" eaLnBrk="0" fontAlgn="base" latinLnBrk="1" hangingPunct="0">
        <a:spcBef>
          <a:spcPct val="0"/>
        </a:spcBef>
        <a:spcAft>
          <a:spcPct val="0"/>
        </a:spcAft>
        <a:defRPr sz="3000" b="1" kern="1200">
          <a:solidFill>
            <a:schemeClr val="bg1"/>
          </a:solidFill>
          <a:effectLst>
            <a:outerShdw blurRad="38100" dist="38100" dir="2700000" algn="tl">
              <a:srgbClr val="000000">
                <a:alpha val="43137"/>
              </a:srgbClr>
            </a:outerShdw>
          </a:effectLst>
          <a:latin typeface="+mj-lt"/>
          <a:ea typeface="+mj-ea"/>
          <a:cs typeface="+mj-cs"/>
        </a:defRPr>
      </a:lvl1pPr>
      <a:lvl2pPr algn="l" rtl="0" eaLnBrk="0" fontAlgn="base" latinLnBrk="1" hangingPunct="0">
        <a:spcBef>
          <a:spcPct val="0"/>
        </a:spcBef>
        <a:spcAft>
          <a:spcPct val="0"/>
        </a:spcAft>
        <a:defRPr sz="3000" b="1">
          <a:solidFill>
            <a:schemeClr val="bg1"/>
          </a:solidFill>
          <a:latin typeface="맑은 고딕" pitchFamily="50" charset="-127"/>
          <a:ea typeface="맑은 고딕" pitchFamily="50" charset="-127"/>
        </a:defRPr>
      </a:lvl2pPr>
      <a:lvl3pPr algn="l" rtl="0" eaLnBrk="0" fontAlgn="base" latinLnBrk="1" hangingPunct="0">
        <a:spcBef>
          <a:spcPct val="0"/>
        </a:spcBef>
        <a:spcAft>
          <a:spcPct val="0"/>
        </a:spcAft>
        <a:defRPr sz="3000" b="1">
          <a:solidFill>
            <a:schemeClr val="bg1"/>
          </a:solidFill>
          <a:latin typeface="맑은 고딕" pitchFamily="50" charset="-127"/>
          <a:ea typeface="맑은 고딕" pitchFamily="50" charset="-127"/>
        </a:defRPr>
      </a:lvl3pPr>
      <a:lvl4pPr algn="l" rtl="0" eaLnBrk="0" fontAlgn="base" latinLnBrk="1" hangingPunct="0">
        <a:spcBef>
          <a:spcPct val="0"/>
        </a:spcBef>
        <a:spcAft>
          <a:spcPct val="0"/>
        </a:spcAft>
        <a:defRPr sz="3000" b="1">
          <a:solidFill>
            <a:schemeClr val="bg1"/>
          </a:solidFill>
          <a:latin typeface="맑은 고딕" pitchFamily="50" charset="-127"/>
          <a:ea typeface="맑은 고딕" pitchFamily="50" charset="-127"/>
        </a:defRPr>
      </a:lvl4pPr>
      <a:lvl5pPr algn="l" rtl="0" eaLnBrk="0" fontAlgn="base" latinLnBrk="1" hangingPunct="0">
        <a:spcBef>
          <a:spcPct val="0"/>
        </a:spcBef>
        <a:spcAft>
          <a:spcPct val="0"/>
        </a:spcAft>
        <a:defRPr sz="3000" b="1">
          <a:solidFill>
            <a:schemeClr val="bg1"/>
          </a:solidFill>
          <a:latin typeface="맑은 고딕" pitchFamily="50" charset="-127"/>
          <a:ea typeface="맑은 고딕" pitchFamily="50" charset="-127"/>
        </a:defRPr>
      </a:lvl5pPr>
      <a:lvl6pPr marL="457200" algn="l" rtl="0" fontAlgn="base" latinLnBrk="1">
        <a:spcBef>
          <a:spcPct val="0"/>
        </a:spcBef>
        <a:spcAft>
          <a:spcPct val="0"/>
        </a:spcAft>
        <a:defRPr sz="3400" b="1">
          <a:solidFill>
            <a:schemeClr val="bg1"/>
          </a:solidFill>
          <a:latin typeface="맑은 고딕" pitchFamily="50" charset="-127"/>
          <a:ea typeface="맑은 고딕" pitchFamily="50" charset="-127"/>
        </a:defRPr>
      </a:lvl6pPr>
      <a:lvl7pPr marL="914400" algn="l" rtl="0" fontAlgn="base" latinLnBrk="1">
        <a:spcBef>
          <a:spcPct val="0"/>
        </a:spcBef>
        <a:spcAft>
          <a:spcPct val="0"/>
        </a:spcAft>
        <a:defRPr sz="3400" b="1">
          <a:solidFill>
            <a:schemeClr val="bg1"/>
          </a:solidFill>
          <a:latin typeface="맑은 고딕" pitchFamily="50" charset="-127"/>
          <a:ea typeface="맑은 고딕" pitchFamily="50" charset="-127"/>
        </a:defRPr>
      </a:lvl7pPr>
      <a:lvl8pPr marL="1371600" algn="l" rtl="0" fontAlgn="base" latinLnBrk="1">
        <a:spcBef>
          <a:spcPct val="0"/>
        </a:spcBef>
        <a:spcAft>
          <a:spcPct val="0"/>
        </a:spcAft>
        <a:defRPr sz="3400" b="1">
          <a:solidFill>
            <a:schemeClr val="bg1"/>
          </a:solidFill>
          <a:latin typeface="맑은 고딕" pitchFamily="50" charset="-127"/>
          <a:ea typeface="맑은 고딕" pitchFamily="50" charset="-127"/>
        </a:defRPr>
      </a:lvl8pPr>
      <a:lvl9pPr marL="1828800" algn="l" rtl="0" fontAlgn="base" latinLnBrk="1">
        <a:spcBef>
          <a:spcPct val="0"/>
        </a:spcBef>
        <a:spcAft>
          <a:spcPct val="0"/>
        </a:spcAft>
        <a:defRPr sz="3400" b="1">
          <a:solidFill>
            <a:schemeClr val="bg1"/>
          </a:solidFill>
          <a:latin typeface="맑은 고딕" pitchFamily="50" charset="-127"/>
          <a:ea typeface="맑은 고딕" pitchFamily="50" charset="-127"/>
        </a:defRPr>
      </a:lvl9pPr>
    </p:titleStyle>
    <p:bodyStyle>
      <a:lvl1pPr marL="285750" indent="-285750" algn="l" rtl="0" eaLnBrk="0" fontAlgn="base" latinLnBrk="1" hangingPunct="0">
        <a:spcBef>
          <a:spcPct val="20000"/>
        </a:spcBef>
        <a:spcAft>
          <a:spcPct val="0"/>
        </a:spcAft>
        <a:buBlip>
          <a:blip r:embed="rId22"/>
        </a:buBlip>
        <a:defRPr lang="ko-KR" altLang="en-US" sz="2000" b="1" kern="1200">
          <a:solidFill>
            <a:srgbClr val="002060"/>
          </a:solidFill>
          <a:latin typeface="+mn-lt"/>
          <a:ea typeface="+mn-ea"/>
          <a:cs typeface="+mn-cs"/>
        </a:defRPr>
      </a:lvl1pPr>
      <a:lvl2pPr marL="571500" indent="-257175" algn="l" rtl="0" eaLnBrk="0" fontAlgn="base" latinLnBrk="1" hangingPunct="0">
        <a:spcBef>
          <a:spcPct val="20000"/>
        </a:spcBef>
        <a:spcAft>
          <a:spcPct val="0"/>
        </a:spcAft>
        <a:buBlip>
          <a:blip r:embed="rId23"/>
        </a:buBlip>
        <a:defRPr lang="ko-KR" altLang="en-US" sz="2800" b="1" kern="1200">
          <a:solidFill>
            <a:srgbClr val="262626"/>
          </a:solidFill>
          <a:latin typeface="+mn-lt"/>
          <a:ea typeface="+mn-ea"/>
          <a:cs typeface="+mn-cs"/>
        </a:defRPr>
      </a:lvl2pPr>
      <a:lvl3pPr marL="847725" indent="-209550" algn="l" rtl="0" eaLnBrk="0" fontAlgn="base" latinLnBrk="1" hangingPunct="0">
        <a:spcBef>
          <a:spcPct val="20000"/>
        </a:spcBef>
        <a:spcAft>
          <a:spcPct val="0"/>
        </a:spcAft>
        <a:buFont typeface="Wingdings" pitchFamily="2" charset="2"/>
        <a:buChar char="§"/>
        <a:defRPr lang="ko-KR" altLang="en-US" sz="1600" kern="1200">
          <a:solidFill>
            <a:srgbClr val="262626"/>
          </a:solidFill>
          <a:latin typeface="+mn-lt"/>
          <a:ea typeface="+mn-ea"/>
          <a:cs typeface="+mn-cs"/>
        </a:defRPr>
      </a:lvl3pPr>
      <a:lvl4pPr marL="1104900" indent="-209550" algn="l" rtl="0" eaLnBrk="0" fontAlgn="base" latinLnBrk="1" hangingPunct="0">
        <a:spcBef>
          <a:spcPct val="20000"/>
        </a:spcBef>
        <a:spcAft>
          <a:spcPct val="0"/>
        </a:spcAft>
        <a:buFont typeface="Arial" pitchFamily="34" charset="0"/>
        <a:buChar char="–"/>
        <a:defRPr lang="ko-KR" altLang="en-US" sz="1400" kern="1200">
          <a:solidFill>
            <a:srgbClr val="262626"/>
          </a:solidFill>
          <a:latin typeface="+mn-lt"/>
          <a:ea typeface="+mn-ea"/>
          <a:cs typeface="+mn-cs"/>
        </a:defRPr>
      </a:lvl4pPr>
      <a:lvl5pPr marL="1343025" indent="-180975" algn="l" rtl="0" eaLnBrk="0" fontAlgn="base" latinLnBrk="1" hangingPunct="0">
        <a:spcBef>
          <a:spcPct val="20000"/>
        </a:spcBef>
        <a:spcAft>
          <a:spcPct val="0"/>
        </a:spcAft>
        <a:buFont typeface="Arial" pitchFamily="34" charset="0"/>
        <a:buChar char="»"/>
        <a:defRPr lang="ko-KR" altLang="en-US" sz="1300" kern="1200">
          <a:solidFill>
            <a:srgbClr val="262626"/>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그림 15" descr="1_Back.jpg"/>
          <p:cNvPicPr>
            <a:picLocks noChangeAspect="1"/>
          </p:cNvPicPr>
          <p:nvPr/>
        </p:nvPicPr>
        <p:blipFill rotWithShape="1">
          <a:blip r:embed="rId3" cstate="print"/>
          <a:srcRect l="1" t="-1" r="282" b="40"/>
          <a:stretch/>
        </p:blipFill>
        <p:spPr bwMode="auto">
          <a:xfrm>
            <a:off x="-1587" y="1"/>
            <a:ext cx="9145587" cy="6858000"/>
          </a:xfrm>
          <a:prstGeom prst="rect">
            <a:avLst/>
          </a:prstGeom>
          <a:noFill/>
          <a:ln w="9525">
            <a:noFill/>
            <a:miter lim="800000"/>
            <a:headEnd/>
            <a:tailEnd/>
          </a:ln>
        </p:spPr>
      </p:pic>
      <p:sp>
        <p:nvSpPr>
          <p:cNvPr id="9" name="텍스트 개체 틀 4"/>
          <p:cNvSpPr txBox="1">
            <a:spLocks/>
          </p:cNvSpPr>
          <p:nvPr/>
        </p:nvSpPr>
        <p:spPr>
          <a:xfrm>
            <a:off x="323851" y="2420888"/>
            <a:ext cx="8496298" cy="772712"/>
          </a:xfrm>
          <a:prstGeom prst="rect">
            <a:avLst/>
          </a:prstGeom>
          <a:ln>
            <a:noFill/>
          </a:ln>
        </p:spPr>
        <p:txBody>
          <a:bodyPr wrap="square">
            <a:spAutoFit/>
          </a:bodyPr>
          <a:lstStyle/>
          <a:p>
            <a:pPr algn="ctr" fontAlgn="auto">
              <a:lnSpc>
                <a:spcPct val="110000"/>
              </a:lnSpc>
              <a:spcBef>
                <a:spcPts val="100"/>
              </a:spcBef>
              <a:spcAft>
                <a:spcPts val="0"/>
              </a:spcAft>
              <a:defRPr/>
            </a:pPr>
            <a:r>
              <a:rPr kumimoji="0" lang="ko-KR" altLang="en-US" sz="4400" b="1" spc="-50" smtClean="0">
                <a:solidFill>
                  <a:schemeClr val="bg1"/>
                </a:solidFill>
                <a:effectLst>
                  <a:outerShdw blurRad="12700" dist="25400" dir="2700000" algn="tl">
                    <a:srgbClr val="000000"/>
                  </a:outerShdw>
                </a:effectLst>
                <a:latin typeface="Tahoma" pitchFamily="34" charset="0"/>
                <a:ea typeface="맑은 고딕" pitchFamily="50" charset="-127"/>
                <a:cs typeface="Tahoma" pitchFamily="34" charset="0"/>
              </a:rPr>
              <a:t>공동행위 관련 최근 판례 분석</a:t>
            </a:r>
            <a:endParaRPr kumimoji="0" lang="ko-KR" altLang="en-US" sz="4400" b="1" spc="-50" dirty="0">
              <a:solidFill>
                <a:schemeClr val="bg1"/>
              </a:solidFill>
              <a:effectLst>
                <a:outerShdw blurRad="12700" dist="25400" dir="2700000" algn="tl">
                  <a:srgbClr val="000000"/>
                </a:outerShdw>
              </a:effectLst>
              <a:latin typeface="Tahoma" pitchFamily="34" charset="0"/>
              <a:ea typeface="맑은 고딕" pitchFamily="50" charset="-127"/>
              <a:cs typeface="Tahoma" pitchFamily="34" charset="0"/>
            </a:endParaRPr>
          </a:p>
        </p:txBody>
      </p:sp>
      <p:grpSp>
        <p:nvGrpSpPr>
          <p:cNvPr id="13" name="그룹 12"/>
          <p:cNvGrpSpPr/>
          <p:nvPr/>
        </p:nvGrpSpPr>
        <p:grpSpPr>
          <a:xfrm>
            <a:off x="-1589" y="4396407"/>
            <a:ext cx="9145589" cy="112713"/>
            <a:chOff x="-1588" y="4438650"/>
            <a:chExt cx="9188451" cy="112713"/>
          </a:xfrm>
        </p:grpSpPr>
        <p:sp>
          <p:nvSpPr>
            <p:cNvPr id="14" name="직사각형 13"/>
            <p:cNvSpPr/>
            <p:nvPr/>
          </p:nvSpPr>
          <p:spPr bwMode="auto">
            <a:xfrm>
              <a:off x="-1588" y="4438650"/>
              <a:ext cx="9161463" cy="112713"/>
            </a:xfrm>
            <a:prstGeom prst="rect">
              <a:avLst/>
            </a:prstGeom>
            <a:solidFill>
              <a:srgbClr val="008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latin typeface="Tahoma" pitchFamily="34" charset="0"/>
                <a:cs typeface="Tahoma" pitchFamily="34" charset="0"/>
              </a:endParaRPr>
            </a:p>
          </p:txBody>
        </p:sp>
        <p:sp>
          <p:nvSpPr>
            <p:cNvPr id="15" name="직사각형 14"/>
            <p:cNvSpPr/>
            <p:nvPr/>
          </p:nvSpPr>
          <p:spPr bwMode="auto">
            <a:xfrm>
              <a:off x="6234113" y="4438650"/>
              <a:ext cx="2952750" cy="1127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schemeClr val="accent3">
                    <a:lumMod val="50000"/>
                  </a:schemeClr>
                </a:solidFill>
                <a:latin typeface="Tahoma" pitchFamily="34" charset="0"/>
                <a:cs typeface="Tahoma" pitchFamily="34" charset="0"/>
              </a:endParaRPr>
            </a:p>
          </p:txBody>
        </p:sp>
      </p:grpSp>
      <p:sp>
        <p:nvSpPr>
          <p:cNvPr id="35848" name="직사각형 19"/>
          <p:cNvSpPr>
            <a:spLocks noChangeArrowheads="1"/>
          </p:cNvSpPr>
          <p:nvPr/>
        </p:nvSpPr>
        <p:spPr bwMode="auto">
          <a:xfrm>
            <a:off x="2286000" y="4725144"/>
            <a:ext cx="4572000" cy="338554"/>
          </a:xfrm>
          <a:prstGeom prst="rect">
            <a:avLst/>
          </a:prstGeom>
          <a:noFill/>
          <a:ln w="9525">
            <a:noFill/>
            <a:miter lim="800000"/>
            <a:headEnd/>
            <a:tailEnd/>
          </a:ln>
        </p:spPr>
        <p:txBody>
          <a:bodyPr>
            <a:spAutoFit/>
          </a:bodyPr>
          <a:lstStyle/>
          <a:p>
            <a:pPr algn="ctr"/>
            <a:r>
              <a:rPr kumimoji="0" lang="en-US" altLang="ko-KR" sz="1600" smtClean="0">
                <a:solidFill>
                  <a:srgbClr val="262626"/>
                </a:solidFill>
                <a:latin typeface="Tahoma" pitchFamily="34" charset="0"/>
                <a:ea typeface="맑은 고딕" pitchFamily="50" charset="-127"/>
                <a:cs typeface="Tahoma" pitchFamily="34" charset="0"/>
              </a:rPr>
              <a:t>2013.  8. 26.</a:t>
            </a:r>
            <a:endParaRPr kumimoji="0" lang="ko-KR" altLang="en-US" sz="1600">
              <a:solidFill>
                <a:srgbClr val="262626"/>
              </a:solidFill>
              <a:latin typeface="Tahoma" pitchFamily="34" charset="0"/>
              <a:ea typeface="맑은 고딕" pitchFamily="50" charset="-127"/>
              <a:cs typeface="Tahoma" pitchFamily="34" charset="0"/>
            </a:endParaRPr>
          </a:p>
        </p:txBody>
      </p:sp>
      <p:grpSp>
        <p:nvGrpSpPr>
          <p:cNvPr id="4" name="그룹 3"/>
          <p:cNvGrpSpPr/>
          <p:nvPr/>
        </p:nvGrpSpPr>
        <p:grpSpPr>
          <a:xfrm>
            <a:off x="2746866" y="5913270"/>
            <a:ext cx="3650268" cy="281874"/>
            <a:chOff x="2198339" y="5673877"/>
            <a:chExt cx="4601411" cy="355321"/>
          </a:xfrm>
        </p:grpSpPr>
        <p:grpSp>
          <p:nvGrpSpPr>
            <p:cNvPr id="35849" name="Group 49"/>
            <p:cNvGrpSpPr>
              <a:grpSpLocks/>
            </p:cNvGrpSpPr>
            <p:nvPr/>
          </p:nvGrpSpPr>
          <p:grpSpPr bwMode="auto">
            <a:xfrm>
              <a:off x="4631741" y="5721675"/>
              <a:ext cx="2168009" cy="230847"/>
              <a:chOff x="-196" y="2210"/>
              <a:chExt cx="1782" cy="186"/>
            </a:xfrm>
          </p:grpSpPr>
          <p:pic>
            <p:nvPicPr>
              <p:cNvPr id="35851" name="Picture 25" descr="S&amp;K logo_wide"/>
              <p:cNvPicPr>
                <a:picLocks noChangeAspect="1" noChangeArrowheads="1"/>
              </p:cNvPicPr>
              <p:nvPr/>
            </p:nvPicPr>
            <p:blipFill>
              <a:blip r:embed="rId4" cstate="print"/>
              <a:srcRect/>
              <a:stretch>
                <a:fillRect/>
              </a:stretch>
            </p:blipFill>
            <p:spPr bwMode="auto">
              <a:xfrm>
                <a:off x="82" y="2234"/>
                <a:ext cx="1504" cy="141"/>
              </a:xfrm>
              <a:prstGeom prst="rect">
                <a:avLst/>
              </a:prstGeom>
              <a:noFill/>
              <a:ln w="9525">
                <a:noFill/>
                <a:miter lim="800000"/>
                <a:headEnd/>
                <a:tailEnd/>
              </a:ln>
            </p:spPr>
          </p:pic>
          <p:pic>
            <p:nvPicPr>
              <p:cNvPr id="35852" name="Picture 51" descr="icon [Converted]"/>
              <p:cNvPicPr>
                <a:picLocks noChangeAspect="1" noChangeArrowheads="1"/>
              </p:cNvPicPr>
              <p:nvPr/>
            </p:nvPicPr>
            <p:blipFill>
              <a:blip r:embed="rId5" cstate="print"/>
              <a:srcRect/>
              <a:stretch>
                <a:fillRect/>
              </a:stretch>
            </p:blipFill>
            <p:spPr bwMode="auto">
              <a:xfrm>
                <a:off x="-196" y="2210"/>
                <a:ext cx="190" cy="186"/>
              </a:xfrm>
              <a:prstGeom prst="rect">
                <a:avLst/>
              </a:prstGeom>
              <a:noFill/>
              <a:ln w="9525">
                <a:noFill/>
                <a:miter lim="800000"/>
                <a:headEnd/>
                <a:tailEnd/>
              </a:ln>
            </p:spPr>
          </p:pic>
        </p:grpSp>
        <p:pic>
          <p:nvPicPr>
            <p:cNvPr id="16" name="그림 15" descr="C:\Users\mslee\Desktop\로고파일.png"/>
            <p:cNvPicPr/>
            <p:nvPr/>
          </p:nvPicPr>
          <p:blipFill rotWithShape="1">
            <a:blip r:embed="rId6" cstate="print"/>
            <a:srcRect t="-1" r="1459" b="28082"/>
            <a:stretch/>
          </p:blipFill>
          <p:spPr bwMode="auto">
            <a:xfrm>
              <a:off x="2198339" y="5673877"/>
              <a:ext cx="2013707" cy="355321"/>
            </a:xfrm>
            <a:prstGeom prst="rect">
              <a:avLst/>
            </a:prstGeom>
            <a:noFill/>
            <a:ln w="9525">
              <a:noFill/>
              <a:miter lim="800000"/>
              <a:headEnd/>
              <a:tailEnd/>
            </a:ln>
          </p:spPr>
        </p:pic>
      </p:grpSp>
      <p:sp>
        <p:nvSpPr>
          <p:cNvPr id="18" name="직사각형 19"/>
          <p:cNvSpPr>
            <a:spLocks noChangeArrowheads="1"/>
          </p:cNvSpPr>
          <p:nvPr/>
        </p:nvSpPr>
        <p:spPr bwMode="auto">
          <a:xfrm>
            <a:off x="2286000" y="5075337"/>
            <a:ext cx="4572000" cy="338554"/>
          </a:xfrm>
          <a:prstGeom prst="rect">
            <a:avLst/>
          </a:prstGeom>
          <a:noFill/>
          <a:ln w="9525">
            <a:noFill/>
            <a:miter lim="800000"/>
            <a:headEnd/>
            <a:tailEnd/>
          </a:ln>
        </p:spPr>
        <p:txBody>
          <a:bodyPr>
            <a:spAutoFit/>
          </a:bodyPr>
          <a:lstStyle/>
          <a:p>
            <a:pPr algn="ctr"/>
            <a:r>
              <a:rPr kumimoji="0" lang="ko-KR" altLang="en-US" sz="1600" b="1" smtClean="0">
                <a:solidFill>
                  <a:srgbClr val="262626"/>
                </a:solidFill>
                <a:latin typeface="Tahoma" pitchFamily="34" charset="0"/>
                <a:ea typeface="맑은 고딕" pitchFamily="50" charset="-127"/>
                <a:cs typeface="Tahoma" pitchFamily="34" charset="0"/>
              </a:rPr>
              <a:t>변호사   정 종 채</a:t>
            </a:r>
            <a:endParaRPr kumimoji="0" lang="ko-KR" altLang="en-US" sz="1600" b="1">
              <a:solidFill>
                <a:srgbClr val="262626"/>
              </a:solidFill>
              <a:latin typeface="Tahoma" pitchFamily="34" charset="0"/>
              <a:ea typeface="맑은 고딕" pitchFamily="50" charset="-127"/>
              <a:cs typeface="Tahoma" pitchFamily="34" charset="0"/>
            </a:endParaRPr>
          </a:p>
        </p:txBody>
      </p:sp>
      <p:sp>
        <p:nvSpPr>
          <p:cNvPr id="17" name="Rectangle 1"/>
          <p:cNvSpPr>
            <a:spLocks noChangeArrowheads="1"/>
          </p:cNvSpPr>
          <p:nvPr/>
        </p:nvSpPr>
        <p:spPr bwMode="auto">
          <a:xfrm>
            <a:off x="308249" y="332656"/>
            <a:ext cx="3060340" cy="461665"/>
          </a:xfrm>
          <a:prstGeom prst="rect">
            <a:avLst/>
          </a:prstGeom>
          <a:noFill/>
          <a:ln w="9525">
            <a:noFill/>
            <a:miter lim="800000"/>
            <a:headEnd/>
            <a:tailEnd/>
          </a:ln>
          <a:effectLst/>
        </p:spPr>
        <p:txBody>
          <a:bodyPr wrap="square" anchor="ctr">
            <a:spAutoFit/>
          </a:bodyPr>
          <a:lstStyle/>
          <a:p>
            <a:pPr eaLnBrk="0" hangingPunct="0">
              <a:lnSpc>
                <a:spcPct val="120000"/>
              </a:lnSpc>
              <a:defRPr/>
            </a:pPr>
            <a:r>
              <a:rPr lang="ko-KR" altLang="en-US" sz="2000" b="1" smtClean="0">
                <a:solidFill>
                  <a:schemeClr val="accent1">
                    <a:lumMod val="20000"/>
                    <a:lumOff val="80000"/>
                  </a:schemeClr>
                </a:solidFill>
                <a:effectLst>
                  <a:outerShdw blurRad="38100" dist="38100" dir="2700000" algn="tl">
                    <a:srgbClr val="000000">
                      <a:alpha val="43137"/>
                    </a:srgbClr>
                  </a:outerShdw>
                </a:effectLst>
                <a:latin typeface="Tahoma" pitchFamily="34" charset="0"/>
                <a:ea typeface="+mj-ea"/>
                <a:cs typeface="Tahoma" pitchFamily="34" charset="0"/>
              </a:rPr>
              <a:t>공정경쟁연합회 </a:t>
            </a:r>
            <a:r>
              <a:rPr lang="ko-KR" altLang="en-US" sz="2000" b="1">
                <a:solidFill>
                  <a:schemeClr val="accent1">
                    <a:lumMod val="20000"/>
                    <a:lumOff val="80000"/>
                  </a:schemeClr>
                </a:solidFill>
                <a:effectLst>
                  <a:outerShdw blurRad="38100" dist="38100" dir="2700000" algn="tl">
                    <a:srgbClr val="000000">
                      <a:alpha val="43137"/>
                    </a:srgbClr>
                  </a:outerShdw>
                </a:effectLst>
                <a:latin typeface="Tahoma" pitchFamily="34" charset="0"/>
                <a:ea typeface="+mj-ea"/>
                <a:cs typeface="Tahoma" pitchFamily="34" charset="0"/>
              </a:rPr>
              <a:t>발표</a:t>
            </a:r>
            <a:endParaRPr lang="ko-KR" altLang="en-US" sz="2000" b="1" dirty="0">
              <a:solidFill>
                <a:schemeClr val="accent1">
                  <a:lumMod val="20000"/>
                  <a:lumOff val="80000"/>
                </a:schemeClr>
              </a:solidFill>
              <a:effectLst>
                <a:outerShdw blurRad="38100" dist="38100" dir="2700000" algn="tl">
                  <a:srgbClr val="000000">
                    <a:alpha val="43137"/>
                  </a:srgbClr>
                </a:outerShdw>
              </a:effectLst>
              <a:latin typeface="Tahoma" pitchFamily="34" charset="0"/>
              <a:ea typeface="+mj-ea"/>
              <a:cs typeface="Tahoma"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I. </a:t>
            </a:r>
            <a:r>
              <a:rPr lang="ko-KR" altLang="ko-KR">
                <a:effectLst/>
              </a:rPr>
              <a:t>합의</a:t>
            </a:r>
            <a:endParaRPr lang="ko-KR" altLang="en-US"/>
          </a:p>
        </p:txBody>
      </p:sp>
      <p:sp>
        <p:nvSpPr>
          <p:cNvPr id="3" name="내용 개체 틀 2"/>
          <p:cNvSpPr>
            <a:spLocks noGrp="1"/>
          </p:cNvSpPr>
          <p:nvPr>
            <p:ph idx="1"/>
          </p:nvPr>
        </p:nvSpPr>
        <p:spPr>
          <a:xfrm>
            <a:off x="457200" y="1592795"/>
            <a:ext cx="8229600" cy="4533367"/>
          </a:xfrm>
        </p:spPr>
        <p:txBody>
          <a:bodyPr/>
          <a:lstStyle/>
          <a:p>
            <a:pPr lvl="1">
              <a:lnSpc>
                <a:spcPct val="130000"/>
              </a:lnSpc>
              <a:spcBef>
                <a:spcPts val="1200"/>
              </a:spcBef>
            </a:pPr>
            <a:r>
              <a:rPr lang="ko-KR" altLang="ko-KR"/>
              <a:t>고추장 행사할인율 공동결정행위 건</a:t>
            </a:r>
            <a:r>
              <a:rPr lang="en-US" altLang="ko-KR"/>
              <a:t> 2011</a:t>
            </a:r>
            <a:r>
              <a:rPr lang="ko-KR" altLang="ko-KR"/>
              <a:t>누</a:t>
            </a:r>
            <a:r>
              <a:rPr lang="en-US" altLang="ko-KR"/>
              <a:t>29276, 2012</a:t>
            </a:r>
            <a:r>
              <a:rPr lang="ko-KR" altLang="ko-KR"/>
              <a:t>두</a:t>
            </a:r>
            <a:r>
              <a:rPr lang="en-US" altLang="ko-KR"/>
              <a:t>11485(</a:t>
            </a:r>
            <a:r>
              <a:rPr lang="ko-KR" altLang="ko-KR"/>
              <a:t>심리불속행</a:t>
            </a:r>
            <a:r>
              <a:rPr lang="en-US" altLang="ko-KR"/>
              <a:t>) </a:t>
            </a:r>
            <a:r>
              <a:rPr lang="ko-KR" altLang="ko-KR"/>
              <a:t>판결</a:t>
            </a:r>
          </a:p>
          <a:p>
            <a:pPr lvl="2">
              <a:lnSpc>
                <a:spcPct val="130000"/>
              </a:lnSpc>
              <a:spcBef>
                <a:spcPts val="1200"/>
              </a:spcBef>
            </a:pPr>
            <a:r>
              <a:rPr lang="ko-KR" altLang="ko-KR"/>
              <a:t>시사점</a:t>
            </a:r>
            <a:r>
              <a:rPr lang="en-US" altLang="ko-KR"/>
              <a:t>: </a:t>
            </a:r>
            <a:r>
              <a:rPr lang="ko-KR" altLang="ko-KR"/>
              <a:t>할인점 유통경로로 판매되는 행사제품의 할인율을 정상출고가의</a:t>
            </a:r>
            <a:r>
              <a:rPr lang="en-US" altLang="ko-KR"/>
              <a:t> 30% </a:t>
            </a:r>
            <a:r>
              <a:rPr lang="ko-KR" altLang="ko-KR"/>
              <a:t>정도로 유지하기로 합의한 것도 가격결정 합의에 </a:t>
            </a:r>
            <a:r>
              <a:rPr lang="ko-KR" altLang="ko-KR" smtClean="0"/>
              <a:t>해당함</a:t>
            </a:r>
            <a:endParaRPr lang="ko-KR" altLang="ko-KR"/>
          </a:p>
          <a:p>
            <a:pPr lvl="3">
              <a:lnSpc>
                <a:spcPct val="130000"/>
              </a:lnSpc>
              <a:spcBef>
                <a:spcPts val="1200"/>
              </a:spcBef>
            </a:pPr>
            <a:r>
              <a:rPr lang="en-US" altLang="ko-KR"/>
              <a:t>A</a:t>
            </a:r>
            <a:r>
              <a:rPr lang="ko-KR" altLang="ko-KR"/>
              <a:t>사와</a:t>
            </a:r>
            <a:r>
              <a:rPr lang="en-US" altLang="ko-KR"/>
              <a:t> B</a:t>
            </a:r>
            <a:r>
              <a:rPr lang="ko-KR" altLang="ko-KR"/>
              <a:t>사는 할인점 유통경로를 통해 판매하는 고추장제품 중 행사제품의 할인율을 정상출고가에서</a:t>
            </a:r>
            <a:r>
              <a:rPr lang="en-US" altLang="ko-KR"/>
              <a:t> 30% </a:t>
            </a:r>
            <a:r>
              <a:rPr lang="ko-KR" altLang="ko-KR"/>
              <a:t>정도 할인하여 판매하기로 한다는 내용의 합의를 함</a:t>
            </a:r>
          </a:p>
          <a:p>
            <a:pPr lvl="3">
              <a:lnSpc>
                <a:spcPct val="130000"/>
              </a:lnSpc>
              <a:spcBef>
                <a:spcPts val="1200"/>
              </a:spcBef>
            </a:pPr>
            <a:r>
              <a:rPr lang="en-US" altLang="ko-KR"/>
              <a:t>A</a:t>
            </a:r>
            <a:r>
              <a:rPr lang="ko-KR" altLang="ko-KR"/>
              <a:t>사와</a:t>
            </a:r>
            <a:r>
              <a:rPr lang="en-US" altLang="ko-KR"/>
              <a:t> B</a:t>
            </a:r>
            <a:r>
              <a:rPr lang="ko-KR" altLang="ko-KR"/>
              <a:t>사는 고추장 제품의 행사할인율을 공동으로 낮추는 합의를 하는데 필요한 시장구조적 요인과 개별사업적 요인을 모두 갖추고 있음</a:t>
            </a:r>
          </a:p>
          <a:p>
            <a:pPr lvl="3">
              <a:lnSpc>
                <a:spcPct val="130000"/>
              </a:lnSpc>
              <a:spcBef>
                <a:spcPts val="1200"/>
              </a:spcBef>
            </a:pPr>
            <a:r>
              <a:rPr lang="ko-KR" altLang="ko-KR"/>
              <a:t>행사할인율을</a:t>
            </a:r>
            <a:r>
              <a:rPr lang="en-US" altLang="ko-KR"/>
              <a:t> 30% </a:t>
            </a:r>
            <a:r>
              <a:rPr lang="ko-KR" altLang="ko-KR"/>
              <a:t>수준으로 하기로 합의하였다고 하더라도 이와 같은 합의가 불분명하다거나 범위가 지나치게 넓어 합의로서 의미가 없다고 보기 어려움</a:t>
            </a:r>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10</a:t>
            </a:fld>
            <a:endParaRPr lang="ko-KR" altLang="en-US"/>
          </a:p>
        </p:txBody>
      </p:sp>
    </p:spTree>
    <p:extLst>
      <p:ext uri="{BB962C8B-B14F-4D97-AF65-F5344CB8AC3E}">
        <p14:creationId xmlns="" xmlns:p14="http://schemas.microsoft.com/office/powerpoint/2010/main" val="2475227827"/>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I. </a:t>
            </a:r>
            <a:r>
              <a:rPr lang="ko-KR" altLang="ko-KR">
                <a:effectLst/>
              </a:rPr>
              <a:t>합의</a:t>
            </a:r>
            <a:endParaRPr lang="ko-KR" altLang="en-US"/>
          </a:p>
        </p:txBody>
      </p:sp>
      <p:sp>
        <p:nvSpPr>
          <p:cNvPr id="3" name="내용 개체 틀 2"/>
          <p:cNvSpPr>
            <a:spLocks noGrp="1"/>
          </p:cNvSpPr>
          <p:nvPr>
            <p:ph idx="1"/>
          </p:nvPr>
        </p:nvSpPr>
        <p:spPr>
          <a:xfrm>
            <a:off x="457200" y="1266824"/>
            <a:ext cx="8435280" cy="5330527"/>
          </a:xfrm>
        </p:spPr>
        <p:txBody>
          <a:bodyPr/>
          <a:lstStyle/>
          <a:p>
            <a:pPr lvl="1">
              <a:lnSpc>
                <a:spcPct val="120000"/>
              </a:lnSpc>
            </a:pPr>
            <a:r>
              <a:rPr lang="en-US" altLang="ko-KR"/>
              <a:t>17</a:t>
            </a:r>
            <a:r>
              <a:rPr lang="ko-KR" altLang="ko-KR"/>
              <a:t>개 금융기관의 지로수수료 담합행위 건</a:t>
            </a:r>
            <a:r>
              <a:rPr lang="en-US" altLang="ko-KR"/>
              <a:t>, 2008</a:t>
            </a:r>
            <a:r>
              <a:rPr lang="ko-KR" altLang="ko-KR"/>
              <a:t>누</a:t>
            </a:r>
            <a:r>
              <a:rPr lang="en-US" altLang="ko-KR"/>
              <a:t>20453, 2009</a:t>
            </a:r>
            <a:r>
              <a:rPr lang="ko-KR" altLang="ko-KR"/>
              <a:t>두</a:t>
            </a:r>
            <a:r>
              <a:rPr lang="en-US" altLang="ko-KR"/>
              <a:t>18677 </a:t>
            </a:r>
            <a:r>
              <a:rPr lang="ko-KR" altLang="ko-KR"/>
              <a:t>판결</a:t>
            </a:r>
          </a:p>
          <a:p>
            <a:pPr lvl="2">
              <a:lnSpc>
                <a:spcPct val="120000"/>
              </a:lnSpc>
            </a:pPr>
            <a:r>
              <a:rPr lang="ko-KR" altLang="ko-KR"/>
              <a:t>시사점</a:t>
            </a:r>
            <a:r>
              <a:rPr lang="en-US" altLang="ko-KR"/>
              <a:t>: </a:t>
            </a:r>
            <a:r>
              <a:rPr lang="ko-KR" altLang="ko-KR"/>
              <a:t>은행간 수수료를 공동으로 인상한 것에 그칠 뿐 지로수수료 인상을 담합한 것이라고는 볼 수 </a:t>
            </a:r>
            <a:r>
              <a:rPr lang="ko-KR" altLang="ko-KR" smtClean="0"/>
              <a:t>없음 </a:t>
            </a:r>
            <a:r>
              <a:rPr lang="en-US" altLang="ko-KR"/>
              <a:t> </a:t>
            </a:r>
            <a:endParaRPr lang="en-US" altLang="ko-KR" smtClean="0"/>
          </a:p>
          <a:p>
            <a:pPr lvl="2">
              <a:lnSpc>
                <a:spcPct val="120000"/>
              </a:lnSpc>
            </a:pPr>
            <a:endParaRPr lang="en-US" altLang="ko-KR"/>
          </a:p>
          <a:p>
            <a:pPr lvl="2">
              <a:lnSpc>
                <a:spcPct val="120000"/>
              </a:lnSpc>
            </a:pPr>
            <a:endParaRPr lang="en-US" altLang="ko-KR" sz="2800" smtClean="0"/>
          </a:p>
          <a:p>
            <a:pPr lvl="3">
              <a:lnSpc>
                <a:spcPct val="120000"/>
              </a:lnSpc>
              <a:spcBef>
                <a:spcPts val="600"/>
              </a:spcBef>
            </a:pPr>
            <a:r>
              <a:rPr lang="ko-KR" altLang="ko-KR" sz="1380" smtClean="0"/>
              <a:t>지로업무의 </a:t>
            </a:r>
            <a:r>
              <a:rPr lang="ko-KR" altLang="ko-KR" sz="1380"/>
              <a:t>비용은 수납과정에서 대부분 발생하고</a:t>
            </a:r>
            <a:r>
              <a:rPr lang="en-US" altLang="ko-KR" sz="1380"/>
              <a:t>, </a:t>
            </a:r>
            <a:r>
              <a:rPr lang="ko-KR" altLang="ko-KR" sz="1380"/>
              <a:t>지급은행이 금융결제망을 통해 입금된 지로결제금액을 이용기관 계좌로 입금하는 과정에서는 별로 발생하지 않음</a:t>
            </a:r>
          </a:p>
          <a:p>
            <a:pPr lvl="3">
              <a:lnSpc>
                <a:spcPct val="120000"/>
              </a:lnSpc>
              <a:spcBef>
                <a:spcPts val="600"/>
              </a:spcBef>
            </a:pPr>
            <a:r>
              <a:rPr lang="ko-KR" altLang="ko-KR" sz="1380"/>
              <a:t>지로업무처리 절차에서 지급은행과 수납은행이 일치하지 않는 경우 지급은행은 수납은행에 금융결제원이 정한 은행간 수수료를 지급함으로써 수납과정에서 소요되는 비용을 정산함</a:t>
            </a:r>
          </a:p>
          <a:p>
            <a:pPr lvl="3">
              <a:lnSpc>
                <a:spcPct val="120000"/>
              </a:lnSpc>
              <a:spcBef>
                <a:spcPts val="600"/>
              </a:spcBef>
            </a:pPr>
            <a:r>
              <a:rPr lang="ko-KR" altLang="ko-KR" sz="1380"/>
              <a:t>공공적 성격 때문에 지로수수료 자율화 이후에도 지로수수료 수준은 수납원가에도 못 미치는 적자산업으로 유지되어 온 점</a:t>
            </a:r>
          </a:p>
          <a:p>
            <a:pPr lvl="3">
              <a:lnSpc>
                <a:spcPct val="120000"/>
              </a:lnSpc>
              <a:spcBef>
                <a:spcPts val="600"/>
              </a:spcBef>
            </a:pPr>
            <a:r>
              <a:rPr lang="en-US" altLang="ko-KR" sz="1380"/>
              <a:t>17</a:t>
            </a:r>
            <a:r>
              <a:rPr lang="ko-KR" altLang="ko-KR" sz="1380"/>
              <a:t>개 금융기관이 한 공동행위의 실질은 지로업무로 인한 적자를 보전 받아야 한다는 공동의 인식 아래 은행간 수수료의 인상을 금융결제원에 요청하여 은행간 수수료를 공동으로 인상한 것에 그칠 뿐</a:t>
            </a:r>
            <a:r>
              <a:rPr lang="en-US" altLang="ko-KR" sz="1380"/>
              <a:t>, </a:t>
            </a:r>
            <a:r>
              <a:rPr lang="ko-KR" altLang="ko-KR" sz="1380"/>
              <a:t>더 나아가 은행간 수수료 인상액만큼 지료수수료를 인상하기로 담합한 것이라고 단정하기는 어려움</a:t>
            </a:r>
          </a:p>
          <a:p>
            <a:pPr lvl="3">
              <a:lnSpc>
                <a:spcPct val="120000"/>
              </a:lnSpc>
              <a:spcBef>
                <a:spcPts val="600"/>
              </a:spcBef>
            </a:pPr>
            <a:endParaRPr lang="ko-KR" altLang="en-US" sz="1380"/>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11</a:t>
            </a:fld>
            <a:endParaRPr lang="ko-KR" altLang="en-US"/>
          </a:p>
        </p:txBody>
      </p:sp>
      <p:cxnSp>
        <p:nvCxnSpPr>
          <p:cNvPr id="9" name="직선 화살표 연결선 8"/>
          <p:cNvCxnSpPr/>
          <p:nvPr/>
        </p:nvCxnSpPr>
        <p:spPr>
          <a:xfrm>
            <a:off x="3023660" y="2948541"/>
            <a:ext cx="828260" cy="0"/>
          </a:xfrm>
          <a:prstGeom prst="straightConnector1">
            <a:avLst/>
          </a:prstGeom>
          <a:ln w="31750">
            <a:tailEnd type="triangle"/>
          </a:ln>
          <a:effectLst/>
        </p:spPr>
        <p:style>
          <a:lnRef idx="2">
            <a:schemeClr val="accent1"/>
          </a:lnRef>
          <a:fillRef idx="0">
            <a:schemeClr val="accent1"/>
          </a:fillRef>
          <a:effectRef idx="1">
            <a:schemeClr val="accent1"/>
          </a:effectRef>
          <a:fontRef idx="minor">
            <a:schemeClr val="tx1"/>
          </a:fontRef>
        </p:style>
      </p:cxnSp>
      <p:cxnSp>
        <p:nvCxnSpPr>
          <p:cNvPr id="10" name="직선 화살표 연결선 9"/>
          <p:cNvCxnSpPr/>
          <p:nvPr/>
        </p:nvCxnSpPr>
        <p:spPr>
          <a:xfrm>
            <a:off x="5372547" y="2948541"/>
            <a:ext cx="828260" cy="0"/>
          </a:xfrm>
          <a:prstGeom prst="straightConnector1">
            <a:avLst/>
          </a:prstGeom>
          <a:ln w="31750">
            <a:tailEnd type="triangle"/>
          </a:ln>
          <a:effectLst/>
        </p:spPr>
        <p:style>
          <a:lnRef idx="2">
            <a:schemeClr val="accent1"/>
          </a:lnRef>
          <a:fillRef idx="0">
            <a:schemeClr val="accent1"/>
          </a:fillRef>
          <a:effectRef idx="1">
            <a:schemeClr val="accent1"/>
          </a:effectRef>
          <a:fontRef idx="minor">
            <a:schemeClr val="tx1"/>
          </a:fontRef>
        </p:style>
      </p:cxnSp>
      <p:sp>
        <p:nvSpPr>
          <p:cNvPr id="5" name="Text Box 133"/>
          <p:cNvSpPr txBox="1">
            <a:spLocks noChangeArrowheads="1"/>
          </p:cNvSpPr>
          <p:nvPr/>
        </p:nvSpPr>
        <p:spPr bwMode="auto">
          <a:xfrm>
            <a:off x="3851920" y="2786190"/>
            <a:ext cx="1512000" cy="443494"/>
          </a:xfrm>
          <a:prstGeom prst="rect">
            <a:avLst/>
          </a:prstGeom>
          <a:solidFill>
            <a:srgbClr val="BD420B"/>
          </a:solidFill>
          <a:ln>
            <a:noFill/>
          </a:ln>
          <a:effectLst/>
          <a:scene3d>
            <a:camera prst="orthographicFront">
              <a:rot lat="0" lon="0" rev="0"/>
            </a:camera>
            <a:lightRig rig="threePt" dir="t">
              <a:rot lat="0" lon="0" rev="1200000"/>
            </a:lightRig>
          </a:scene3d>
          <a:sp3d>
            <a:bevelT w="311150" h="25400"/>
          </a:sp3d>
        </p:spPr>
        <p:txBody>
          <a:bodyPr anchor="ctr"/>
          <a:lstStyle>
            <a:defPPr>
              <a:defRPr lang="ko-KR"/>
            </a:defPPr>
            <a:lvl1pPr algn="ctr" latinLnBrk="0">
              <a:lnSpc>
                <a:spcPct val="120000"/>
              </a:lnSpc>
              <a:defRPr sz="1400" b="1" kern="0">
                <a:solidFill>
                  <a:sysClr val="window" lastClr="FFFFFF"/>
                </a:solidFill>
                <a:effectLst>
                  <a:outerShdw blurRad="38100" dist="38100" dir="2700000" algn="tl">
                    <a:srgbClr val="000000">
                      <a:alpha val="43137"/>
                    </a:srgbClr>
                  </a:outerShdw>
                </a:effectLst>
                <a:latin typeface="+mj-ea"/>
                <a:ea typeface="+mj-ea"/>
              </a:defRPr>
            </a:lvl1pPr>
          </a:lstStyle>
          <a:p>
            <a:r>
              <a:rPr lang="ko-KR" altLang="en-US" smtClean="0"/>
              <a:t>지급은행</a:t>
            </a:r>
            <a:endParaRPr lang="ko-KR"/>
          </a:p>
        </p:txBody>
      </p:sp>
      <p:sp>
        <p:nvSpPr>
          <p:cNvPr id="6" name="Text Box 137"/>
          <p:cNvSpPr txBox="1">
            <a:spLocks noChangeArrowheads="1"/>
          </p:cNvSpPr>
          <p:nvPr/>
        </p:nvSpPr>
        <p:spPr bwMode="auto">
          <a:xfrm>
            <a:off x="1511660" y="2780928"/>
            <a:ext cx="1512000" cy="457868"/>
          </a:xfrm>
          <a:prstGeom prst="rect">
            <a:avLst/>
          </a:prstGeom>
          <a:solidFill>
            <a:srgbClr val="004D86"/>
          </a:solidFill>
          <a:ln>
            <a:noFill/>
          </a:ln>
          <a:effectLst/>
          <a:scene3d>
            <a:camera prst="orthographicFront">
              <a:rot lat="0" lon="0" rev="0"/>
            </a:camera>
            <a:lightRig rig="threePt" dir="t">
              <a:rot lat="0" lon="0" rev="1200000"/>
            </a:lightRig>
          </a:scene3d>
          <a:sp3d>
            <a:bevelT w="311150" h="25400"/>
          </a:sp3d>
        </p:spPr>
        <p:txBody>
          <a:bodyPr anchor="ctr"/>
          <a:lstStyle>
            <a:defPPr>
              <a:defRPr lang="ko-KR"/>
            </a:defPPr>
            <a:lvl1pPr algn="ctr" latinLnBrk="0">
              <a:lnSpc>
                <a:spcPct val="120000"/>
              </a:lnSpc>
              <a:defRPr sz="1600" b="1" kern="0">
                <a:solidFill>
                  <a:sysClr val="window" lastClr="FFFFFF"/>
                </a:solidFill>
                <a:effectLst>
                  <a:outerShdw blurRad="38100" dist="38100" dir="2700000" algn="tl">
                    <a:srgbClr val="000000">
                      <a:alpha val="43137"/>
                    </a:srgbClr>
                  </a:outerShdw>
                </a:effectLst>
                <a:latin typeface="+mj-ea"/>
                <a:ea typeface="+mj-ea"/>
              </a:defRPr>
            </a:lvl1pPr>
          </a:lstStyle>
          <a:p>
            <a:r>
              <a:rPr lang="ko-KR" altLang="en-US" sz="1400" smtClean="0"/>
              <a:t>지로이용 기관</a:t>
            </a:r>
            <a:endParaRPr lang="en-US" altLang="ko-KR" sz="1400"/>
          </a:p>
        </p:txBody>
      </p:sp>
      <p:sp>
        <p:nvSpPr>
          <p:cNvPr id="7" name="Text Box 133"/>
          <p:cNvSpPr txBox="1">
            <a:spLocks noChangeArrowheads="1"/>
          </p:cNvSpPr>
          <p:nvPr/>
        </p:nvSpPr>
        <p:spPr bwMode="auto">
          <a:xfrm>
            <a:off x="6192181" y="2786190"/>
            <a:ext cx="1512000" cy="443494"/>
          </a:xfrm>
          <a:prstGeom prst="rect">
            <a:avLst/>
          </a:prstGeom>
          <a:solidFill>
            <a:schemeClr val="accent5">
              <a:lumMod val="50000"/>
            </a:schemeClr>
          </a:solidFill>
          <a:ln>
            <a:noFill/>
          </a:ln>
          <a:effectLst/>
          <a:scene3d>
            <a:camera prst="orthographicFront">
              <a:rot lat="0" lon="0" rev="0"/>
            </a:camera>
            <a:lightRig rig="threePt" dir="t">
              <a:rot lat="0" lon="0" rev="1200000"/>
            </a:lightRig>
          </a:scene3d>
          <a:sp3d>
            <a:bevelT w="311150" h="25400"/>
          </a:sp3d>
        </p:spPr>
        <p:txBody>
          <a:bodyPr anchor="ctr"/>
          <a:lstStyle>
            <a:defPPr>
              <a:defRPr lang="ko-KR"/>
            </a:defPPr>
            <a:lvl1pPr algn="ctr" latinLnBrk="0">
              <a:lnSpc>
                <a:spcPct val="120000"/>
              </a:lnSpc>
              <a:defRPr sz="1400" b="1" kern="0">
                <a:solidFill>
                  <a:sysClr val="window" lastClr="FFFFFF"/>
                </a:solidFill>
                <a:effectLst>
                  <a:outerShdw blurRad="38100" dist="38100" dir="2700000" algn="tl">
                    <a:srgbClr val="000000">
                      <a:alpha val="43137"/>
                    </a:srgbClr>
                  </a:outerShdw>
                </a:effectLst>
                <a:latin typeface="+mj-ea"/>
                <a:ea typeface="+mj-ea"/>
              </a:defRPr>
            </a:lvl1pPr>
          </a:lstStyle>
          <a:p>
            <a:r>
              <a:rPr lang="ko-KR" altLang="en-US" smtClean="0"/>
              <a:t>수납은행</a:t>
            </a:r>
            <a:endParaRPr lang="ko-KR"/>
          </a:p>
        </p:txBody>
      </p:sp>
      <p:sp>
        <p:nvSpPr>
          <p:cNvPr id="12" name="직사각형 11"/>
          <p:cNvSpPr/>
          <p:nvPr/>
        </p:nvSpPr>
        <p:spPr>
          <a:xfrm>
            <a:off x="2951821" y="3002578"/>
            <a:ext cx="972653" cy="523220"/>
          </a:xfrm>
          <a:prstGeom prst="rect">
            <a:avLst/>
          </a:prstGeom>
        </p:spPr>
        <p:txBody>
          <a:bodyPr wrap="square">
            <a:spAutoFit/>
          </a:bodyPr>
          <a:lstStyle/>
          <a:p>
            <a:pPr algn="ctr"/>
            <a:r>
              <a:rPr lang="ko-KR" altLang="en-US" sz="1400" b="1">
                <a:solidFill>
                  <a:srgbClr val="C00000"/>
                </a:solidFill>
                <a:latin typeface="+mj-ea"/>
                <a:ea typeface="+mj-ea"/>
              </a:rPr>
              <a:t>지로</a:t>
            </a:r>
          </a:p>
          <a:p>
            <a:pPr algn="ctr"/>
            <a:r>
              <a:rPr lang="ko-KR" altLang="en-US" sz="1400" b="1">
                <a:solidFill>
                  <a:srgbClr val="C00000"/>
                </a:solidFill>
                <a:latin typeface="+mj-ea"/>
                <a:ea typeface="+mj-ea"/>
              </a:rPr>
              <a:t>수수료</a:t>
            </a:r>
          </a:p>
        </p:txBody>
      </p:sp>
      <p:sp>
        <p:nvSpPr>
          <p:cNvPr id="13" name="직사각형 12"/>
          <p:cNvSpPr/>
          <p:nvPr/>
        </p:nvSpPr>
        <p:spPr>
          <a:xfrm>
            <a:off x="5300350" y="3002578"/>
            <a:ext cx="972653" cy="523220"/>
          </a:xfrm>
          <a:prstGeom prst="rect">
            <a:avLst/>
          </a:prstGeom>
        </p:spPr>
        <p:txBody>
          <a:bodyPr wrap="square">
            <a:spAutoFit/>
          </a:bodyPr>
          <a:lstStyle/>
          <a:p>
            <a:pPr algn="ctr"/>
            <a:r>
              <a:rPr lang="ko-KR" altLang="en-US" sz="1400" b="1">
                <a:solidFill>
                  <a:srgbClr val="C00000"/>
                </a:solidFill>
                <a:latin typeface="+mj-ea"/>
                <a:ea typeface="+mj-ea"/>
              </a:rPr>
              <a:t>은행간</a:t>
            </a:r>
            <a:r>
              <a:rPr lang="ko-KR" altLang="en-US" sz="1400" b="1">
                <a:latin typeface="+mj-ea"/>
                <a:ea typeface="+mj-ea"/>
              </a:rPr>
              <a:t> </a:t>
            </a:r>
            <a:endParaRPr lang="en-US" altLang="ko-KR" sz="1400" b="1" smtClean="0">
              <a:latin typeface="+mj-ea"/>
              <a:ea typeface="+mj-ea"/>
            </a:endParaRPr>
          </a:p>
          <a:p>
            <a:pPr algn="ctr"/>
            <a:r>
              <a:rPr lang="ko-KR" altLang="en-US" sz="1400" b="1" smtClean="0">
                <a:solidFill>
                  <a:srgbClr val="C00000"/>
                </a:solidFill>
                <a:latin typeface="+mj-ea"/>
                <a:ea typeface="+mj-ea"/>
              </a:rPr>
              <a:t>수수료</a:t>
            </a:r>
            <a:endParaRPr lang="ko-KR" altLang="en-US" sz="1400" b="1">
              <a:solidFill>
                <a:srgbClr val="C00000"/>
              </a:solidFill>
              <a:latin typeface="+mj-ea"/>
              <a:ea typeface="+mj-ea"/>
            </a:endParaRPr>
          </a:p>
        </p:txBody>
      </p:sp>
    </p:spTree>
    <p:extLst>
      <p:ext uri="{BB962C8B-B14F-4D97-AF65-F5344CB8AC3E}">
        <p14:creationId xmlns="" xmlns:p14="http://schemas.microsoft.com/office/powerpoint/2010/main" val="1399148044"/>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I. </a:t>
            </a:r>
            <a:r>
              <a:rPr lang="ko-KR" altLang="ko-KR">
                <a:effectLst/>
              </a:rPr>
              <a:t>합의</a:t>
            </a:r>
            <a:endParaRPr lang="ko-KR" altLang="en-US"/>
          </a:p>
        </p:txBody>
      </p:sp>
      <p:sp>
        <p:nvSpPr>
          <p:cNvPr id="3" name="내용 개체 틀 2"/>
          <p:cNvSpPr>
            <a:spLocks noGrp="1"/>
          </p:cNvSpPr>
          <p:nvPr>
            <p:ph idx="1"/>
          </p:nvPr>
        </p:nvSpPr>
        <p:spPr>
          <a:xfrm>
            <a:off x="457200" y="1484783"/>
            <a:ext cx="8399276" cy="4641379"/>
          </a:xfrm>
        </p:spPr>
        <p:txBody>
          <a:bodyPr/>
          <a:lstStyle/>
          <a:p>
            <a:pPr lvl="1">
              <a:lnSpc>
                <a:spcPct val="150000"/>
              </a:lnSpc>
              <a:spcBef>
                <a:spcPts val="600"/>
              </a:spcBef>
            </a:pPr>
            <a:r>
              <a:rPr lang="ko-KR" altLang="ko-KR"/>
              <a:t>공동수행·관리회사 </a:t>
            </a:r>
            <a:r>
              <a:rPr lang="ko-KR" altLang="ko-KR" smtClean="0"/>
              <a:t>설립</a:t>
            </a:r>
            <a:endParaRPr lang="ko-KR" altLang="ko-KR"/>
          </a:p>
          <a:p>
            <a:pPr lvl="2">
              <a:lnSpc>
                <a:spcPct val="150000"/>
              </a:lnSpc>
              <a:spcBef>
                <a:spcPts val="1200"/>
              </a:spcBef>
            </a:pPr>
            <a:r>
              <a:rPr lang="ko-KR" altLang="ko-KR"/>
              <a:t>합작회사 설립은 공정거래법 기업결합 신고사유</a:t>
            </a:r>
            <a:r>
              <a:rPr lang="en-US" altLang="ko-KR"/>
              <a:t>(</a:t>
            </a:r>
            <a:r>
              <a:rPr lang="ko-KR" altLang="ko-KR"/>
              <a:t>공정거래법 제</a:t>
            </a:r>
            <a:r>
              <a:rPr lang="en-US" altLang="ko-KR"/>
              <a:t>12</a:t>
            </a:r>
            <a:r>
              <a:rPr lang="ko-KR" altLang="ko-KR"/>
              <a:t>조 제</a:t>
            </a:r>
            <a:r>
              <a:rPr lang="en-US" altLang="ko-KR"/>
              <a:t>1</a:t>
            </a:r>
            <a:r>
              <a:rPr lang="ko-KR" altLang="ko-KR"/>
              <a:t>항</a:t>
            </a:r>
            <a:r>
              <a:rPr lang="en-US" altLang="ko-KR"/>
              <a:t>, </a:t>
            </a:r>
            <a:r>
              <a:rPr lang="ko-KR" altLang="ko-KR"/>
              <a:t>제</a:t>
            </a:r>
            <a:r>
              <a:rPr lang="en-US" altLang="ko-KR"/>
              <a:t>7</a:t>
            </a:r>
            <a:r>
              <a:rPr lang="ko-KR" altLang="ko-KR"/>
              <a:t>조 제</a:t>
            </a:r>
            <a:r>
              <a:rPr lang="en-US" altLang="ko-KR"/>
              <a:t>1</a:t>
            </a:r>
            <a:r>
              <a:rPr lang="ko-KR" altLang="ko-KR"/>
              <a:t>항 제</a:t>
            </a:r>
            <a:r>
              <a:rPr lang="en-US" altLang="ko-KR"/>
              <a:t>5</a:t>
            </a:r>
            <a:r>
              <a:rPr lang="ko-KR" altLang="ko-KR"/>
              <a:t>호</a:t>
            </a:r>
            <a:r>
              <a:rPr lang="en-US" altLang="ko-KR"/>
              <a:t>) </a:t>
            </a:r>
            <a:endParaRPr lang="ko-KR" altLang="ko-KR"/>
          </a:p>
          <a:p>
            <a:pPr lvl="2">
              <a:lnSpc>
                <a:spcPct val="150000"/>
              </a:lnSpc>
              <a:spcBef>
                <a:spcPts val="1200"/>
              </a:spcBef>
            </a:pPr>
            <a:r>
              <a:rPr lang="ko-KR" altLang="ko-KR"/>
              <a:t>공정거래위원회에서 합작회사 설립을 위한 신고를 수리하였다면 추후 당해 회사 설립 행위를 공정거래법 제</a:t>
            </a:r>
            <a:r>
              <a:rPr lang="en-US" altLang="ko-KR"/>
              <a:t>19</a:t>
            </a:r>
            <a:r>
              <a:rPr lang="ko-KR" altLang="ko-KR"/>
              <a:t>조 제</a:t>
            </a:r>
            <a:r>
              <a:rPr lang="en-US" altLang="ko-KR"/>
              <a:t>1</a:t>
            </a:r>
            <a:r>
              <a:rPr lang="ko-KR" altLang="ko-KR"/>
              <a:t>항 제</a:t>
            </a:r>
            <a:r>
              <a:rPr lang="en-US" altLang="ko-KR"/>
              <a:t>7</a:t>
            </a:r>
            <a:r>
              <a:rPr lang="ko-KR" altLang="ko-KR"/>
              <a:t>호로 규율할 수 있는가</a:t>
            </a:r>
            <a:r>
              <a:rPr lang="en-US" altLang="ko-KR"/>
              <a:t>?</a:t>
            </a:r>
            <a:endParaRPr lang="ko-KR" altLang="ko-KR"/>
          </a:p>
          <a:p>
            <a:pPr lvl="2">
              <a:lnSpc>
                <a:spcPct val="150000"/>
              </a:lnSpc>
              <a:spcBef>
                <a:spcPts val="1200"/>
              </a:spcBef>
            </a:pPr>
            <a:r>
              <a:rPr lang="ko-KR" altLang="ko-KR"/>
              <a:t>공정거래법 제</a:t>
            </a:r>
            <a:r>
              <a:rPr lang="en-US" altLang="ko-KR"/>
              <a:t>19</a:t>
            </a:r>
            <a:r>
              <a:rPr lang="ko-KR" altLang="ko-KR"/>
              <a:t>조가 적용되기 위해서는 </a:t>
            </a:r>
            <a:r>
              <a:rPr lang="en-US" altLang="ko-KR"/>
              <a:t>“</a:t>
            </a:r>
            <a:r>
              <a:rPr lang="ko-KR" altLang="ko-KR"/>
              <a:t>부당하게 경쟁을 제한하는 행위</a:t>
            </a:r>
            <a:r>
              <a:rPr lang="en-US" altLang="ko-KR"/>
              <a:t>”</a:t>
            </a:r>
            <a:r>
              <a:rPr lang="ko-KR" altLang="ko-KR"/>
              <a:t>이어야 하는데 기업결합 심사단계에서 이미 당해 회사 설립 행위의 경쟁제한성을 검토하게 되므로 신고 수리 후 당해 회사 설립행위를 부당한 공동행위로 보는 것은 불합리함</a:t>
            </a:r>
          </a:p>
          <a:p>
            <a:pPr lvl="2">
              <a:lnSpc>
                <a:spcPct val="150000"/>
              </a:lnSpc>
              <a:spcBef>
                <a:spcPts val="600"/>
              </a:spcBef>
            </a:pPr>
            <a:endParaRPr lang="ko-KR" altLang="en-US"/>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12</a:t>
            </a:fld>
            <a:endParaRPr lang="ko-KR" altLang="en-US"/>
          </a:p>
        </p:txBody>
      </p:sp>
    </p:spTree>
    <p:extLst>
      <p:ext uri="{BB962C8B-B14F-4D97-AF65-F5344CB8AC3E}">
        <p14:creationId xmlns="" xmlns:p14="http://schemas.microsoft.com/office/powerpoint/2010/main" val="2912105227"/>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I. </a:t>
            </a:r>
            <a:r>
              <a:rPr lang="ko-KR" altLang="ko-KR">
                <a:effectLst/>
              </a:rPr>
              <a:t>합의</a:t>
            </a:r>
            <a:endParaRPr lang="ko-KR" altLang="en-US"/>
          </a:p>
        </p:txBody>
      </p:sp>
      <p:sp>
        <p:nvSpPr>
          <p:cNvPr id="3" name="내용 개체 틀 2"/>
          <p:cNvSpPr>
            <a:spLocks noGrp="1"/>
          </p:cNvSpPr>
          <p:nvPr>
            <p:ph idx="1"/>
          </p:nvPr>
        </p:nvSpPr>
        <p:spPr>
          <a:xfrm>
            <a:off x="457199" y="1266825"/>
            <a:ext cx="8453887" cy="4859338"/>
          </a:xfrm>
        </p:spPr>
        <p:txBody>
          <a:bodyPr/>
          <a:lstStyle/>
          <a:p>
            <a:r>
              <a:rPr lang="en-US" altLang="ko-KR"/>
              <a:t>3. </a:t>
            </a:r>
            <a:r>
              <a:rPr lang="ko-KR" altLang="ko-KR"/>
              <a:t>합의의 </a:t>
            </a:r>
            <a:r>
              <a:rPr lang="ko-KR" altLang="ko-KR" smtClean="0"/>
              <a:t>방식</a:t>
            </a:r>
            <a:endParaRPr lang="ko-KR" altLang="ko-KR"/>
          </a:p>
          <a:p>
            <a:pPr lvl="1">
              <a:lnSpc>
                <a:spcPct val="130000"/>
              </a:lnSpc>
              <a:spcBef>
                <a:spcPts val="1800"/>
              </a:spcBef>
            </a:pPr>
            <a:r>
              <a:rPr lang="en-US" altLang="ko-KR"/>
              <a:t>4</a:t>
            </a:r>
            <a:r>
              <a:rPr lang="ko-KR" altLang="ko-KR"/>
              <a:t>개 빙과 제품 제조· 판매사들의 부당한 공동행위에 대한 건</a:t>
            </a:r>
            <a:r>
              <a:rPr lang="en-US" altLang="ko-KR"/>
              <a:t>, 2007</a:t>
            </a:r>
            <a:r>
              <a:rPr lang="ko-KR" altLang="ko-KR"/>
              <a:t>누</a:t>
            </a:r>
            <a:r>
              <a:rPr lang="en-US" altLang="ko-KR"/>
              <a:t>22858 </a:t>
            </a:r>
            <a:r>
              <a:rPr lang="ko-KR" altLang="ko-KR"/>
              <a:t>판결</a:t>
            </a:r>
          </a:p>
          <a:p>
            <a:pPr lvl="2">
              <a:lnSpc>
                <a:spcPct val="130000"/>
              </a:lnSpc>
            </a:pPr>
            <a:r>
              <a:rPr lang="ko-KR" altLang="ko-KR"/>
              <a:t>시사점</a:t>
            </a:r>
            <a:r>
              <a:rPr lang="en-US" altLang="ko-KR"/>
              <a:t>: </a:t>
            </a:r>
            <a:r>
              <a:rPr lang="ko-KR" altLang="ko-KR"/>
              <a:t>묵시적 합의만으로도 부당한 공동행위 성립 </a:t>
            </a:r>
            <a:r>
              <a:rPr lang="ko-KR" altLang="ko-KR" smtClean="0"/>
              <a:t>가능</a:t>
            </a:r>
            <a:endParaRPr lang="ko-KR" altLang="ko-KR"/>
          </a:p>
          <a:p>
            <a:pPr lvl="3">
              <a:lnSpc>
                <a:spcPct val="130000"/>
              </a:lnSpc>
            </a:pPr>
            <a:r>
              <a:rPr lang="ko-KR" altLang="ko-KR"/>
              <a:t>부당한 공동행위에 있어서의 합의는 사업자 간의 의사와 연락을 의미하는 것으로서 명시적인 합의뿐만 아니라 묵시적인 합의 내지는 암묵의 요해에 그치는 경우도 </a:t>
            </a:r>
            <a:r>
              <a:rPr lang="ko-KR" altLang="ko-KR" smtClean="0"/>
              <a:t>포함됨</a:t>
            </a:r>
            <a:endParaRPr lang="ko-KR" altLang="ko-KR"/>
          </a:p>
          <a:p>
            <a:pPr lvl="1">
              <a:lnSpc>
                <a:spcPct val="130000"/>
              </a:lnSpc>
              <a:spcBef>
                <a:spcPts val="1800"/>
              </a:spcBef>
            </a:pPr>
            <a:r>
              <a:rPr lang="en-US" altLang="ko-KR"/>
              <a:t>13</a:t>
            </a:r>
            <a:r>
              <a:rPr lang="ko-KR" altLang="ko-KR"/>
              <a:t>개 유제품사업자의 시유 및 발효유 가격인상 관련 부당한 공동행위 건</a:t>
            </a:r>
            <a:r>
              <a:rPr lang="en-US" altLang="ko-KR"/>
              <a:t>, 2011</a:t>
            </a:r>
            <a:r>
              <a:rPr lang="ko-KR" altLang="ko-KR"/>
              <a:t>누</a:t>
            </a:r>
            <a:r>
              <a:rPr lang="en-US" altLang="ko-KR"/>
              <a:t>18467 </a:t>
            </a:r>
            <a:r>
              <a:rPr lang="ko-KR" altLang="ko-KR"/>
              <a:t>판결</a:t>
            </a:r>
            <a:r>
              <a:rPr lang="en-US" altLang="ko-KR"/>
              <a:t>, 2011</a:t>
            </a:r>
            <a:r>
              <a:rPr lang="ko-KR" altLang="ko-KR"/>
              <a:t>누</a:t>
            </a:r>
            <a:r>
              <a:rPr lang="en-US" altLang="ko-KR"/>
              <a:t>18719 </a:t>
            </a:r>
            <a:r>
              <a:rPr lang="ko-KR" altLang="ko-KR" smtClean="0"/>
              <a:t>판결</a:t>
            </a:r>
            <a:endParaRPr lang="ko-KR" altLang="ko-KR"/>
          </a:p>
          <a:p>
            <a:pPr lvl="3">
              <a:lnSpc>
                <a:spcPct val="130000"/>
              </a:lnSpc>
            </a:pPr>
            <a:r>
              <a:rPr lang="ko-KR" altLang="ko-KR"/>
              <a:t>경쟁사업자간에 정보교환이 이루어졌다는 이유만으로 공동행위가 있었다고 단정할 수는 없을 것이나</a:t>
            </a:r>
            <a:r>
              <a:rPr lang="en-US" altLang="ko-KR"/>
              <a:t>, </a:t>
            </a:r>
            <a:r>
              <a:rPr lang="ko-KR" altLang="ko-KR"/>
              <a:t>경쟁사업자간의 가격과 생산정보의 교환은 시장에서의 투명성을 증대시켜 경쟁사업자의 전략을 감시하고 그에 대응할 수 있게 되어 결국 담합을 촉진시키는 수단이 될 수 있음 </a:t>
            </a:r>
          </a:p>
          <a:p>
            <a:pPr lvl="3">
              <a:lnSpc>
                <a:spcPct val="130000"/>
              </a:lnSpc>
            </a:pPr>
            <a:r>
              <a:rPr lang="ko-KR" altLang="ko-KR"/>
              <a:t>정보교환의 위법성 </a:t>
            </a:r>
            <a:r>
              <a:rPr lang="ko-KR" altLang="ko-KR" smtClean="0"/>
              <a:t>판단</a:t>
            </a:r>
            <a:endParaRPr lang="ko-KR" altLang="en-US"/>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13</a:t>
            </a:fld>
            <a:endParaRPr lang="ko-KR" altLang="en-US"/>
          </a:p>
        </p:txBody>
      </p:sp>
      <p:grpSp>
        <p:nvGrpSpPr>
          <p:cNvPr id="5" name="그룹 19"/>
          <p:cNvGrpSpPr>
            <a:grpSpLocks/>
          </p:cNvGrpSpPr>
          <p:nvPr/>
        </p:nvGrpSpPr>
        <p:grpSpPr bwMode="auto">
          <a:xfrm>
            <a:off x="457200" y="1340768"/>
            <a:ext cx="2087592" cy="488032"/>
            <a:chOff x="2979761" y="2548280"/>
            <a:chExt cx="1917312" cy="455002"/>
          </a:xfrm>
        </p:grpSpPr>
        <p:pic>
          <p:nvPicPr>
            <p:cNvPr id="6" name="Picture 2" descr="C:\작업\소스\박스\박스ㄴㄴ.png"/>
            <p:cNvPicPr>
              <a:picLocks noChangeAspect="1" noChangeArrowheads="1"/>
            </p:cNvPicPr>
            <p:nvPr/>
          </p:nvPicPr>
          <p:blipFill>
            <a:blip r:embed="rId2" cstate="print">
              <a:lum bright="-4000" contrast="2000"/>
            </a:blip>
            <a:srcRect/>
            <a:stretch>
              <a:fillRect/>
            </a:stretch>
          </p:blipFill>
          <p:spPr bwMode="auto">
            <a:xfrm>
              <a:off x="2979761" y="2548280"/>
              <a:ext cx="1917312" cy="455002"/>
            </a:xfrm>
            <a:prstGeom prst="rect">
              <a:avLst/>
            </a:prstGeom>
            <a:noFill/>
            <a:ln w="9525">
              <a:noFill/>
              <a:miter lim="800000"/>
              <a:headEnd/>
              <a:tailEnd/>
            </a:ln>
          </p:spPr>
        </p:pic>
        <p:sp>
          <p:nvSpPr>
            <p:cNvPr id="7" name="직사각형 6"/>
            <p:cNvSpPr/>
            <p:nvPr/>
          </p:nvSpPr>
          <p:spPr>
            <a:xfrm>
              <a:off x="3081443" y="2559032"/>
              <a:ext cx="1657175" cy="344336"/>
            </a:xfrm>
            <a:prstGeom prst="rect">
              <a:avLst/>
            </a:prstGeom>
          </p:spPr>
          <p:txBody>
            <a:bodyPr wrap="square">
              <a:spAutoFit/>
            </a:bodyPr>
            <a:lstStyle/>
            <a:p>
              <a:pPr fontAlgn="auto" latinLnBrk="0">
                <a:spcAft>
                  <a:spcPts val="0"/>
                </a:spcAft>
                <a:defRPr/>
              </a:pPr>
              <a:r>
                <a:rPr kumimoji="0" lang="en-US" altLang="ko-KR" b="1" kern="0">
                  <a:solidFill>
                    <a:srgbClr val="FFFFFF"/>
                  </a:solidFill>
                  <a:latin typeface="Arial" charset="0"/>
                  <a:ea typeface="+mn-ea"/>
                </a:rPr>
                <a:t>3. </a:t>
              </a:r>
              <a:r>
                <a:rPr kumimoji="0" lang="ko-KR" altLang="en-US" b="1" kern="0">
                  <a:solidFill>
                    <a:srgbClr val="FFFFFF"/>
                  </a:solidFill>
                  <a:latin typeface="Arial" charset="0"/>
                  <a:ea typeface="+mn-ea"/>
                </a:rPr>
                <a:t>합의의 방식</a:t>
              </a:r>
            </a:p>
          </p:txBody>
        </p:sp>
      </p:grpSp>
    </p:spTree>
    <p:extLst>
      <p:ext uri="{BB962C8B-B14F-4D97-AF65-F5344CB8AC3E}">
        <p14:creationId xmlns="" xmlns:p14="http://schemas.microsoft.com/office/powerpoint/2010/main" val="1591012485"/>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solidFill>
                  <a:schemeClr val="accent3">
                    <a:lumMod val="20000"/>
                    <a:lumOff val="80000"/>
                  </a:schemeClr>
                </a:solidFill>
                <a:effectLst/>
              </a:rPr>
              <a:t>[</a:t>
            </a:r>
            <a:r>
              <a:rPr lang="ko-KR" altLang="en-US" dirty="0" smtClean="0">
                <a:solidFill>
                  <a:schemeClr val="accent3">
                    <a:lumMod val="20000"/>
                    <a:lumOff val="80000"/>
                  </a:schemeClr>
                </a:solidFill>
                <a:effectLst/>
              </a:rPr>
              <a:t>참고</a:t>
            </a:r>
            <a:r>
              <a:rPr lang="en-US" altLang="ko-KR" dirty="0" smtClean="0">
                <a:solidFill>
                  <a:schemeClr val="accent3">
                    <a:lumMod val="20000"/>
                    <a:lumOff val="80000"/>
                  </a:schemeClr>
                </a:solidFill>
                <a:effectLst/>
              </a:rPr>
              <a:t>]</a:t>
            </a:r>
            <a:r>
              <a:rPr lang="ko-KR" altLang="ko-KR" dirty="0" smtClean="0">
                <a:solidFill>
                  <a:schemeClr val="accent3">
                    <a:lumMod val="20000"/>
                    <a:lumOff val="80000"/>
                  </a:schemeClr>
                </a:solidFill>
                <a:effectLst/>
              </a:rPr>
              <a:t>정보 </a:t>
            </a:r>
            <a:r>
              <a:rPr lang="ko-KR" altLang="ko-KR" dirty="0">
                <a:solidFill>
                  <a:schemeClr val="accent3">
                    <a:lumMod val="20000"/>
                    <a:lumOff val="80000"/>
                  </a:schemeClr>
                </a:solidFill>
                <a:effectLst/>
              </a:rPr>
              <a:t>교환</a:t>
            </a:r>
            <a:endParaRPr lang="ko-KR" altLang="en-US" dirty="0">
              <a:solidFill>
                <a:schemeClr val="accent3">
                  <a:lumMod val="20000"/>
                  <a:lumOff val="80000"/>
                </a:schemeClr>
              </a:solidFill>
            </a:endParaRPr>
          </a:p>
        </p:txBody>
      </p:sp>
      <p:sp>
        <p:nvSpPr>
          <p:cNvPr id="3" name="내용 개체 틀 2"/>
          <p:cNvSpPr>
            <a:spLocks noGrp="1"/>
          </p:cNvSpPr>
          <p:nvPr>
            <p:ph idx="1"/>
          </p:nvPr>
        </p:nvSpPr>
        <p:spPr>
          <a:xfrm>
            <a:off x="457200" y="1266825"/>
            <a:ext cx="8399276" cy="4859338"/>
          </a:xfrm>
        </p:spPr>
        <p:txBody>
          <a:bodyPr/>
          <a:lstStyle/>
          <a:p>
            <a:r>
              <a:rPr lang="ko-KR" altLang="en-US" smtClean="0"/>
              <a:t>개관</a:t>
            </a:r>
            <a:endParaRPr lang="ko-KR" altLang="en-US"/>
          </a:p>
          <a:p>
            <a:pPr lvl="1">
              <a:lnSpc>
                <a:spcPct val="110000"/>
              </a:lnSpc>
              <a:spcBef>
                <a:spcPts val="400"/>
              </a:spcBef>
              <a:buFont typeface="Wingdings" pitchFamily="2" charset="2"/>
              <a:buChar char="§"/>
            </a:pPr>
            <a:r>
              <a:rPr lang="ko-KR" altLang="en-US" sz="1700" smtClean="0"/>
              <a:t>정의</a:t>
            </a:r>
            <a:r>
              <a:rPr lang="en-US" altLang="ko-KR" sz="1700"/>
              <a:t>: </a:t>
            </a:r>
            <a:r>
              <a:rPr lang="ko-KR" altLang="en-US" sz="1700"/>
              <a:t>모임이나 의사연락을 통해 사업자 간 가격</a:t>
            </a:r>
            <a:r>
              <a:rPr lang="en-US" altLang="ko-KR" sz="1700"/>
              <a:t>, </a:t>
            </a:r>
            <a:r>
              <a:rPr lang="ko-KR" altLang="en-US" sz="1700"/>
              <a:t>산출량 등의 정보를 교환</a:t>
            </a:r>
          </a:p>
          <a:p>
            <a:pPr lvl="1">
              <a:lnSpc>
                <a:spcPct val="110000"/>
              </a:lnSpc>
              <a:spcBef>
                <a:spcPts val="400"/>
              </a:spcBef>
              <a:buFont typeface="Wingdings" pitchFamily="2" charset="2"/>
              <a:buChar char="§"/>
            </a:pPr>
            <a:r>
              <a:rPr lang="ko-KR" altLang="en-US" sz="1700" smtClean="0"/>
              <a:t>범위</a:t>
            </a:r>
            <a:endParaRPr lang="ko-KR" altLang="en-US" sz="1700"/>
          </a:p>
          <a:p>
            <a:pPr marL="714375" lvl="2" indent="-179388">
              <a:lnSpc>
                <a:spcPct val="110000"/>
              </a:lnSpc>
              <a:spcBef>
                <a:spcPts val="100"/>
              </a:spcBef>
            </a:pPr>
            <a:r>
              <a:rPr lang="ko-KR" altLang="en-US" sz="1500" smtClean="0"/>
              <a:t>가격</a:t>
            </a:r>
            <a:r>
              <a:rPr lang="en-US" altLang="ko-KR" sz="1500"/>
              <a:t>, </a:t>
            </a:r>
            <a:r>
              <a:rPr lang="ko-KR" altLang="en-US" sz="1500"/>
              <a:t>산출량 등 경쟁전략 관련 정보 뿐 아니라 시장점유율</a:t>
            </a:r>
            <a:r>
              <a:rPr lang="en-US" altLang="ko-KR" sz="1500"/>
              <a:t>, </a:t>
            </a:r>
            <a:r>
              <a:rPr lang="ko-KR" altLang="en-US" sz="1500"/>
              <a:t>수요예측 등 일반적 정보도 포함</a:t>
            </a:r>
          </a:p>
          <a:p>
            <a:pPr marL="714375" lvl="2" indent="-179388">
              <a:lnSpc>
                <a:spcPct val="110000"/>
              </a:lnSpc>
              <a:spcBef>
                <a:spcPts val="100"/>
              </a:spcBef>
            </a:pPr>
            <a:r>
              <a:rPr lang="ko-KR" altLang="en-US" sz="1500" smtClean="0"/>
              <a:t>과거의 </a:t>
            </a:r>
            <a:r>
              <a:rPr lang="ko-KR" altLang="en-US" sz="1500"/>
              <a:t>정보도 포함하나</a:t>
            </a:r>
            <a:r>
              <a:rPr lang="en-US" altLang="ko-KR" sz="1500"/>
              <a:t>, </a:t>
            </a:r>
            <a:r>
              <a:rPr lang="ko-KR" altLang="en-US" sz="1500"/>
              <a:t>시의성 없는 과거의 정보는 제외 </a:t>
            </a:r>
          </a:p>
          <a:p>
            <a:pPr lvl="1">
              <a:lnSpc>
                <a:spcPct val="110000"/>
              </a:lnSpc>
              <a:spcBef>
                <a:spcPts val="400"/>
              </a:spcBef>
              <a:buFont typeface="Wingdings" pitchFamily="2" charset="2"/>
              <a:buChar char="§"/>
            </a:pPr>
            <a:r>
              <a:rPr lang="ko-KR" altLang="en-US" sz="1700" smtClean="0"/>
              <a:t>시장효율성 </a:t>
            </a:r>
            <a:r>
              <a:rPr lang="ko-KR" altLang="en-US" sz="1700"/>
              <a:t>증대 </a:t>
            </a:r>
            <a:r>
              <a:rPr lang="en-US" altLang="ko-KR" sz="1700"/>
              <a:t>vs. </a:t>
            </a:r>
            <a:r>
              <a:rPr lang="ko-KR" altLang="en-US" sz="1700"/>
              <a:t>담합 유발 가능성 증대</a:t>
            </a:r>
          </a:p>
          <a:p>
            <a:pPr lvl="2">
              <a:lnSpc>
                <a:spcPct val="120000"/>
              </a:lnSpc>
              <a:spcBef>
                <a:spcPts val="100"/>
              </a:spcBef>
            </a:pPr>
            <a:r>
              <a:rPr lang="ko-KR" altLang="en-US" sz="1500" smtClean="0"/>
              <a:t>종래의 </a:t>
            </a:r>
            <a:r>
              <a:rPr lang="ko-KR" altLang="en-US" sz="1500"/>
              <a:t>합의 유형과 구별되는 일방적 정보제공과 같은 단독행위는 담합으로 규제하기 어려움</a:t>
            </a:r>
          </a:p>
          <a:p>
            <a:pPr lvl="1">
              <a:lnSpc>
                <a:spcPct val="114000"/>
              </a:lnSpc>
            </a:pPr>
            <a:endParaRPr lang="ko-KR" altLang="en-US"/>
          </a:p>
        </p:txBody>
      </p:sp>
      <p:graphicFrame>
        <p:nvGraphicFramePr>
          <p:cNvPr id="4" name="표 3"/>
          <p:cNvGraphicFramePr>
            <a:graphicFrameLocks noGrp="1"/>
          </p:cNvGraphicFramePr>
          <p:nvPr>
            <p:extLst>
              <p:ext uri="{D42A27DB-BD31-4B8C-83A1-F6EECF244321}">
                <p14:modId xmlns="" xmlns:p14="http://schemas.microsoft.com/office/powerpoint/2010/main" val="3078273948"/>
              </p:ext>
            </p:extLst>
          </p:nvPr>
        </p:nvGraphicFramePr>
        <p:xfrm>
          <a:off x="571500" y="4005064"/>
          <a:ext cx="8140960" cy="2372801"/>
        </p:xfrm>
        <a:graphic>
          <a:graphicData uri="http://schemas.openxmlformats.org/drawingml/2006/table">
            <a:tbl>
              <a:tblPr firstRow="1" firstCol="1" bandRow="1">
                <a:tableStyleId>{5C22544A-7EE6-4342-B048-85BDC9FD1C3A}</a:tableStyleId>
              </a:tblPr>
              <a:tblGrid>
                <a:gridCol w="4070480"/>
                <a:gridCol w="4070480"/>
              </a:tblGrid>
              <a:tr h="345881">
                <a:tc>
                  <a:txBody>
                    <a:bodyPr/>
                    <a:lstStyle/>
                    <a:p>
                      <a:pPr algn="ctr" latinLnBrk="1">
                        <a:spcBef>
                          <a:spcPts val="600"/>
                        </a:spcBef>
                        <a:spcAft>
                          <a:spcPts val="0"/>
                        </a:spcAft>
                      </a:pPr>
                      <a:r>
                        <a:rPr lang="en-US" sz="1600" kern="0" dirty="0">
                          <a:effectLst/>
                        </a:rPr>
                        <a:t>EU</a:t>
                      </a:r>
                      <a:endParaRPr lang="ko-KR" sz="1600" kern="100" dirty="0">
                        <a:effectLst/>
                        <a:latin typeface="맑은 고딕"/>
                        <a:ea typeface="바탕"/>
                        <a:cs typeface="Times New Roman"/>
                      </a:endParaRPr>
                    </a:p>
                  </a:txBody>
                  <a:tcPr marL="63965" marR="63965"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pPr algn="ctr" latinLnBrk="1">
                        <a:spcBef>
                          <a:spcPts val="600"/>
                        </a:spcBef>
                        <a:spcAft>
                          <a:spcPts val="0"/>
                        </a:spcAft>
                      </a:pPr>
                      <a:r>
                        <a:rPr lang="ko-KR" sz="1600" kern="0">
                          <a:effectLst/>
                        </a:rPr>
                        <a:t>미국</a:t>
                      </a:r>
                      <a:endParaRPr lang="ko-KR" sz="1600" kern="100">
                        <a:effectLst/>
                        <a:latin typeface="맑은 고딕"/>
                        <a:ea typeface="바탕"/>
                        <a:cs typeface="Times New Roman"/>
                      </a:endParaRPr>
                    </a:p>
                  </a:txBody>
                  <a:tcPr marL="63965" marR="63965"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accent5">
                        <a:lumMod val="50000"/>
                      </a:schemeClr>
                    </a:solidFill>
                  </a:tcPr>
                </a:tc>
              </a:tr>
              <a:tr h="1958375">
                <a:tc>
                  <a:txBody>
                    <a:bodyPr/>
                    <a:lstStyle/>
                    <a:p>
                      <a:pPr marL="180975" lvl="0" indent="-180975" algn="l" latinLnBrk="1">
                        <a:spcBef>
                          <a:spcPts val="600"/>
                        </a:spcBef>
                        <a:spcAft>
                          <a:spcPts val="0"/>
                        </a:spcAft>
                        <a:buFont typeface="Wingdings"/>
                        <a:buChar char=""/>
                      </a:pPr>
                      <a:r>
                        <a:rPr lang="ko-KR" sz="1600" b="0" kern="0" dirty="0">
                          <a:solidFill>
                            <a:sysClr val="windowText" lastClr="000000"/>
                          </a:solidFill>
                          <a:effectLst/>
                        </a:rPr>
                        <a:t>동조적 행위</a:t>
                      </a:r>
                      <a:r>
                        <a:rPr lang="en-US" sz="1600" b="0" kern="0" dirty="0">
                          <a:solidFill>
                            <a:sysClr val="windowText" lastClr="000000"/>
                          </a:solidFill>
                          <a:effectLst/>
                        </a:rPr>
                        <a:t>(Concerted Practice)</a:t>
                      </a:r>
                      <a:r>
                        <a:rPr lang="ko-KR" sz="1600" b="0" kern="0" dirty="0">
                          <a:solidFill>
                            <a:sysClr val="windowText" lastClr="000000"/>
                          </a:solidFill>
                          <a:effectLst/>
                        </a:rPr>
                        <a:t>를 근거로 </a:t>
                      </a:r>
                      <a:r>
                        <a:rPr lang="en-US" altLang="ko-KR" sz="1600" b="0" kern="0" dirty="0" smtClean="0">
                          <a:solidFill>
                            <a:sysClr val="windowText" lastClr="000000"/>
                          </a:solidFill>
                          <a:effectLst/>
                        </a:rPr>
                        <a:t>   </a:t>
                      </a:r>
                      <a:r>
                        <a:rPr lang="ko-KR" sz="1600" b="0" kern="0" dirty="0" smtClean="0">
                          <a:solidFill>
                            <a:sysClr val="windowText" lastClr="000000"/>
                          </a:solidFill>
                          <a:effectLst/>
                        </a:rPr>
                        <a:t>정보교환 </a:t>
                      </a:r>
                      <a:r>
                        <a:rPr lang="ko-KR" sz="1600" b="0" kern="0" dirty="0">
                          <a:solidFill>
                            <a:sysClr val="windowText" lastClr="000000"/>
                          </a:solidFill>
                          <a:effectLst/>
                        </a:rPr>
                        <a:t>및 일방적 정보제공을 카르텔로 포섭하기 용이함</a:t>
                      </a:r>
                      <a:endParaRPr lang="ko-KR" sz="1600" b="0" kern="100" dirty="0">
                        <a:solidFill>
                          <a:sysClr val="windowText" lastClr="000000"/>
                        </a:solidFill>
                        <a:effectLst/>
                      </a:endParaRPr>
                    </a:p>
                    <a:p>
                      <a:pPr marL="180975" lvl="0" indent="-180975" algn="l" latinLnBrk="1">
                        <a:spcBef>
                          <a:spcPts val="600"/>
                        </a:spcBef>
                        <a:spcAft>
                          <a:spcPts val="0"/>
                        </a:spcAft>
                        <a:buFont typeface="Wingdings"/>
                        <a:buChar char=""/>
                      </a:pPr>
                      <a:r>
                        <a:rPr lang="ko-KR" sz="1600" b="0" kern="0" dirty="0">
                          <a:solidFill>
                            <a:sysClr val="windowText" lastClr="000000"/>
                          </a:solidFill>
                          <a:effectLst/>
                        </a:rPr>
                        <a:t>유럽사법재판소는</a:t>
                      </a:r>
                      <a:r>
                        <a:rPr lang="en-US" sz="1600" b="0" kern="0" dirty="0">
                          <a:solidFill>
                            <a:sysClr val="windowText" lastClr="000000"/>
                          </a:solidFill>
                          <a:effectLst/>
                        </a:rPr>
                        <a:t> T-Mobile Case</a:t>
                      </a:r>
                      <a:r>
                        <a:rPr lang="en-US" sz="1600" b="0" kern="0" baseline="30000" dirty="0">
                          <a:solidFill>
                            <a:sysClr val="windowText" lastClr="000000"/>
                          </a:solidFill>
                          <a:effectLst/>
                        </a:rPr>
                        <a:t>*</a:t>
                      </a:r>
                      <a:r>
                        <a:rPr lang="en-US" sz="1600" b="0" kern="0" dirty="0">
                          <a:solidFill>
                            <a:sysClr val="windowText" lastClr="000000"/>
                          </a:solidFill>
                          <a:effectLst/>
                        </a:rPr>
                        <a:t> </a:t>
                      </a:r>
                      <a:r>
                        <a:rPr lang="ko-KR" sz="1600" b="0" kern="0" dirty="0">
                          <a:solidFill>
                            <a:sysClr val="windowText" lastClr="000000"/>
                          </a:solidFill>
                          <a:effectLst/>
                        </a:rPr>
                        <a:t>등 최근 판결을 통해 정보교환을 카르텔로 판단하였으며</a:t>
                      </a:r>
                      <a:r>
                        <a:rPr lang="en-US" sz="1600" b="0" kern="0" dirty="0">
                          <a:solidFill>
                            <a:sysClr val="windowText" lastClr="000000"/>
                          </a:solidFill>
                          <a:effectLst/>
                        </a:rPr>
                        <a:t>, </a:t>
                      </a:r>
                      <a:r>
                        <a:rPr lang="ko-KR" sz="1600" b="0" kern="0" dirty="0">
                          <a:solidFill>
                            <a:sysClr val="windowText" lastClr="000000"/>
                          </a:solidFill>
                          <a:effectLst/>
                        </a:rPr>
                        <a:t>유럽집행위원회 또한</a:t>
                      </a:r>
                      <a:r>
                        <a:rPr lang="en-US" sz="1600" b="0" kern="0" dirty="0">
                          <a:solidFill>
                            <a:sysClr val="windowText" lastClr="000000"/>
                          </a:solidFill>
                          <a:effectLst/>
                        </a:rPr>
                        <a:t> 2011</a:t>
                      </a:r>
                      <a:r>
                        <a:rPr lang="ko-KR" sz="1600" b="0" kern="0" dirty="0">
                          <a:solidFill>
                            <a:sysClr val="windowText" lastClr="000000"/>
                          </a:solidFill>
                          <a:effectLst/>
                        </a:rPr>
                        <a:t>년 지침을 제정하는 등 정보교환을 적극적으로 카르텔로 의율하겠다는 의사 천명</a:t>
                      </a:r>
                      <a:endParaRPr lang="ko-KR" sz="1600" b="0" kern="100" dirty="0">
                        <a:solidFill>
                          <a:sysClr val="windowText" lastClr="000000"/>
                        </a:solidFill>
                        <a:effectLst/>
                        <a:latin typeface="맑은 고딕"/>
                        <a:ea typeface="바탕"/>
                        <a:cs typeface="Times New Roman"/>
                      </a:endParaRPr>
                    </a:p>
                  </a:txBody>
                  <a:tcPr marL="63965" marR="63965"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accent1">
                        <a:lumMod val="20000"/>
                        <a:lumOff val="80000"/>
                      </a:schemeClr>
                    </a:solidFill>
                  </a:tcPr>
                </a:tc>
                <a:tc>
                  <a:txBody>
                    <a:bodyPr/>
                    <a:lstStyle/>
                    <a:p>
                      <a:pPr marL="180975" lvl="0" indent="-180975" algn="just" latinLnBrk="1">
                        <a:spcBef>
                          <a:spcPts val="600"/>
                        </a:spcBef>
                        <a:spcAft>
                          <a:spcPts val="0"/>
                        </a:spcAft>
                        <a:buFont typeface="Wingdings"/>
                        <a:buChar char=""/>
                      </a:pPr>
                      <a:r>
                        <a:rPr lang="en-US" sz="1600" b="0" kern="0" dirty="0">
                          <a:solidFill>
                            <a:sysClr val="windowText" lastClr="000000"/>
                          </a:solidFill>
                          <a:effectLst/>
                        </a:rPr>
                        <a:t>EU</a:t>
                      </a:r>
                      <a:r>
                        <a:rPr lang="ko-KR" sz="1600" b="0" kern="0" dirty="0">
                          <a:solidFill>
                            <a:sysClr val="windowText" lastClr="000000"/>
                          </a:solidFill>
                          <a:effectLst/>
                        </a:rPr>
                        <a:t>와 달리 정보교환 자체만으로 카르텔 성립을 인정하기 어려움</a:t>
                      </a:r>
                      <a:endParaRPr lang="ko-KR" sz="1600" b="0" kern="100" dirty="0">
                        <a:solidFill>
                          <a:sysClr val="windowText" lastClr="000000"/>
                        </a:solidFill>
                        <a:effectLst/>
                      </a:endParaRPr>
                    </a:p>
                    <a:p>
                      <a:pPr marL="180975" lvl="0" indent="-180975" algn="just" latinLnBrk="1">
                        <a:spcBef>
                          <a:spcPts val="600"/>
                        </a:spcBef>
                        <a:spcAft>
                          <a:spcPts val="0"/>
                        </a:spcAft>
                        <a:buFont typeface="Wingdings"/>
                        <a:buChar char=""/>
                      </a:pPr>
                      <a:r>
                        <a:rPr lang="ko-KR" sz="1600" b="0" kern="0" dirty="0">
                          <a:solidFill>
                            <a:sysClr val="windowText" lastClr="000000"/>
                          </a:solidFill>
                          <a:effectLst/>
                        </a:rPr>
                        <a:t>연방대법원은 가격고정 의도가 없는 가격정보교환에 대하여 합리의 원칙</a:t>
                      </a:r>
                      <a:r>
                        <a:rPr lang="en-US" sz="1600" b="0" kern="0" dirty="0">
                          <a:solidFill>
                            <a:sysClr val="windowText" lastClr="000000"/>
                          </a:solidFill>
                          <a:effectLst/>
                        </a:rPr>
                        <a:t>(Rule of Reason) </a:t>
                      </a:r>
                      <a:r>
                        <a:rPr lang="en-US" sz="1600" b="0" kern="0" dirty="0" smtClean="0">
                          <a:solidFill>
                            <a:sysClr val="windowText" lastClr="000000"/>
                          </a:solidFill>
                          <a:effectLst/>
                        </a:rPr>
                        <a:t> </a:t>
                      </a:r>
                      <a:r>
                        <a:rPr lang="ko-KR" sz="1600" b="0" kern="0" dirty="0" smtClean="0">
                          <a:solidFill>
                            <a:sysClr val="windowText" lastClr="000000"/>
                          </a:solidFill>
                          <a:effectLst/>
                        </a:rPr>
                        <a:t>적용 </a:t>
                      </a:r>
                      <a:endParaRPr lang="ko-KR" sz="1600" b="0" kern="100" dirty="0">
                        <a:solidFill>
                          <a:sysClr val="windowText" lastClr="000000"/>
                        </a:solidFill>
                        <a:effectLst/>
                      </a:endParaRPr>
                    </a:p>
                    <a:p>
                      <a:pPr marL="180975" indent="-180975" algn="just" latinLnBrk="1">
                        <a:spcBef>
                          <a:spcPts val="600"/>
                        </a:spcBef>
                        <a:spcAft>
                          <a:spcPts val="0"/>
                        </a:spcAft>
                      </a:pPr>
                      <a:r>
                        <a:rPr lang="en-US" sz="1600" b="0" kern="0" dirty="0">
                          <a:solidFill>
                            <a:sysClr val="windowText" lastClr="000000"/>
                          </a:solidFill>
                          <a:effectLst/>
                        </a:rPr>
                        <a:t> </a:t>
                      </a:r>
                      <a:endParaRPr lang="ko-KR" sz="1600" b="0" kern="100" dirty="0">
                        <a:solidFill>
                          <a:sysClr val="windowText" lastClr="000000"/>
                        </a:solidFill>
                        <a:effectLst/>
                        <a:latin typeface="맑은 고딕"/>
                        <a:ea typeface="바탕"/>
                        <a:cs typeface="Times New Roman"/>
                      </a:endParaRPr>
                    </a:p>
                  </a:txBody>
                  <a:tcPr marL="63965" marR="63965"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bg1"/>
                    </a:solidFill>
                  </a:tcPr>
                </a:tc>
              </a:tr>
            </a:tbl>
          </a:graphicData>
        </a:graphic>
      </p:graphicFrame>
      <p:sp>
        <p:nvSpPr>
          <p:cNvPr id="5" name="슬라이드 번호 개체 틀 3"/>
          <p:cNvSpPr>
            <a:spLocks noGrp="1"/>
          </p:cNvSpPr>
          <p:nvPr>
            <p:ph type="sldNum" sz="quarter" idx="10"/>
          </p:nvPr>
        </p:nvSpPr>
        <p:spPr>
          <a:xfrm>
            <a:off x="3505200" y="6448425"/>
            <a:ext cx="2133600" cy="273050"/>
          </a:xfrm>
        </p:spPr>
        <p:txBody>
          <a:bodyPr/>
          <a:lstStyle/>
          <a:p>
            <a:pPr>
              <a:defRPr/>
            </a:pPr>
            <a:fld id="{2A571365-0EE3-41F7-8E16-47229ADCC1E5}" type="slidenum">
              <a:rPr lang="ko-KR" altLang="en-US" smtClean="0"/>
              <a:pPr>
                <a:defRPr/>
              </a:pPr>
              <a:t>14</a:t>
            </a:fld>
            <a:endParaRPr lang="ko-KR" altLang="en-US"/>
          </a:p>
        </p:txBody>
      </p:sp>
    </p:spTree>
    <p:extLst>
      <p:ext uri="{BB962C8B-B14F-4D97-AF65-F5344CB8AC3E}">
        <p14:creationId xmlns="" xmlns:p14="http://schemas.microsoft.com/office/powerpoint/2010/main" val="2921520216"/>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solidFill>
                  <a:schemeClr val="accent3">
                    <a:lumMod val="20000"/>
                    <a:lumOff val="80000"/>
                  </a:schemeClr>
                </a:solidFill>
                <a:effectLst/>
              </a:rPr>
              <a:t>[</a:t>
            </a:r>
            <a:r>
              <a:rPr lang="ko-KR" altLang="en-US" dirty="0" smtClean="0">
                <a:solidFill>
                  <a:schemeClr val="accent3">
                    <a:lumMod val="20000"/>
                    <a:lumOff val="80000"/>
                  </a:schemeClr>
                </a:solidFill>
                <a:effectLst/>
              </a:rPr>
              <a:t>참고</a:t>
            </a:r>
            <a:r>
              <a:rPr lang="en-US" altLang="ko-KR" dirty="0" smtClean="0">
                <a:solidFill>
                  <a:schemeClr val="accent3">
                    <a:lumMod val="20000"/>
                    <a:lumOff val="80000"/>
                  </a:schemeClr>
                </a:solidFill>
                <a:effectLst/>
              </a:rPr>
              <a:t>]</a:t>
            </a:r>
            <a:r>
              <a:rPr lang="ko-KR" altLang="ko-KR" dirty="0" smtClean="0">
                <a:solidFill>
                  <a:schemeClr val="accent3">
                    <a:lumMod val="20000"/>
                    <a:lumOff val="80000"/>
                  </a:schemeClr>
                </a:solidFill>
                <a:effectLst/>
              </a:rPr>
              <a:t>정보 </a:t>
            </a:r>
            <a:r>
              <a:rPr lang="ko-KR" altLang="ko-KR" dirty="0">
                <a:solidFill>
                  <a:schemeClr val="accent3">
                    <a:lumMod val="20000"/>
                    <a:lumOff val="80000"/>
                  </a:schemeClr>
                </a:solidFill>
                <a:effectLst/>
              </a:rPr>
              <a:t>교환</a:t>
            </a:r>
            <a:endParaRPr lang="ko-KR" altLang="en-US" dirty="0">
              <a:solidFill>
                <a:schemeClr val="accent3">
                  <a:lumMod val="20000"/>
                  <a:lumOff val="80000"/>
                </a:schemeClr>
              </a:solidFill>
            </a:endParaRPr>
          </a:p>
        </p:txBody>
      </p:sp>
      <p:sp>
        <p:nvSpPr>
          <p:cNvPr id="3" name="내용 개체 틀 2"/>
          <p:cNvSpPr>
            <a:spLocks noGrp="1"/>
          </p:cNvSpPr>
          <p:nvPr>
            <p:ph idx="1"/>
          </p:nvPr>
        </p:nvSpPr>
        <p:spPr>
          <a:xfrm>
            <a:off x="457200" y="1266825"/>
            <a:ext cx="8399276" cy="4859338"/>
          </a:xfrm>
        </p:spPr>
        <p:txBody>
          <a:bodyPr/>
          <a:lstStyle/>
          <a:p>
            <a:pPr lvl="0"/>
            <a:r>
              <a:rPr lang="ko-KR" altLang="ko-KR" dirty="0" smtClean="0"/>
              <a:t>정보교환행위와 </a:t>
            </a:r>
            <a:r>
              <a:rPr lang="ko-KR" altLang="ko-KR" dirty="0"/>
              <a:t>공동행위 성립여부에 대한 판단 기준</a:t>
            </a:r>
            <a:r>
              <a:rPr lang="en-US" altLang="ko-KR" sz="1800" dirty="0"/>
              <a:t>(13</a:t>
            </a:r>
            <a:r>
              <a:rPr lang="ko-KR" altLang="ko-KR" sz="1800" dirty="0"/>
              <a:t>개 유제품사업자의 </a:t>
            </a:r>
            <a:r>
              <a:rPr lang="ko-KR" altLang="ko-KR" sz="1800" dirty="0" err="1"/>
              <a:t>시유</a:t>
            </a:r>
            <a:r>
              <a:rPr lang="ko-KR" altLang="ko-KR" sz="1800" dirty="0"/>
              <a:t> 및 발효유 가격인상 관련 부당한 공동행위 건</a:t>
            </a:r>
            <a:r>
              <a:rPr lang="en-US" altLang="ko-KR" sz="1800" dirty="0"/>
              <a:t>, 2011</a:t>
            </a:r>
            <a:r>
              <a:rPr lang="ko-KR" altLang="ko-KR" sz="1800" dirty="0"/>
              <a:t>누</a:t>
            </a:r>
            <a:r>
              <a:rPr lang="en-US" altLang="ko-KR" sz="1800" dirty="0"/>
              <a:t>18467 </a:t>
            </a:r>
            <a:r>
              <a:rPr lang="ko-KR" altLang="ko-KR" sz="1800" dirty="0"/>
              <a:t>판결</a:t>
            </a:r>
            <a:r>
              <a:rPr lang="en-US" altLang="ko-KR" sz="1800" dirty="0" smtClean="0"/>
              <a:t>)</a:t>
            </a:r>
            <a:endParaRPr lang="ko-KR" altLang="ko-KR" sz="1600" dirty="0"/>
          </a:p>
        </p:txBody>
      </p:sp>
      <p:graphicFrame>
        <p:nvGraphicFramePr>
          <p:cNvPr id="4" name="표 3"/>
          <p:cNvGraphicFramePr>
            <a:graphicFrameLocks noGrp="1"/>
          </p:cNvGraphicFramePr>
          <p:nvPr>
            <p:extLst>
              <p:ext uri="{D42A27DB-BD31-4B8C-83A1-F6EECF244321}">
                <p14:modId xmlns="" xmlns:p14="http://schemas.microsoft.com/office/powerpoint/2010/main" val="3191043574"/>
              </p:ext>
            </p:extLst>
          </p:nvPr>
        </p:nvGraphicFramePr>
        <p:xfrm>
          <a:off x="571500" y="2060848"/>
          <a:ext cx="8140960" cy="3887867"/>
        </p:xfrm>
        <a:graphic>
          <a:graphicData uri="http://schemas.openxmlformats.org/drawingml/2006/table">
            <a:tbl>
              <a:tblPr firstRow="1" firstCol="1" bandRow="1">
                <a:tableStyleId>{5C22544A-7EE6-4342-B048-85BDC9FD1C3A}</a:tableStyleId>
              </a:tblPr>
              <a:tblGrid>
                <a:gridCol w="1660240"/>
                <a:gridCol w="6480720"/>
              </a:tblGrid>
              <a:tr h="396044">
                <a:tc>
                  <a:txBody>
                    <a:bodyPr/>
                    <a:lstStyle/>
                    <a:p>
                      <a:pPr algn="ctr" latinLnBrk="1">
                        <a:spcBef>
                          <a:spcPts val="600"/>
                        </a:spcBef>
                        <a:spcAft>
                          <a:spcPts val="0"/>
                        </a:spcAft>
                      </a:pPr>
                      <a:r>
                        <a:rPr lang="ko-KR" sz="1600" b="1" kern="0" dirty="0">
                          <a:effectLst/>
                          <a:latin typeface="맑은 고딕"/>
                          <a:ea typeface="맑은 고딕"/>
                          <a:cs typeface="Times New Roman"/>
                        </a:rPr>
                        <a:t>기 준</a:t>
                      </a:r>
                      <a:endParaRPr lang="ko-KR" sz="1600" kern="100" dirty="0">
                        <a:effectLst/>
                        <a:latin typeface="맑은 고딕"/>
                        <a:ea typeface="바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pPr algn="ctr" latinLnBrk="1">
                        <a:spcBef>
                          <a:spcPts val="600"/>
                        </a:spcBef>
                        <a:spcAft>
                          <a:spcPts val="0"/>
                        </a:spcAft>
                      </a:pPr>
                      <a:r>
                        <a:rPr lang="ko-KR" sz="1600" b="1" kern="0" dirty="0">
                          <a:effectLst/>
                          <a:latin typeface="맑은 고딕"/>
                          <a:ea typeface="맑은 고딕"/>
                          <a:cs typeface="Times New Roman"/>
                        </a:rPr>
                        <a:t>내용</a:t>
                      </a:r>
                      <a:endParaRPr lang="ko-KR" sz="1600" kern="100" dirty="0">
                        <a:effectLst/>
                        <a:latin typeface="맑은 고딕"/>
                        <a:ea typeface="바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accent5">
                        <a:lumMod val="50000"/>
                      </a:schemeClr>
                    </a:solidFill>
                  </a:tcPr>
                </a:tc>
              </a:tr>
              <a:tr h="629669">
                <a:tc>
                  <a:txBody>
                    <a:bodyPr/>
                    <a:lstStyle/>
                    <a:p>
                      <a:pPr algn="just" latinLnBrk="1">
                        <a:spcBef>
                          <a:spcPts val="600"/>
                        </a:spcBef>
                        <a:spcAft>
                          <a:spcPts val="0"/>
                        </a:spcAft>
                      </a:pPr>
                      <a:r>
                        <a:rPr lang="ko-KR" sz="1600" b="1" kern="0" dirty="0">
                          <a:solidFill>
                            <a:sysClr val="windowText" lastClr="000000"/>
                          </a:solidFill>
                          <a:effectLst/>
                          <a:latin typeface="맑은 고딕"/>
                          <a:ea typeface="맑은 고딕"/>
                          <a:cs typeface="Times New Roman"/>
                        </a:rPr>
                        <a:t>시장의 구조와 성격</a:t>
                      </a:r>
                      <a:endParaRPr lang="ko-KR" sz="1600" kern="100" dirty="0">
                        <a:solidFill>
                          <a:sysClr val="windowText" lastClr="000000"/>
                        </a:solidFill>
                        <a:effectLst/>
                        <a:latin typeface="맑은 고딕"/>
                        <a:ea typeface="바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algn="just" latinLnBrk="1">
                        <a:spcBef>
                          <a:spcPts val="600"/>
                        </a:spcBef>
                        <a:spcAft>
                          <a:spcPts val="0"/>
                        </a:spcAft>
                      </a:pPr>
                      <a:r>
                        <a:rPr lang="ko-KR" sz="1400" kern="0" dirty="0">
                          <a:solidFill>
                            <a:sysClr val="windowText" lastClr="000000"/>
                          </a:solidFill>
                          <a:effectLst/>
                          <a:latin typeface="맑은 고딕"/>
                          <a:ea typeface="맑은 고딕"/>
                          <a:cs typeface="Times New Roman"/>
                        </a:rPr>
                        <a:t>과점화</a:t>
                      </a:r>
                      <a:r>
                        <a:rPr lang="en-US" sz="1400" kern="0" dirty="0">
                          <a:solidFill>
                            <a:sysClr val="windowText" lastClr="000000"/>
                          </a:solidFill>
                          <a:effectLst/>
                          <a:latin typeface="맑은 고딕"/>
                          <a:ea typeface="맑은 고딕"/>
                          <a:cs typeface="Times New Roman"/>
                        </a:rPr>
                        <a:t>·</a:t>
                      </a:r>
                      <a:r>
                        <a:rPr lang="ko-KR" sz="1400" kern="0" dirty="0">
                          <a:solidFill>
                            <a:sysClr val="windowText" lastClr="000000"/>
                          </a:solidFill>
                          <a:effectLst/>
                          <a:latin typeface="맑은 고딕"/>
                          <a:ea typeface="맑은 고딕"/>
                          <a:cs typeface="Times New Roman"/>
                        </a:rPr>
                        <a:t>집중화되어 있는 시장</a:t>
                      </a:r>
                      <a:r>
                        <a:rPr lang="en-US" sz="1400" kern="0" dirty="0">
                          <a:solidFill>
                            <a:sysClr val="windowText" lastClr="000000"/>
                          </a:solidFill>
                          <a:effectLst/>
                          <a:latin typeface="맑은 고딕"/>
                          <a:ea typeface="맑은 고딕"/>
                          <a:cs typeface="Times New Roman"/>
                        </a:rPr>
                        <a:t>, </a:t>
                      </a:r>
                      <a:r>
                        <a:rPr lang="ko-KR" sz="1400" kern="0" dirty="0">
                          <a:solidFill>
                            <a:sysClr val="windowText" lastClr="000000"/>
                          </a:solidFill>
                          <a:effectLst/>
                          <a:latin typeface="맑은 고딕"/>
                          <a:ea typeface="맑은 고딕"/>
                          <a:cs typeface="Times New Roman"/>
                        </a:rPr>
                        <a:t>제품의 규격이나 품질 등에 있어서 </a:t>
                      </a:r>
                      <a:r>
                        <a:rPr lang="ko-KR" sz="1400" b="1" u="sng" kern="0" dirty="0">
                          <a:solidFill>
                            <a:sysClr val="windowText" lastClr="000000"/>
                          </a:solidFill>
                          <a:effectLst/>
                          <a:latin typeface="맑은 고딕"/>
                          <a:ea typeface="맑은 고딕"/>
                          <a:cs typeface="Times New Roman"/>
                        </a:rPr>
                        <a:t>동질성이 큰 시장에서 경쟁사업자 간에 정보교환이 이루어져 해당 시장을 더욱 투명하게 만드는지 여부</a:t>
                      </a:r>
                      <a:endParaRPr lang="ko-KR" sz="1400" kern="100" dirty="0">
                        <a:solidFill>
                          <a:sysClr val="windowText" lastClr="000000"/>
                        </a:solidFill>
                        <a:effectLst/>
                        <a:latin typeface="맑은 고딕"/>
                        <a:ea typeface="바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bg1"/>
                    </a:solidFill>
                  </a:tcPr>
                </a:tc>
              </a:tr>
              <a:tr h="629669">
                <a:tc>
                  <a:txBody>
                    <a:bodyPr/>
                    <a:lstStyle/>
                    <a:p>
                      <a:pPr algn="just" latinLnBrk="1">
                        <a:spcBef>
                          <a:spcPts val="600"/>
                        </a:spcBef>
                        <a:spcAft>
                          <a:spcPts val="0"/>
                        </a:spcAft>
                      </a:pPr>
                      <a:r>
                        <a:rPr lang="ko-KR" sz="1600" b="1" kern="0" dirty="0">
                          <a:solidFill>
                            <a:sysClr val="windowText" lastClr="000000"/>
                          </a:solidFill>
                          <a:effectLst/>
                          <a:latin typeface="맑은 고딕"/>
                          <a:ea typeface="맑은 고딕"/>
                          <a:cs typeface="Times New Roman"/>
                        </a:rPr>
                        <a:t>정보의 대상</a:t>
                      </a:r>
                      <a:endParaRPr lang="ko-KR" sz="1600" kern="100" dirty="0">
                        <a:solidFill>
                          <a:sysClr val="windowText" lastClr="000000"/>
                        </a:solidFill>
                        <a:effectLst/>
                        <a:latin typeface="맑은 고딕"/>
                        <a:ea typeface="바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accent1">
                        <a:lumMod val="20000"/>
                        <a:lumOff val="80000"/>
                      </a:schemeClr>
                    </a:solidFill>
                  </a:tcPr>
                </a:tc>
                <a:tc>
                  <a:txBody>
                    <a:bodyPr/>
                    <a:lstStyle/>
                    <a:p>
                      <a:pPr algn="just" latinLnBrk="1">
                        <a:spcBef>
                          <a:spcPts val="600"/>
                        </a:spcBef>
                        <a:spcAft>
                          <a:spcPts val="0"/>
                        </a:spcAft>
                      </a:pPr>
                      <a:r>
                        <a:rPr lang="ko-KR" sz="1400" kern="0" dirty="0">
                          <a:solidFill>
                            <a:sysClr val="windowText" lastClr="000000"/>
                          </a:solidFill>
                          <a:effectLst/>
                          <a:latin typeface="맑은 고딕"/>
                          <a:ea typeface="맑은 고딕"/>
                          <a:cs typeface="Times New Roman"/>
                        </a:rPr>
                        <a:t>교환되는 정보가 수요 내지 산출량과 같은 통계적인 정보가 아니라 </a:t>
                      </a:r>
                      <a:r>
                        <a:rPr lang="ko-KR" sz="1400" b="1" u="sng" kern="0" dirty="0">
                          <a:solidFill>
                            <a:sysClr val="windowText" lastClr="000000"/>
                          </a:solidFill>
                          <a:effectLst/>
                          <a:latin typeface="맑은 고딕"/>
                          <a:ea typeface="맑은 고딕"/>
                          <a:cs typeface="Times New Roman"/>
                        </a:rPr>
                        <a:t>일반적으로 기업의 비밀에 속하고 경쟁의 핵심적 요소라고 할 수 있는 가격인상 계획이나 인상내역과 같은 정보</a:t>
                      </a:r>
                      <a:r>
                        <a:rPr lang="ko-KR" sz="1400" kern="0" dirty="0">
                          <a:solidFill>
                            <a:sysClr val="windowText" lastClr="000000"/>
                          </a:solidFill>
                          <a:effectLst/>
                          <a:latin typeface="맑은 고딕"/>
                          <a:ea typeface="맑은 고딕"/>
                          <a:cs typeface="Times New Roman"/>
                        </a:rPr>
                        <a:t>인지 여부 </a:t>
                      </a:r>
                      <a:endParaRPr lang="ko-KR" sz="1400" kern="100" dirty="0">
                        <a:solidFill>
                          <a:sysClr val="windowText" lastClr="000000"/>
                        </a:solidFill>
                        <a:effectLst/>
                        <a:latin typeface="맑은 고딕"/>
                        <a:ea typeface="바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bg1">
                        <a:lumMod val="95000"/>
                      </a:schemeClr>
                    </a:solidFill>
                  </a:tcPr>
                </a:tc>
              </a:tr>
              <a:tr h="629669">
                <a:tc>
                  <a:txBody>
                    <a:bodyPr/>
                    <a:lstStyle/>
                    <a:p>
                      <a:pPr algn="just" latinLnBrk="1">
                        <a:spcBef>
                          <a:spcPts val="600"/>
                        </a:spcBef>
                        <a:spcAft>
                          <a:spcPts val="0"/>
                        </a:spcAft>
                      </a:pPr>
                      <a:r>
                        <a:rPr lang="ko-KR" sz="1600" b="1" kern="0" dirty="0">
                          <a:solidFill>
                            <a:sysClr val="windowText" lastClr="000000"/>
                          </a:solidFill>
                          <a:effectLst/>
                          <a:latin typeface="맑은 고딕"/>
                          <a:ea typeface="맑은 고딕"/>
                          <a:cs typeface="Times New Roman"/>
                        </a:rPr>
                        <a:t>정보의 내용</a:t>
                      </a:r>
                      <a:endParaRPr lang="ko-KR" sz="1600" kern="100" dirty="0">
                        <a:solidFill>
                          <a:sysClr val="windowText" lastClr="000000"/>
                        </a:solidFill>
                        <a:effectLst/>
                        <a:latin typeface="맑은 고딕"/>
                        <a:ea typeface="바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algn="just" latinLnBrk="1">
                        <a:spcBef>
                          <a:spcPts val="600"/>
                        </a:spcBef>
                        <a:spcAft>
                          <a:spcPts val="0"/>
                        </a:spcAft>
                      </a:pPr>
                      <a:r>
                        <a:rPr lang="ko-KR" sz="1400" kern="0" dirty="0">
                          <a:solidFill>
                            <a:sysClr val="windowText" lastClr="000000"/>
                          </a:solidFill>
                          <a:effectLst/>
                          <a:latin typeface="맑은 고딕"/>
                          <a:ea typeface="맑은 고딕"/>
                          <a:cs typeface="Times New Roman"/>
                        </a:rPr>
                        <a:t>정보의 대상이 되는 각 제품의 품목</a:t>
                      </a:r>
                      <a:r>
                        <a:rPr lang="en-US" sz="1400" kern="0" dirty="0">
                          <a:solidFill>
                            <a:sysClr val="windowText" lastClr="000000"/>
                          </a:solidFill>
                          <a:effectLst/>
                          <a:latin typeface="맑은 고딕"/>
                          <a:ea typeface="맑은 고딕"/>
                          <a:cs typeface="Times New Roman"/>
                        </a:rPr>
                        <a:t>, </a:t>
                      </a:r>
                      <a:r>
                        <a:rPr lang="ko-KR" sz="1400" kern="0" dirty="0">
                          <a:solidFill>
                            <a:sysClr val="windowText" lastClr="000000"/>
                          </a:solidFill>
                          <a:effectLst/>
                          <a:latin typeface="맑은 고딕"/>
                          <a:ea typeface="맑은 고딕"/>
                          <a:cs typeface="Times New Roman"/>
                        </a:rPr>
                        <a:t>가격인상률</a:t>
                      </a:r>
                      <a:r>
                        <a:rPr lang="en-US" sz="1400" kern="0" dirty="0">
                          <a:solidFill>
                            <a:sysClr val="windowText" lastClr="000000"/>
                          </a:solidFill>
                          <a:effectLst/>
                          <a:latin typeface="맑은 고딕"/>
                          <a:ea typeface="맑은 고딕"/>
                          <a:cs typeface="Times New Roman"/>
                        </a:rPr>
                        <a:t>(</a:t>
                      </a:r>
                      <a:r>
                        <a:rPr lang="ko-KR" sz="1400" kern="0" dirty="0">
                          <a:solidFill>
                            <a:sysClr val="windowText" lastClr="000000"/>
                          </a:solidFill>
                          <a:effectLst/>
                          <a:latin typeface="맑은 고딕"/>
                          <a:ea typeface="맑은 고딕"/>
                          <a:cs typeface="Times New Roman"/>
                        </a:rPr>
                        <a:t>폭</a:t>
                      </a:r>
                      <a:r>
                        <a:rPr lang="en-US" sz="1400" kern="0" dirty="0">
                          <a:solidFill>
                            <a:sysClr val="windowText" lastClr="000000"/>
                          </a:solidFill>
                          <a:effectLst/>
                          <a:latin typeface="맑은 고딕"/>
                          <a:ea typeface="맑은 고딕"/>
                          <a:cs typeface="Times New Roman"/>
                        </a:rPr>
                        <a:t>) </a:t>
                      </a:r>
                      <a:r>
                        <a:rPr lang="ko-KR" sz="1400" kern="0" dirty="0">
                          <a:solidFill>
                            <a:sysClr val="windowText" lastClr="000000"/>
                          </a:solidFill>
                          <a:effectLst/>
                          <a:latin typeface="맑은 고딕"/>
                          <a:ea typeface="맑은 고딕"/>
                          <a:cs typeface="Times New Roman"/>
                        </a:rPr>
                        <a:t>등이 </a:t>
                      </a:r>
                      <a:r>
                        <a:rPr lang="ko-KR" sz="1400" b="1" u="sng" kern="0" dirty="0">
                          <a:solidFill>
                            <a:sysClr val="windowText" lastClr="000000"/>
                          </a:solidFill>
                          <a:effectLst/>
                          <a:latin typeface="맑은 고딕"/>
                          <a:ea typeface="맑은 고딕"/>
                          <a:cs typeface="Times New Roman"/>
                        </a:rPr>
                        <a:t>보다 구체적이고 세분화</a:t>
                      </a:r>
                      <a:r>
                        <a:rPr lang="ko-KR" sz="1400" kern="0" dirty="0">
                          <a:solidFill>
                            <a:sysClr val="windowText" lastClr="000000"/>
                          </a:solidFill>
                          <a:effectLst/>
                          <a:latin typeface="맑은 고딕"/>
                          <a:ea typeface="맑은 고딕"/>
                          <a:cs typeface="Times New Roman"/>
                        </a:rPr>
                        <a:t>되어 있으며 과거의 정보보다는 </a:t>
                      </a:r>
                      <a:r>
                        <a:rPr lang="ko-KR" sz="1400" b="1" kern="0" dirty="0">
                          <a:solidFill>
                            <a:sysClr val="windowText" lastClr="000000"/>
                          </a:solidFill>
                          <a:effectLst/>
                          <a:latin typeface="맑은 고딕"/>
                          <a:ea typeface="맑은 고딕"/>
                          <a:cs typeface="Times New Roman"/>
                        </a:rPr>
                        <a:t>신속한 정보</a:t>
                      </a:r>
                      <a:r>
                        <a:rPr lang="ko-KR" sz="1400" kern="0" dirty="0">
                          <a:solidFill>
                            <a:sysClr val="windowText" lastClr="000000"/>
                          </a:solidFill>
                          <a:effectLst/>
                          <a:latin typeface="맑은 고딕"/>
                          <a:ea typeface="맑은 고딕"/>
                          <a:cs typeface="Times New Roman"/>
                        </a:rPr>
                        <a:t>인 경우 </a:t>
                      </a:r>
                      <a:endParaRPr lang="ko-KR" sz="1400" kern="100" dirty="0">
                        <a:solidFill>
                          <a:sysClr val="windowText" lastClr="000000"/>
                        </a:solidFill>
                        <a:effectLst/>
                        <a:latin typeface="맑은 고딕"/>
                        <a:ea typeface="바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bg1"/>
                    </a:solidFill>
                  </a:tcPr>
                </a:tc>
              </a:tr>
              <a:tr h="629669">
                <a:tc>
                  <a:txBody>
                    <a:bodyPr/>
                    <a:lstStyle/>
                    <a:p>
                      <a:pPr algn="just" latinLnBrk="1">
                        <a:spcBef>
                          <a:spcPts val="600"/>
                        </a:spcBef>
                        <a:spcAft>
                          <a:spcPts val="0"/>
                        </a:spcAft>
                      </a:pPr>
                      <a:r>
                        <a:rPr lang="ko-KR" sz="1600" b="1" kern="0" dirty="0">
                          <a:solidFill>
                            <a:sysClr val="windowText" lastClr="000000"/>
                          </a:solidFill>
                          <a:effectLst/>
                          <a:latin typeface="맑은 고딕"/>
                          <a:ea typeface="맑은 고딕"/>
                          <a:cs typeface="Times New Roman"/>
                        </a:rPr>
                        <a:t>정보교환의 시기 및 방법</a:t>
                      </a:r>
                      <a:endParaRPr lang="ko-KR" sz="1600" kern="100" dirty="0">
                        <a:solidFill>
                          <a:sysClr val="windowText" lastClr="000000"/>
                        </a:solidFill>
                        <a:effectLst/>
                        <a:latin typeface="맑은 고딕"/>
                        <a:ea typeface="바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accent1">
                        <a:lumMod val="20000"/>
                        <a:lumOff val="80000"/>
                      </a:schemeClr>
                    </a:solidFill>
                  </a:tcPr>
                </a:tc>
                <a:tc>
                  <a:txBody>
                    <a:bodyPr/>
                    <a:lstStyle/>
                    <a:p>
                      <a:pPr algn="just" latinLnBrk="1">
                        <a:spcBef>
                          <a:spcPts val="600"/>
                        </a:spcBef>
                        <a:spcAft>
                          <a:spcPts val="0"/>
                        </a:spcAft>
                      </a:pPr>
                      <a:r>
                        <a:rPr lang="ko-KR" sz="1400" kern="0" dirty="0">
                          <a:solidFill>
                            <a:sysClr val="windowText" lastClr="000000"/>
                          </a:solidFill>
                          <a:effectLst/>
                          <a:latin typeface="맑은 고딕"/>
                          <a:ea typeface="맑은 고딕"/>
                          <a:cs typeface="Times New Roman"/>
                        </a:rPr>
                        <a:t>다른 경쟁사업자들이 가격인상을 확정하기 이전 단계이거나 </a:t>
                      </a:r>
                      <a:r>
                        <a:rPr lang="ko-KR" sz="1400" b="1" u="sng" kern="0" dirty="0">
                          <a:solidFill>
                            <a:sysClr val="windowText" lastClr="000000"/>
                          </a:solidFill>
                          <a:effectLst/>
                          <a:latin typeface="맑은 고딕"/>
                          <a:ea typeface="맑은 고딕"/>
                          <a:cs typeface="Times New Roman"/>
                        </a:rPr>
                        <a:t>시장에 정보가 공개되어 알려지기 이전</a:t>
                      </a:r>
                      <a:r>
                        <a:rPr lang="ko-KR" sz="1400" kern="0" dirty="0">
                          <a:solidFill>
                            <a:sysClr val="windowText" lastClr="000000"/>
                          </a:solidFill>
                          <a:effectLst/>
                          <a:latin typeface="맑은 고딕"/>
                          <a:ea typeface="맑은 고딕"/>
                          <a:cs typeface="Times New Roman"/>
                        </a:rPr>
                        <a:t>이고</a:t>
                      </a:r>
                      <a:r>
                        <a:rPr lang="en-US" sz="1400" kern="0" dirty="0">
                          <a:solidFill>
                            <a:sysClr val="windowText" lastClr="000000"/>
                          </a:solidFill>
                          <a:effectLst/>
                          <a:latin typeface="맑은 고딕"/>
                          <a:ea typeface="맑은 고딕"/>
                          <a:cs typeface="Times New Roman"/>
                        </a:rPr>
                        <a:t>, </a:t>
                      </a:r>
                      <a:r>
                        <a:rPr lang="ko-KR" sz="1400" kern="0" dirty="0">
                          <a:solidFill>
                            <a:sysClr val="windowText" lastClr="000000"/>
                          </a:solidFill>
                          <a:effectLst/>
                          <a:latin typeface="맑은 고딕"/>
                          <a:ea typeface="맑은 고딕"/>
                          <a:cs typeface="Times New Roman"/>
                        </a:rPr>
                        <a:t>정보교환이 규칙적이고 빈번하게 이루어지는 경우 </a:t>
                      </a:r>
                      <a:endParaRPr lang="ko-KR" sz="1400" kern="100" dirty="0">
                        <a:solidFill>
                          <a:sysClr val="windowText" lastClr="000000"/>
                        </a:solidFill>
                        <a:effectLst/>
                        <a:latin typeface="맑은 고딕"/>
                        <a:ea typeface="바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bg1">
                        <a:lumMod val="95000"/>
                      </a:schemeClr>
                    </a:solidFill>
                  </a:tcPr>
                </a:tc>
              </a:tr>
              <a:tr h="952325">
                <a:tc>
                  <a:txBody>
                    <a:bodyPr/>
                    <a:lstStyle/>
                    <a:p>
                      <a:pPr algn="just" latinLnBrk="1">
                        <a:spcBef>
                          <a:spcPts val="600"/>
                        </a:spcBef>
                        <a:spcAft>
                          <a:spcPts val="0"/>
                        </a:spcAft>
                      </a:pPr>
                      <a:r>
                        <a:rPr lang="ko-KR" sz="1600" b="1" kern="0" dirty="0">
                          <a:solidFill>
                            <a:sysClr val="windowText" lastClr="000000"/>
                          </a:solidFill>
                          <a:effectLst/>
                          <a:latin typeface="맑은 고딕"/>
                          <a:ea typeface="맑은 고딕"/>
                          <a:cs typeface="Times New Roman"/>
                        </a:rPr>
                        <a:t>정보교환의 주체</a:t>
                      </a:r>
                      <a:endParaRPr lang="ko-KR" sz="1600" kern="100" dirty="0">
                        <a:solidFill>
                          <a:sysClr val="windowText" lastClr="000000"/>
                        </a:solidFill>
                        <a:effectLst/>
                        <a:latin typeface="맑은 고딕"/>
                        <a:ea typeface="바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algn="just" latinLnBrk="1">
                        <a:spcBef>
                          <a:spcPts val="600"/>
                        </a:spcBef>
                        <a:spcAft>
                          <a:spcPts val="0"/>
                        </a:spcAft>
                      </a:pPr>
                      <a:r>
                        <a:rPr lang="ko-KR" sz="1400" kern="0" dirty="0">
                          <a:solidFill>
                            <a:sysClr val="windowText" lastClr="000000"/>
                          </a:solidFill>
                          <a:effectLst/>
                          <a:latin typeface="맑은 고딕"/>
                          <a:ea typeface="맑은 고딕"/>
                          <a:cs typeface="Times New Roman"/>
                        </a:rPr>
                        <a:t>소비자를 배제하고 </a:t>
                      </a:r>
                      <a:r>
                        <a:rPr lang="ko-KR" sz="1400" b="1" u="sng" kern="0" dirty="0">
                          <a:solidFill>
                            <a:sysClr val="windowText" lastClr="000000"/>
                          </a:solidFill>
                          <a:effectLst/>
                          <a:latin typeface="맑은 고딕"/>
                          <a:ea typeface="맑은 고딕"/>
                          <a:cs typeface="Times New Roman"/>
                        </a:rPr>
                        <a:t>일부 경쟁사업자 사이에 은밀하게 폐쇄적으로 교환</a:t>
                      </a:r>
                      <a:r>
                        <a:rPr lang="ko-KR" sz="1400" kern="0" dirty="0">
                          <a:solidFill>
                            <a:sysClr val="windowText" lastClr="000000"/>
                          </a:solidFill>
                          <a:effectLst/>
                          <a:latin typeface="맑은 고딕"/>
                          <a:ea typeface="맑은 고딕"/>
                          <a:cs typeface="Times New Roman"/>
                        </a:rPr>
                        <a:t>되고 영업활동에 종사하는 지점의 직원간에 이루어지는 것이 아니라 </a:t>
                      </a:r>
                      <a:r>
                        <a:rPr lang="ko-KR" sz="1400" b="1" u="sng" kern="0" dirty="0">
                          <a:solidFill>
                            <a:sysClr val="windowText" lastClr="000000"/>
                          </a:solidFill>
                          <a:effectLst/>
                          <a:latin typeface="맑은 고딕"/>
                          <a:ea typeface="맑은 고딕"/>
                          <a:cs typeface="Times New Roman"/>
                        </a:rPr>
                        <a:t>본사의 가격결정 업무에 영향을 미칠 수 있는 임직원 간</a:t>
                      </a:r>
                      <a:r>
                        <a:rPr lang="ko-KR" sz="1400" kern="0" dirty="0">
                          <a:solidFill>
                            <a:sysClr val="windowText" lastClr="000000"/>
                          </a:solidFill>
                          <a:effectLst/>
                          <a:latin typeface="맑은 고딕"/>
                          <a:ea typeface="맑은 고딕"/>
                          <a:cs typeface="Times New Roman"/>
                        </a:rPr>
                        <a:t>에 이루어지는 경우 </a:t>
                      </a:r>
                      <a:endParaRPr lang="ko-KR" sz="1400" kern="100" dirty="0">
                        <a:solidFill>
                          <a:sysClr val="windowText" lastClr="000000"/>
                        </a:solidFill>
                        <a:effectLst/>
                        <a:latin typeface="맑은 고딕"/>
                        <a:ea typeface="바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bg1"/>
                    </a:solidFill>
                  </a:tcPr>
                </a:tc>
              </a:tr>
            </a:tbl>
          </a:graphicData>
        </a:graphic>
      </p:graphicFrame>
      <p:sp>
        <p:nvSpPr>
          <p:cNvPr id="5" name="슬라이드 번호 개체 틀 3"/>
          <p:cNvSpPr>
            <a:spLocks noGrp="1"/>
          </p:cNvSpPr>
          <p:nvPr>
            <p:ph type="sldNum" sz="quarter" idx="10"/>
          </p:nvPr>
        </p:nvSpPr>
        <p:spPr>
          <a:xfrm>
            <a:off x="3505200" y="6448425"/>
            <a:ext cx="2133600" cy="273050"/>
          </a:xfrm>
        </p:spPr>
        <p:txBody>
          <a:bodyPr/>
          <a:lstStyle/>
          <a:p>
            <a:pPr>
              <a:defRPr/>
            </a:pPr>
            <a:fld id="{2A571365-0EE3-41F7-8E16-47229ADCC1E5}" type="slidenum">
              <a:rPr lang="ko-KR" altLang="en-US" smtClean="0"/>
              <a:pPr>
                <a:defRPr/>
              </a:pPr>
              <a:t>15</a:t>
            </a:fld>
            <a:endParaRPr lang="ko-KR" altLang="en-US"/>
          </a:p>
        </p:txBody>
      </p:sp>
    </p:spTree>
    <p:extLst>
      <p:ext uri="{BB962C8B-B14F-4D97-AF65-F5344CB8AC3E}">
        <p14:creationId xmlns="" xmlns:p14="http://schemas.microsoft.com/office/powerpoint/2010/main" val="2337487672"/>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3"/>
          <p:cNvSpPr>
            <a:spLocks noGrp="1"/>
          </p:cNvSpPr>
          <p:nvPr>
            <p:ph type="sldNum" sz="quarter" idx="10"/>
          </p:nvPr>
        </p:nvSpPr>
        <p:spPr>
          <a:xfrm>
            <a:off x="3505200" y="6448425"/>
            <a:ext cx="2133600" cy="273050"/>
          </a:xfrm>
        </p:spPr>
        <p:txBody>
          <a:bodyPr/>
          <a:lstStyle/>
          <a:p>
            <a:pPr>
              <a:defRPr/>
            </a:pPr>
            <a:fld id="{2A571365-0EE3-41F7-8E16-47229ADCC1E5}" type="slidenum">
              <a:rPr lang="ko-KR" altLang="en-US" smtClean="0"/>
              <a:pPr>
                <a:defRPr/>
              </a:pPr>
              <a:t>16</a:t>
            </a:fld>
            <a:endParaRPr lang="ko-KR" altLang="en-US"/>
          </a:p>
        </p:txBody>
      </p:sp>
      <p:sp>
        <p:nvSpPr>
          <p:cNvPr id="2" name="제목 1"/>
          <p:cNvSpPr>
            <a:spLocks noGrp="1"/>
          </p:cNvSpPr>
          <p:nvPr>
            <p:ph type="title"/>
          </p:nvPr>
        </p:nvSpPr>
        <p:spPr/>
        <p:txBody>
          <a:bodyPr/>
          <a:lstStyle/>
          <a:p>
            <a:r>
              <a:rPr lang="en-US" altLang="ko-KR" dirty="0" smtClean="0">
                <a:solidFill>
                  <a:schemeClr val="accent3">
                    <a:lumMod val="20000"/>
                    <a:lumOff val="80000"/>
                  </a:schemeClr>
                </a:solidFill>
                <a:effectLst/>
              </a:rPr>
              <a:t>[</a:t>
            </a:r>
            <a:r>
              <a:rPr lang="ko-KR" altLang="en-US" dirty="0" smtClean="0">
                <a:solidFill>
                  <a:schemeClr val="accent3">
                    <a:lumMod val="20000"/>
                    <a:lumOff val="80000"/>
                  </a:schemeClr>
                </a:solidFill>
                <a:effectLst/>
              </a:rPr>
              <a:t>참고</a:t>
            </a:r>
            <a:r>
              <a:rPr lang="en-US" altLang="ko-KR" dirty="0" smtClean="0">
                <a:solidFill>
                  <a:schemeClr val="accent3">
                    <a:lumMod val="20000"/>
                    <a:lumOff val="80000"/>
                  </a:schemeClr>
                </a:solidFill>
                <a:effectLst/>
              </a:rPr>
              <a:t>]</a:t>
            </a:r>
            <a:r>
              <a:rPr lang="ko-KR" altLang="ko-KR" dirty="0" smtClean="0">
                <a:solidFill>
                  <a:schemeClr val="accent3">
                    <a:lumMod val="20000"/>
                    <a:lumOff val="80000"/>
                  </a:schemeClr>
                </a:solidFill>
                <a:effectLst/>
              </a:rPr>
              <a:t>정보 </a:t>
            </a:r>
            <a:r>
              <a:rPr lang="ko-KR" altLang="ko-KR" dirty="0">
                <a:solidFill>
                  <a:schemeClr val="accent3">
                    <a:lumMod val="20000"/>
                    <a:lumOff val="80000"/>
                  </a:schemeClr>
                </a:solidFill>
                <a:effectLst/>
              </a:rPr>
              <a:t>교환</a:t>
            </a:r>
            <a:endParaRPr lang="ko-KR" altLang="en-US" dirty="0">
              <a:solidFill>
                <a:schemeClr val="accent3">
                  <a:lumMod val="20000"/>
                  <a:lumOff val="80000"/>
                </a:schemeClr>
              </a:solidFill>
            </a:endParaRPr>
          </a:p>
        </p:txBody>
      </p:sp>
      <p:sp>
        <p:nvSpPr>
          <p:cNvPr id="3" name="내용 개체 틀 2"/>
          <p:cNvSpPr>
            <a:spLocks noGrp="1"/>
          </p:cNvSpPr>
          <p:nvPr>
            <p:ph idx="1"/>
          </p:nvPr>
        </p:nvSpPr>
        <p:spPr>
          <a:xfrm>
            <a:off x="457200" y="1266825"/>
            <a:ext cx="8399276" cy="4859338"/>
          </a:xfrm>
        </p:spPr>
        <p:txBody>
          <a:bodyPr/>
          <a:lstStyle/>
          <a:p>
            <a:pPr lvl="0">
              <a:lnSpc>
                <a:spcPct val="120000"/>
              </a:lnSpc>
              <a:buNone/>
            </a:pPr>
            <a:endParaRPr lang="ko-KR" altLang="ko-KR" sz="1700" dirty="0"/>
          </a:p>
        </p:txBody>
      </p:sp>
      <p:graphicFrame>
        <p:nvGraphicFramePr>
          <p:cNvPr id="4" name="표 3"/>
          <p:cNvGraphicFramePr>
            <a:graphicFrameLocks noGrp="1"/>
          </p:cNvGraphicFramePr>
          <p:nvPr>
            <p:extLst>
              <p:ext uri="{D42A27DB-BD31-4B8C-83A1-F6EECF244321}">
                <p14:modId xmlns="" xmlns:p14="http://schemas.microsoft.com/office/powerpoint/2010/main" val="2582433369"/>
              </p:ext>
            </p:extLst>
          </p:nvPr>
        </p:nvGraphicFramePr>
        <p:xfrm>
          <a:off x="323528" y="1052736"/>
          <a:ext cx="8532948" cy="5525636"/>
        </p:xfrm>
        <a:graphic>
          <a:graphicData uri="http://schemas.openxmlformats.org/drawingml/2006/table">
            <a:tbl>
              <a:tblPr firstRow="1" firstCol="1" bandRow="1">
                <a:tableStyleId>{5C22544A-7EE6-4342-B048-85BDC9FD1C3A}</a:tableStyleId>
              </a:tblPr>
              <a:tblGrid>
                <a:gridCol w="648072"/>
                <a:gridCol w="2736304"/>
                <a:gridCol w="5148572"/>
              </a:tblGrid>
              <a:tr h="504056">
                <a:tc>
                  <a:txBody>
                    <a:bodyPr/>
                    <a:lstStyle/>
                    <a:p>
                      <a:pPr algn="ctr" latinLnBrk="1">
                        <a:spcBef>
                          <a:spcPts val="600"/>
                        </a:spcBef>
                        <a:spcAft>
                          <a:spcPts val="0"/>
                        </a:spcAft>
                      </a:pPr>
                      <a:endParaRPr lang="ko-KR" sz="1150" kern="100" dirty="0">
                        <a:effectLst/>
                        <a:latin typeface="Tahoma" pitchFamily="34" charset="0"/>
                        <a:ea typeface="+mj-ea"/>
                        <a:cs typeface="Tahoma" pitchFamily="34" charset="0"/>
                      </a:endParaRPr>
                    </a:p>
                  </a:txBody>
                  <a:tcPr marL="0" marR="0" marT="0" marB="0" anchor="ctr">
                    <a:lnL w="3175" cap="flat" cmpd="sng" algn="ctr">
                      <a:solidFill>
                        <a:schemeClr val="tx2">
                          <a:lumMod val="50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pPr algn="ctr" latinLnBrk="1">
                        <a:lnSpc>
                          <a:spcPct val="150000"/>
                        </a:lnSpc>
                        <a:spcBef>
                          <a:spcPts val="600"/>
                        </a:spcBef>
                        <a:spcAft>
                          <a:spcPts val="0"/>
                        </a:spcAft>
                      </a:pPr>
                      <a:r>
                        <a:rPr lang="en-US" sz="1600" b="1" kern="0" dirty="0">
                          <a:effectLst/>
                          <a:latin typeface="Tahoma" pitchFamily="34" charset="0"/>
                          <a:ea typeface="+mj-ea"/>
                          <a:cs typeface="Tahoma" pitchFamily="34" charset="0"/>
                        </a:rPr>
                        <a:t>T-Mobile Case</a:t>
                      </a:r>
                      <a:endParaRPr lang="ko-KR" sz="1600" kern="100" dirty="0">
                        <a:effectLst/>
                        <a:latin typeface="Tahoma" pitchFamily="34" charset="0"/>
                        <a:ea typeface="+mj-ea"/>
                        <a:cs typeface="Tahoma" pitchFamily="34" charset="0"/>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pPr algn="ctr" latinLnBrk="1">
                        <a:lnSpc>
                          <a:spcPct val="150000"/>
                        </a:lnSpc>
                        <a:spcBef>
                          <a:spcPts val="600"/>
                        </a:spcBef>
                        <a:spcAft>
                          <a:spcPts val="0"/>
                        </a:spcAft>
                      </a:pPr>
                      <a:r>
                        <a:rPr lang="ko-KR" sz="1600" b="1" kern="0" dirty="0" smtClean="0">
                          <a:effectLst/>
                          <a:latin typeface="Tahoma" pitchFamily="34" charset="0"/>
                          <a:ea typeface="+mj-ea"/>
                          <a:cs typeface="Tahoma" pitchFamily="34" charset="0"/>
                        </a:rPr>
                        <a:t>화장지 </a:t>
                      </a:r>
                      <a:r>
                        <a:rPr lang="ko-KR" sz="1600" b="1" kern="0" dirty="0">
                          <a:effectLst/>
                          <a:latin typeface="Tahoma" pitchFamily="34" charset="0"/>
                          <a:ea typeface="+mj-ea"/>
                          <a:cs typeface="Tahoma" pitchFamily="34" charset="0"/>
                        </a:rPr>
                        <a:t>판결</a:t>
                      </a:r>
                      <a:endParaRPr lang="ko-KR" sz="1600" kern="100" dirty="0">
                        <a:effectLst/>
                        <a:latin typeface="Tahoma" pitchFamily="34" charset="0"/>
                        <a:ea typeface="+mj-ea"/>
                        <a:cs typeface="Tahoma" pitchFamily="34" charset="0"/>
                      </a:endParaRPr>
                    </a:p>
                  </a:txBody>
                  <a:tcPr marL="0" marR="0" marT="0" marB="0">
                    <a:lnL w="3175" cap="flat" cmpd="sng" algn="ctr">
                      <a:solidFill>
                        <a:schemeClr val="bg1">
                          <a:lumMod val="95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50000"/>
                      </a:schemeClr>
                    </a:solidFill>
                  </a:tcPr>
                </a:tc>
              </a:tr>
              <a:tr h="1269154">
                <a:tc>
                  <a:txBody>
                    <a:bodyPr/>
                    <a:lstStyle/>
                    <a:p>
                      <a:pPr algn="ctr" latinLnBrk="1">
                        <a:lnSpc>
                          <a:spcPct val="150000"/>
                        </a:lnSpc>
                        <a:spcBef>
                          <a:spcPts val="600"/>
                        </a:spcBef>
                        <a:spcAft>
                          <a:spcPts val="0"/>
                        </a:spcAft>
                      </a:pPr>
                      <a:r>
                        <a:rPr lang="ko-KR" sz="1600" b="1" kern="0" dirty="0" smtClean="0">
                          <a:solidFill>
                            <a:schemeClr val="tx2">
                              <a:lumMod val="50000"/>
                            </a:schemeClr>
                          </a:solidFill>
                          <a:effectLst/>
                          <a:latin typeface="Tahoma" pitchFamily="34" charset="0"/>
                          <a:ea typeface="+mj-ea"/>
                          <a:cs typeface="Tahoma" pitchFamily="34" charset="0"/>
                        </a:rPr>
                        <a:t>사실</a:t>
                      </a:r>
                      <a:endParaRPr lang="en-US" altLang="ko-KR" sz="1600" b="1" kern="0" dirty="0" smtClean="0">
                        <a:solidFill>
                          <a:schemeClr val="tx2">
                            <a:lumMod val="50000"/>
                          </a:schemeClr>
                        </a:solidFill>
                        <a:effectLst/>
                        <a:latin typeface="Tahoma" pitchFamily="34" charset="0"/>
                        <a:ea typeface="+mj-ea"/>
                        <a:cs typeface="Tahoma" pitchFamily="34" charset="0"/>
                      </a:endParaRPr>
                    </a:p>
                    <a:p>
                      <a:pPr algn="ctr" latinLnBrk="1">
                        <a:lnSpc>
                          <a:spcPct val="150000"/>
                        </a:lnSpc>
                        <a:spcBef>
                          <a:spcPts val="600"/>
                        </a:spcBef>
                        <a:spcAft>
                          <a:spcPts val="0"/>
                        </a:spcAft>
                      </a:pPr>
                      <a:r>
                        <a:rPr lang="ko-KR" sz="1600" b="1" kern="0" dirty="0" smtClean="0">
                          <a:solidFill>
                            <a:schemeClr val="tx2">
                              <a:lumMod val="50000"/>
                            </a:schemeClr>
                          </a:solidFill>
                          <a:effectLst/>
                          <a:latin typeface="Tahoma" pitchFamily="34" charset="0"/>
                          <a:ea typeface="+mj-ea"/>
                          <a:cs typeface="Tahoma" pitchFamily="34" charset="0"/>
                        </a:rPr>
                        <a:t>관계</a:t>
                      </a:r>
                      <a:endParaRPr lang="ko-KR" sz="1600" kern="100" dirty="0">
                        <a:solidFill>
                          <a:schemeClr val="tx2">
                            <a:lumMod val="50000"/>
                          </a:schemeClr>
                        </a:solidFill>
                        <a:effectLst/>
                        <a:latin typeface="Tahoma" pitchFamily="34" charset="0"/>
                        <a:ea typeface="+mj-ea"/>
                        <a:cs typeface="Tahoma" pitchFamily="34" charset="0"/>
                      </a:endParaRPr>
                    </a:p>
                  </a:txBody>
                  <a:tcPr marL="0" marR="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marL="133350" lvl="0" indent="-95250" algn="l" latinLnBrk="1">
                        <a:lnSpc>
                          <a:spcPct val="100000"/>
                        </a:lnSpc>
                        <a:spcBef>
                          <a:spcPts val="300"/>
                        </a:spcBef>
                        <a:spcAft>
                          <a:spcPts val="0"/>
                        </a:spcAft>
                        <a:buFont typeface="Wingdings"/>
                        <a:buChar char=""/>
                      </a:pPr>
                      <a:r>
                        <a:rPr lang="en-US" sz="1400" kern="0" dirty="0">
                          <a:effectLst/>
                          <a:latin typeface="Tahoma" pitchFamily="34" charset="0"/>
                          <a:ea typeface="+mj-ea"/>
                          <a:cs typeface="Tahoma" pitchFamily="34" charset="0"/>
                        </a:rPr>
                        <a:t>T-Mobile</a:t>
                      </a:r>
                      <a:r>
                        <a:rPr lang="ko-KR" sz="1400" kern="0" dirty="0">
                          <a:effectLst/>
                          <a:latin typeface="Tahoma" pitchFamily="34" charset="0"/>
                          <a:ea typeface="+mj-ea"/>
                          <a:cs typeface="Tahoma" pitchFamily="34" charset="0"/>
                        </a:rPr>
                        <a:t>을 포함한 네덜란드의</a:t>
                      </a:r>
                      <a:r>
                        <a:rPr lang="en-US" sz="1400" kern="0" dirty="0">
                          <a:effectLst/>
                          <a:latin typeface="Tahoma" pitchFamily="34" charset="0"/>
                          <a:ea typeface="+mj-ea"/>
                          <a:cs typeface="Tahoma" pitchFamily="34" charset="0"/>
                        </a:rPr>
                        <a:t> 5</a:t>
                      </a:r>
                      <a:r>
                        <a:rPr lang="ko-KR" sz="1400" kern="0" dirty="0">
                          <a:effectLst/>
                          <a:latin typeface="Tahoma" pitchFamily="34" charset="0"/>
                          <a:ea typeface="+mj-ea"/>
                          <a:cs typeface="Tahoma" pitchFamily="34" charset="0"/>
                        </a:rPr>
                        <a:t>개 이동통신 사업자 대표들이</a:t>
                      </a:r>
                      <a:r>
                        <a:rPr lang="en-US" sz="1400" kern="0" dirty="0">
                          <a:effectLst/>
                          <a:latin typeface="Tahoma" pitchFamily="34" charset="0"/>
                          <a:ea typeface="+mj-ea"/>
                          <a:cs typeface="Tahoma" pitchFamily="34" charset="0"/>
                        </a:rPr>
                        <a:t> 2001. 10. 1.</a:t>
                      </a:r>
                      <a:r>
                        <a:rPr lang="ko-KR" sz="1400" kern="0" dirty="0">
                          <a:effectLst/>
                          <a:latin typeface="Tahoma" pitchFamily="34" charset="0"/>
                          <a:ea typeface="+mj-ea"/>
                          <a:cs typeface="Tahoma" pitchFamily="34" charset="0"/>
                        </a:rPr>
                        <a:t>부터 선불전화 가입자 확보에 대해 대리점에 지급하는 판매자 수수료를 줄이자는 내용의 논의를 하고 그 과정에서 비밀 영업 정보를 교환</a:t>
                      </a:r>
                      <a:endParaRPr lang="ko-KR" sz="1400" kern="100" dirty="0">
                        <a:effectLst/>
                        <a:latin typeface="Tahoma" pitchFamily="34" charset="0"/>
                        <a:ea typeface="+mj-ea"/>
                        <a:cs typeface="Tahoma" pitchFamily="34" charset="0"/>
                      </a:endParaRPr>
                    </a:p>
                  </a:txBody>
                  <a:tcPr marL="0" marR="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bg1">
                        <a:lumMod val="95000"/>
                      </a:schemeClr>
                    </a:solidFill>
                  </a:tcPr>
                </a:tc>
                <a:tc>
                  <a:txBody>
                    <a:bodyPr/>
                    <a:lstStyle/>
                    <a:p>
                      <a:pPr marL="133350" lvl="0" indent="-95250" algn="l" latinLnBrk="1">
                        <a:lnSpc>
                          <a:spcPct val="100000"/>
                        </a:lnSpc>
                        <a:spcBef>
                          <a:spcPts val="300"/>
                        </a:spcBef>
                        <a:spcAft>
                          <a:spcPts val="0"/>
                        </a:spcAft>
                        <a:buFont typeface="Wingdings"/>
                        <a:buChar char=""/>
                      </a:pPr>
                      <a:r>
                        <a:rPr lang="ko-KR" sz="1400" kern="0" dirty="0">
                          <a:effectLst/>
                          <a:latin typeface="Tahoma" pitchFamily="34" charset="0"/>
                          <a:ea typeface="+mj-ea"/>
                          <a:cs typeface="Tahoma" pitchFamily="34" charset="0"/>
                        </a:rPr>
                        <a:t>국내 두루마리 화장지 시장의</a:t>
                      </a:r>
                      <a:r>
                        <a:rPr lang="en-US" sz="1400" kern="0" dirty="0">
                          <a:effectLst/>
                          <a:latin typeface="Tahoma" pitchFamily="34" charset="0"/>
                          <a:ea typeface="+mj-ea"/>
                          <a:cs typeface="Tahoma" pitchFamily="34" charset="0"/>
                        </a:rPr>
                        <a:t> 78%</a:t>
                      </a:r>
                      <a:r>
                        <a:rPr lang="ko-KR" sz="1400" kern="0" dirty="0">
                          <a:effectLst/>
                          <a:latin typeface="Tahoma" pitchFamily="34" charset="0"/>
                          <a:ea typeface="+mj-ea"/>
                          <a:cs typeface="Tahoma" pitchFamily="34" charset="0"/>
                        </a:rPr>
                        <a:t>를 점유하고 있는</a:t>
                      </a:r>
                      <a:r>
                        <a:rPr lang="en-US" sz="1400" kern="0" dirty="0">
                          <a:effectLst/>
                          <a:latin typeface="Tahoma" pitchFamily="34" charset="0"/>
                          <a:ea typeface="+mj-ea"/>
                          <a:cs typeface="Tahoma" pitchFamily="34" charset="0"/>
                        </a:rPr>
                        <a:t> 4</a:t>
                      </a:r>
                      <a:r>
                        <a:rPr lang="ko-KR" sz="1400" kern="0" dirty="0">
                          <a:effectLst/>
                          <a:latin typeface="Tahoma" pitchFamily="34" charset="0"/>
                          <a:ea typeface="+mj-ea"/>
                          <a:cs typeface="Tahoma" pitchFamily="34" charset="0"/>
                        </a:rPr>
                        <a:t>개 회사들이 시장점유율이 높은 선발업체의 가격선도행위에 따라 한 차례의 </a:t>
                      </a:r>
                      <a:r>
                        <a:rPr lang="ko-KR" sz="1400" kern="0" dirty="0" smtClean="0">
                          <a:effectLst/>
                          <a:latin typeface="Tahoma" pitchFamily="34" charset="0"/>
                          <a:ea typeface="+mj-ea"/>
                          <a:cs typeface="Tahoma" pitchFamily="34" charset="0"/>
                        </a:rPr>
                        <a:t>가격</a:t>
                      </a:r>
                      <a:r>
                        <a:rPr lang="en-US" altLang="ko-KR" sz="1400" kern="0" dirty="0" smtClean="0">
                          <a:effectLst/>
                          <a:latin typeface="Tahoma" pitchFamily="34" charset="0"/>
                          <a:ea typeface="+mj-ea"/>
                          <a:cs typeface="Tahoma" pitchFamily="34" charset="0"/>
                        </a:rPr>
                        <a:t> </a:t>
                      </a:r>
                      <a:r>
                        <a:rPr lang="ko-KR" sz="1400" kern="0" dirty="0" smtClean="0">
                          <a:effectLst/>
                          <a:latin typeface="Tahoma" pitchFamily="34" charset="0"/>
                          <a:ea typeface="+mj-ea"/>
                          <a:cs typeface="Tahoma" pitchFamily="34" charset="0"/>
                        </a:rPr>
                        <a:t>인하와 </a:t>
                      </a:r>
                      <a:r>
                        <a:rPr lang="ko-KR" sz="1400" kern="0" dirty="0">
                          <a:effectLst/>
                          <a:latin typeface="Tahoma" pitchFamily="34" charset="0"/>
                          <a:ea typeface="+mj-ea"/>
                          <a:cs typeface="Tahoma" pitchFamily="34" charset="0"/>
                        </a:rPr>
                        <a:t>세 차례의 가격인상을 통하여 </a:t>
                      </a:r>
                      <a:r>
                        <a:rPr lang="ko-KR" sz="1400" kern="0" dirty="0" smtClean="0">
                          <a:effectLst/>
                          <a:latin typeface="Tahoma" pitchFamily="34" charset="0"/>
                          <a:ea typeface="+mj-ea"/>
                          <a:cs typeface="Tahoma" pitchFamily="34" charset="0"/>
                        </a:rPr>
                        <a:t>공장도</a:t>
                      </a:r>
                      <a:r>
                        <a:rPr lang="en-US" altLang="ko-KR" sz="1400" kern="0" dirty="0" smtClean="0">
                          <a:effectLst/>
                          <a:latin typeface="Tahoma" pitchFamily="34" charset="0"/>
                          <a:ea typeface="+mj-ea"/>
                          <a:cs typeface="Tahoma" pitchFamily="34" charset="0"/>
                        </a:rPr>
                        <a:t> </a:t>
                      </a:r>
                      <a:r>
                        <a:rPr lang="ko-KR" sz="1400" kern="0" dirty="0" smtClean="0">
                          <a:effectLst/>
                          <a:latin typeface="Tahoma" pitchFamily="34" charset="0"/>
                          <a:ea typeface="+mj-ea"/>
                          <a:cs typeface="Tahoma" pitchFamily="34" charset="0"/>
                        </a:rPr>
                        <a:t>가격을 </a:t>
                      </a:r>
                      <a:r>
                        <a:rPr lang="ko-KR" sz="1400" kern="0" dirty="0">
                          <a:effectLst/>
                          <a:latin typeface="Tahoma" pitchFamily="34" charset="0"/>
                          <a:ea typeface="+mj-ea"/>
                          <a:cs typeface="Tahoma" pitchFamily="34" charset="0"/>
                        </a:rPr>
                        <a:t>동일하게 유지</a:t>
                      </a:r>
                      <a:endParaRPr lang="ko-KR" sz="1400" kern="100" dirty="0">
                        <a:effectLst/>
                        <a:latin typeface="Tahoma" pitchFamily="34" charset="0"/>
                        <a:ea typeface="+mj-ea"/>
                        <a:cs typeface="Tahoma" pitchFamily="34" charset="0"/>
                      </a:endParaRPr>
                    </a:p>
                    <a:p>
                      <a:pPr marL="133350" lvl="0" indent="-95250" algn="l" latinLnBrk="1">
                        <a:lnSpc>
                          <a:spcPct val="100000"/>
                        </a:lnSpc>
                        <a:spcBef>
                          <a:spcPts val="300"/>
                        </a:spcBef>
                        <a:spcAft>
                          <a:spcPts val="0"/>
                        </a:spcAft>
                        <a:buFont typeface="Wingdings"/>
                        <a:buChar char=""/>
                      </a:pPr>
                      <a:r>
                        <a:rPr lang="ko-KR" sz="1400" kern="0" dirty="0" err="1">
                          <a:effectLst/>
                          <a:latin typeface="Tahoma" pitchFamily="34" charset="0"/>
                          <a:ea typeface="+mj-ea"/>
                          <a:cs typeface="Tahoma" pitchFamily="34" charset="0"/>
                        </a:rPr>
                        <a:t>공정위는</a:t>
                      </a:r>
                      <a:r>
                        <a:rPr lang="ko-KR" sz="1400" kern="0" dirty="0">
                          <a:effectLst/>
                          <a:latin typeface="Tahoma" pitchFamily="34" charset="0"/>
                          <a:ea typeface="+mj-ea"/>
                          <a:cs typeface="Tahoma" pitchFamily="34" charset="0"/>
                        </a:rPr>
                        <a:t> 사업자 간 합의의 존재를 입증할 만한 직접증거를 확보하지 못하고</a:t>
                      </a:r>
                      <a:r>
                        <a:rPr lang="en-US" sz="1400" kern="0" dirty="0">
                          <a:effectLst/>
                          <a:latin typeface="Tahoma" pitchFamily="34" charset="0"/>
                          <a:ea typeface="+mj-ea"/>
                          <a:cs typeface="Tahoma" pitchFamily="34" charset="0"/>
                        </a:rPr>
                        <a:t>, </a:t>
                      </a:r>
                      <a:r>
                        <a:rPr lang="ko-KR" sz="1400" kern="0" dirty="0">
                          <a:effectLst/>
                          <a:latin typeface="Tahoma" pitchFamily="34" charset="0"/>
                          <a:ea typeface="+mj-ea"/>
                          <a:cs typeface="Tahoma" pitchFamily="34" charset="0"/>
                        </a:rPr>
                        <a:t>대신 구법 제</a:t>
                      </a:r>
                      <a:r>
                        <a:rPr lang="en-US" sz="1400" kern="0" dirty="0">
                          <a:effectLst/>
                          <a:latin typeface="Tahoma" pitchFamily="34" charset="0"/>
                          <a:ea typeface="+mj-ea"/>
                          <a:cs typeface="Tahoma" pitchFamily="34" charset="0"/>
                        </a:rPr>
                        <a:t>19</a:t>
                      </a:r>
                      <a:r>
                        <a:rPr lang="ko-KR" sz="1400" kern="0" dirty="0">
                          <a:effectLst/>
                          <a:latin typeface="Tahoma" pitchFamily="34" charset="0"/>
                          <a:ea typeface="+mj-ea"/>
                          <a:cs typeface="Tahoma" pitchFamily="34" charset="0"/>
                        </a:rPr>
                        <a:t>조 제</a:t>
                      </a:r>
                      <a:r>
                        <a:rPr lang="en-US" sz="1400" kern="0" dirty="0">
                          <a:effectLst/>
                          <a:latin typeface="Tahoma" pitchFamily="34" charset="0"/>
                          <a:ea typeface="+mj-ea"/>
                          <a:cs typeface="Tahoma" pitchFamily="34" charset="0"/>
                        </a:rPr>
                        <a:t>5</a:t>
                      </a:r>
                      <a:r>
                        <a:rPr lang="ko-KR" sz="1400" kern="0" dirty="0">
                          <a:effectLst/>
                          <a:latin typeface="Tahoma" pitchFamily="34" charset="0"/>
                          <a:ea typeface="+mj-ea"/>
                          <a:cs typeface="Tahoma" pitchFamily="34" charset="0"/>
                        </a:rPr>
                        <a:t>항에 따라 합의를 추정하여 시정조치와 과징금을 부과</a:t>
                      </a:r>
                      <a:endParaRPr lang="ko-KR" sz="1400" kern="100" dirty="0">
                        <a:effectLst/>
                        <a:latin typeface="Tahoma" pitchFamily="34" charset="0"/>
                        <a:ea typeface="+mj-ea"/>
                        <a:cs typeface="Tahoma" pitchFamily="34" charset="0"/>
                      </a:endParaRPr>
                    </a:p>
                  </a:txBody>
                  <a:tcPr marL="0" marR="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bg1">
                        <a:lumMod val="95000"/>
                      </a:schemeClr>
                    </a:solidFill>
                  </a:tcPr>
                </a:tc>
              </a:tr>
              <a:tr h="2801365">
                <a:tc>
                  <a:txBody>
                    <a:bodyPr/>
                    <a:lstStyle/>
                    <a:p>
                      <a:pPr algn="ctr" latinLnBrk="1">
                        <a:lnSpc>
                          <a:spcPct val="150000"/>
                        </a:lnSpc>
                        <a:spcBef>
                          <a:spcPts val="600"/>
                        </a:spcBef>
                        <a:spcAft>
                          <a:spcPts val="0"/>
                        </a:spcAft>
                      </a:pPr>
                      <a:r>
                        <a:rPr lang="ko-KR" sz="1600" b="1" kern="0" dirty="0">
                          <a:solidFill>
                            <a:schemeClr val="tx2">
                              <a:lumMod val="50000"/>
                            </a:schemeClr>
                          </a:solidFill>
                          <a:effectLst/>
                          <a:latin typeface="Tahoma" pitchFamily="34" charset="0"/>
                          <a:ea typeface="+mj-ea"/>
                          <a:cs typeface="Tahoma" pitchFamily="34" charset="0"/>
                        </a:rPr>
                        <a:t>판단</a:t>
                      </a:r>
                      <a:endParaRPr lang="ko-KR" sz="1600" kern="100" dirty="0">
                        <a:solidFill>
                          <a:schemeClr val="tx2">
                            <a:lumMod val="50000"/>
                          </a:schemeClr>
                        </a:solidFill>
                        <a:effectLst/>
                        <a:latin typeface="Tahoma" pitchFamily="34" charset="0"/>
                        <a:ea typeface="+mj-ea"/>
                        <a:cs typeface="Tahoma" pitchFamily="34" charset="0"/>
                      </a:endParaRPr>
                    </a:p>
                  </a:txBody>
                  <a:tcPr marL="0" marR="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accent5">
                        <a:lumMod val="20000"/>
                        <a:lumOff val="80000"/>
                      </a:schemeClr>
                    </a:solidFill>
                  </a:tcPr>
                </a:tc>
                <a:tc>
                  <a:txBody>
                    <a:bodyPr/>
                    <a:lstStyle/>
                    <a:p>
                      <a:pPr marL="133350" lvl="0" indent="-95250" algn="l" latinLnBrk="1">
                        <a:lnSpc>
                          <a:spcPct val="100000"/>
                        </a:lnSpc>
                        <a:spcBef>
                          <a:spcPts val="300"/>
                        </a:spcBef>
                        <a:spcAft>
                          <a:spcPts val="0"/>
                        </a:spcAft>
                        <a:buFont typeface="Wingdings"/>
                        <a:buChar char=""/>
                      </a:pPr>
                      <a:r>
                        <a:rPr lang="ko-KR" sz="1400" kern="0">
                          <a:effectLst/>
                          <a:latin typeface="Tahoma" pitchFamily="34" charset="0"/>
                          <a:ea typeface="+mj-ea"/>
                          <a:cs typeface="Tahoma" pitchFamily="34" charset="0"/>
                        </a:rPr>
                        <a:t>정보교환행위가 경쟁자간에 상대방에 대한 불확실성을 감소시키는 효과가 있다면 경쟁제한적인 목적이 있는 행위로서 그 효과가 입증될 필요 없음 </a:t>
                      </a:r>
                      <a:endParaRPr lang="ko-KR" sz="1400" kern="100">
                        <a:effectLst/>
                        <a:latin typeface="Tahoma" pitchFamily="34" charset="0"/>
                        <a:ea typeface="+mj-ea"/>
                        <a:cs typeface="Tahoma" pitchFamily="34" charset="0"/>
                      </a:endParaRPr>
                    </a:p>
                    <a:p>
                      <a:pPr marL="133350" lvl="0" indent="-95250" algn="l" latinLnBrk="1">
                        <a:lnSpc>
                          <a:spcPct val="100000"/>
                        </a:lnSpc>
                        <a:spcBef>
                          <a:spcPts val="300"/>
                        </a:spcBef>
                        <a:spcAft>
                          <a:spcPts val="0"/>
                        </a:spcAft>
                        <a:buFont typeface="Wingdings"/>
                        <a:buChar char=""/>
                      </a:pPr>
                      <a:r>
                        <a:rPr lang="ko-KR" sz="1400" kern="0">
                          <a:effectLst/>
                          <a:latin typeface="Tahoma" pitchFamily="34" charset="0"/>
                          <a:ea typeface="+mj-ea"/>
                          <a:cs typeface="Tahoma" pitchFamily="34" charset="0"/>
                        </a:rPr>
                        <a:t>정보교환 행위 자체가 참여자들이 교환된 정보를 이용해 자신의 행위에 반영했다고 추정할 수 있는 근거가 됨</a:t>
                      </a:r>
                      <a:endParaRPr lang="ko-KR" sz="1400" kern="100">
                        <a:effectLst/>
                        <a:latin typeface="Tahoma" pitchFamily="34" charset="0"/>
                        <a:ea typeface="+mj-ea"/>
                        <a:cs typeface="Tahoma" pitchFamily="34" charset="0"/>
                      </a:endParaRPr>
                    </a:p>
                    <a:p>
                      <a:pPr marL="133350" lvl="0" indent="-95250" algn="l" latinLnBrk="1">
                        <a:lnSpc>
                          <a:spcPct val="100000"/>
                        </a:lnSpc>
                        <a:spcBef>
                          <a:spcPts val="300"/>
                        </a:spcBef>
                        <a:spcAft>
                          <a:spcPts val="0"/>
                        </a:spcAft>
                        <a:buFont typeface="Wingdings"/>
                        <a:buChar char=""/>
                      </a:pPr>
                      <a:r>
                        <a:rPr lang="ko-KR" sz="1400" kern="0">
                          <a:effectLst/>
                          <a:latin typeface="Tahoma" pitchFamily="34" charset="0"/>
                          <a:ea typeface="+mj-ea"/>
                          <a:cs typeface="Tahoma" pitchFamily="34" charset="0"/>
                        </a:rPr>
                        <a:t>정보교환이 장기적이고 체계적으로 진행되어야 위법성이 인정되는 것은 아니며 단</a:t>
                      </a:r>
                      <a:r>
                        <a:rPr lang="en-US" sz="1400" kern="0">
                          <a:effectLst/>
                          <a:latin typeface="Tahoma" pitchFamily="34" charset="0"/>
                          <a:ea typeface="+mj-ea"/>
                          <a:cs typeface="Tahoma" pitchFamily="34" charset="0"/>
                        </a:rPr>
                        <a:t> 1</a:t>
                      </a:r>
                      <a:r>
                        <a:rPr lang="ko-KR" sz="1400" kern="0">
                          <a:effectLst/>
                          <a:latin typeface="Tahoma" pitchFamily="34" charset="0"/>
                          <a:ea typeface="+mj-ea"/>
                          <a:cs typeface="Tahoma" pitchFamily="34" charset="0"/>
                        </a:rPr>
                        <a:t>회라고 하더라도 해당 시장에서 경쟁제한적인 효과가 있다면 위법함 </a:t>
                      </a:r>
                      <a:endParaRPr lang="ko-KR" sz="1400" kern="100">
                        <a:effectLst/>
                        <a:latin typeface="Tahoma" pitchFamily="34" charset="0"/>
                        <a:ea typeface="+mj-ea"/>
                        <a:cs typeface="Tahoma" pitchFamily="34" charset="0"/>
                      </a:endParaRPr>
                    </a:p>
                  </a:txBody>
                  <a:tcPr marL="0" marR="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bg1"/>
                    </a:solidFill>
                  </a:tcPr>
                </a:tc>
                <a:tc>
                  <a:txBody>
                    <a:bodyPr/>
                    <a:lstStyle/>
                    <a:p>
                      <a:pPr marL="133350" lvl="0" indent="-95250" algn="l" latinLnBrk="1">
                        <a:lnSpc>
                          <a:spcPct val="100000"/>
                        </a:lnSpc>
                        <a:spcBef>
                          <a:spcPts val="300"/>
                        </a:spcBef>
                        <a:spcAft>
                          <a:spcPts val="0"/>
                        </a:spcAft>
                        <a:buFont typeface="Wingdings"/>
                        <a:buChar char=""/>
                      </a:pPr>
                      <a:r>
                        <a:rPr lang="ko-KR" sz="1400" kern="0" dirty="0">
                          <a:effectLst/>
                          <a:latin typeface="Tahoma" pitchFamily="34" charset="0"/>
                          <a:ea typeface="+mj-ea"/>
                          <a:cs typeface="Tahoma" pitchFamily="34" charset="0"/>
                        </a:rPr>
                        <a:t>과점적 시장구조하에서 시장점유율이 높은 선발 업체가 독자적인 판단에 따라 가격을 결정한 뒤 후발 업체가 일방적으로 이를 모방하여 가격을 결정하는 경우에는 구법 제</a:t>
                      </a:r>
                      <a:r>
                        <a:rPr lang="en-US" sz="1400" kern="0" dirty="0">
                          <a:effectLst/>
                          <a:latin typeface="Tahoma" pitchFamily="34" charset="0"/>
                          <a:ea typeface="+mj-ea"/>
                          <a:cs typeface="Tahoma" pitchFamily="34" charset="0"/>
                        </a:rPr>
                        <a:t>19</a:t>
                      </a:r>
                      <a:r>
                        <a:rPr lang="ko-KR" sz="1400" kern="0" dirty="0">
                          <a:effectLst/>
                          <a:latin typeface="Tahoma" pitchFamily="34" charset="0"/>
                          <a:ea typeface="+mj-ea"/>
                          <a:cs typeface="Tahoma" pitchFamily="34" charset="0"/>
                        </a:rPr>
                        <a:t>조 제</a:t>
                      </a:r>
                      <a:r>
                        <a:rPr lang="en-US" sz="1400" kern="0" dirty="0">
                          <a:effectLst/>
                          <a:latin typeface="Tahoma" pitchFamily="34" charset="0"/>
                          <a:ea typeface="+mj-ea"/>
                          <a:cs typeface="Tahoma" pitchFamily="34" charset="0"/>
                        </a:rPr>
                        <a:t>5</a:t>
                      </a:r>
                      <a:r>
                        <a:rPr lang="ko-KR" sz="1400" kern="0" dirty="0">
                          <a:effectLst/>
                          <a:latin typeface="Tahoma" pitchFamily="34" charset="0"/>
                          <a:ea typeface="+mj-ea"/>
                          <a:cs typeface="Tahoma" pitchFamily="34" charset="0"/>
                        </a:rPr>
                        <a:t>항에 따른 공동행위의 합의 추정은 </a:t>
                      </a:r>
                      <a:r>
                        <a:rPr lang="ko-KR" sz="1400" kern="0" dirty="0" smtClean="0">
                          <a:effectLst/>
                          <a:latin typeface="Tahoma" pitchFamily="34" charset="0"/>
                          <a:ea typeface="+mj-ea"/>
                          <a:cs typeface="Tahoma" pitchFamily="34" charset="0"/>
                        </a:rPr>
                        <a:t>번복</a:t>
                      </a:r>
                      <a:r>
                        <a:rPr lang="en-US" sz="1400" kern="0" dirty="0" smtClean="0">
                          <a:effectLst/>
                          <a:latin typeface="Tahoma" pitchFamily="34" charset="0"/>
                          <a:ea typeface="+mj-ea"/>
                          <a:cs typeface="Tahoma" pitchFamily="34" charset="0"/>
                        </a:rPr>
                        <a:t>(</a:t>
                      </a:r>
                      <a:r>
                        <a:rPr lang="ko-KR" sz="1400" b="1" u="sng" kern="0" dirty="0">
                          <a:effectLst/>
                          <a:latin typeface="Tahoma" pitchFamily="34" charset="0"/>
                          <a:ea typeface="+mj-ea"/>
                          <a:cs typeface="Tahoma" pitchFamily="34" charset="0"/>
                        </a:rPr>
                        <a:t>선발 업체가 종전의 관행 등 시장의 현황에 비추어 가격을 결정하면 후발 업체들이 이에 동조하여 가격을 결정할 것으로 예견하고 가격 결정을 하였다는 등의 특별한 사정</a:t>
                      </a:r>
                      <a:r>
                        <a:rPr lang="ko-KR" sz="1400" kern="0" dirty="0">
                          <a:effectLst/>
                          <a:latin typeface="Tahoma" pitchFamily="34" charset="0"/>
                          <a:ea typeface="+mj-ea"/>
                          <a:cs typeface="Tahoma" pitchFamily="34" charset="0"/>
                        </a:rPr>
                        <a:t>이 인정되면 합의 추정 유지</a:t>
                      </a:r>
                      <a:r>
                        <a:rPr lang="en-US" sz="1400" kern="0" dirty="0">
                          <a:effectLst/>
                          <a:latin typeface="Tahoma" pitchFamily="34" charset="0"/>
                          <a:ea typeface="+mj-ea"/>
                          <a:cs typeface="Tahoma" pitchFamily="34" charset="0"/>
                        </a:rPr>
                        <a:t>)</a:t>
                      </a:r>
                      <a:endParaRPr lang="ko-KR" sz="1400" kern="100" dirty="0">
                        <a:effectLst/>
                        <a:latin typeface="Tahoma" pitchFamily="34" charset="0"/>
                        <a:ea typeface="+mj-ea"/>
                        <a:cs typeface="Tahoma" pitchFamily="34" charset="0"/>
                      </a:endParaRPr>
                    </a:p>
                    <a:p>
                      <a:pPr marL="133350" lvl="0" indent="-95250" algn="l" latinLnBrk="1">
                        <a:lnSpc>
                          <a:spcPct val="100000"/>
                        </a:lnSpc>
                        <a:spcBef>
                          <a:spcPts val="300"/>
                        </a:spcBef>
                        <a:spcAft>
                          <a:spcPts val="0"/>
                        </a:spcAft>
                        <a:buFont typeface="Wingdings"/>
                        <a:buChar char=""/>
                      </a:pPr>
                      <a:r>
                        <a:rPr lang="ko-KR" sz="1400" kern="0" dirty="0">
                          <a:effectLst/>
                          <a:latin typeface="Tahoma" pitchFamily="34" charset="0"/>
                          <a:ea typeface="+mj-ea"/>
                          <a:cs typeface="Tahoma" pitchFamily="34" charset="0"/>
                        </a:rPr>
                        <a:t>다만 이 때 후발 업체들이 서로간의 명시적이거나 묵시적인 합의 또는 양해에 따라 선발 업체의 가격을 모방한 경우에는 그 후발 업체들 상호간의 공동행위가 문제됨</a:t>
                      </a:r>
                      <a:endParaRPr lang="ko-KR" sz="1400" kern="100" dirty="0">
                        <a:effectLst/>
                        <a:latin typeface="Tahoma" pitchFamily="34" charset="0"/>
                        <a:ea typeface="+mj-ea"/>
                        <a:cs typeface="Tahoma" pitchFamily="34" charset="0"/>
                      </a:endParaRPr>
                    </a:p>
                    <a:p>
                      <a:pPr marL="133350" lvl="0" indent="-95250" algn="l" latinLnBrk="1">
                        <a:lnSpc>
                          <a:spcPct val="100000"/>
                        </a:lnSpc>
                        <a:spcBef>
                          <a:spcPts val="300"/>
                        </a:spcBef>
                        <a:spcAft>
                          <a:spcPts val="0"/>
                        </a:spcAft>
                        <a:buFont typeface="Wingdings"/>
                        <a:buChar char=""/>
                      </a:pPr>
                      <a:r>
                        <a:rPr lang="ko-KR" sz="1400" kern="0" dirty="0">
                          <a:effectLst/>
                          <a:latin typeface="Tahoma" pitchFamily="34" charset="0"/>
                          <a:ea typeface="+mj-ea"/>
                          <a:cs typeface="Tahoma" pitchFamily="34" charset="0"/>
                        </a:rPr>
                        <a:t>과점적 화장지 공급시장 하에서 후발 업체들의 선발 업체에 대한 가격동조화 현상이 심화된 결과 </a:t>
                      </a:r>
                      <a:r>
                        <a:rPr lang="ko-KR" sz="1400" b="1" u="sng" kern="0" dirty="0">
                          <a:effectLst/>
                          <a:latin typeface="Tahoma" pitchFamily="34" charset="0"/>
                          <a:ea typeface="+mj-ea"/>
                          <a:cs typeface="Tahoma" pitchFamily="34" charset="0"/>
                        </a:rPr>
                        <a:t>화장지 제조업체들의 가격인상 결정을 위한 내부품의 일자가 같은 시기에 이루어지고 실제 가격인상시기도 같은 날로 결정</a:t>
                      </a:r>
                      <a:r>
                        <a:rPr lang="ko-KR" sz="1400" kern="0" dirty="0">
                          <a:effectLst/>
                          <a:latin typeface="Tahoma" pitchFamily="34" charset="0"/>
                          <a:ea typeface="+mj-ea"/>
                          <a:cs typeface="Tahoma" pitchFamily="34" charset="0"/>
                        </a:rPr>
                        <a:t>되기까지 하였다면</a:t>
                      </a:r>
                      <a:r>
                        <a:rPr lang="en-US" sz="1400" kern="0" dirty="0">
                          <a:effectLst/>
                          <a:latin typeface="Tahoma" pitchFamily="34" charset="0"/>
                          <a:ea typeface="+mj-ea"/>
                          <a:cs typeface="Tahoma" pitchFamily="34" charset="0"/>
                        </a:rPr>
                        <a:t>, </a:t>
                      </a:r>
                      <a:r>
                        <a:rPr lang="ko-KR" sz="1400" kern="0" dirty="0">
                          <a:effectLst/>
                          <a:latin typeface="Tahoma" pitchFamily="34" charset="0"/>
                          <a:ea typeface="+mj-ea"/>
                          <a:cs typeface="Tahoma" pitchFamily="34" charset="0"/>
                        </a:rPr>
                        <a:t>후발 업체의 가격결정행위는 선발 업체의 가격 결정을 일방적으로 모방한 것으로는 보기는 어려움</a:t>
                      </a:r>
                      <a:endParaRPr lang="ko-KR" sz="1400" kern="100" dirty="0">
                        <a:effectLst/>
                        <a:latin typeface="Tahoma" pitchFamily="34" charset="0"/>
                        <a:ea typeface="+mj-ea"/>
                        <a:cs typeface="Tahoma" pitchFamily="34" charset="0"/>
                      </a:endParaRPr>
                    </a:p>
                  </a:txBody>
                  <a:tcPr marL="0" marR="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 xmlns:p14="http://schemas.microsoft.com/office/powerpoint/2010/main" val="1126958291"/>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3"/>
          <p:cNvSpPr>
            <a:spLocks noGrp="1"/>
          </p:cNvSpPr>
          <p:nvPr>
            <p:ph type="sldNum" sz="quarter" idx="10"/>
          </p:nvPr>
        </p:nvSpPr>
        <p:spPr>
          <a:xfrm>
            <a:off x="3505200" y="6448425"/>
            <a:ext cx="2133600" cy="273050"/>
          </a:xfrm>
        </p:spPr>
        <p:txBody>
          <a:bodyPr/>
          <a:lstStyle/>
          <a:p>
            <a:pPr>
              <a:defRPr/>
            </a:pPr>
            <a:fld id="{2A571365-0EE3-41F7-8E16-47229ADCC1E5}" type="slidenum">
              <a:rPr lang="ko-KR" altLang="en-US" smtClean="0"/>
              <a:pPr>
                <a:defRPr/>
              </a:pPr>
              <a:t>17</a:t>
            </a:fld>
            <a:endParaRPr lang="ko-KR" altLang="en-US"/>
          </a:p>
        </p:txBody>
      </p:sp>
      <p:sp>
        <p:nvSpPr>
          <p:cNvPr id="2" name="제목 1"/>
          <p:cNvSpPr>
            <a:spLocks noGrp="1"/>
          </p:cNvSpPr>
          <p:nvPr>
            <p:ph type="title"/>
          </p:nvPr>
        </p:nvSpPr>
        <p:spPr/>
        <p:txBody>
          <a:bodyPr/>
          <a:lstStyle/>
          <a:p>
            <a:r>
              <a:rPr lang="en-US" altLang="ko-KR" dirty="0" smtClean="0">
                <a:solidFill>
                  <a:schemeClr val="accent3">
                    <a:lumMod val="20000"/>
                    <a:lumOff val="80000"/>
                  </a:schemeClr>
                </a:solidFill>
                <a:effectLst/>
              </a:rPr>
              <a:t>[</a:t>
            </a:r>
            <a:r>
              <a:rPr lang="ko-KR" altLang="en-US" dirty="0" smtClean="0">
                <a:solidFill>
                  <a:schemeClr val="accent3">
                    <a:lumMod val="20000"/>
                    <a:lumOff val="80000"/>
                  </a:schemeClr>
                </a:solidFill>
                <a:effectLst/>
              </a:rPr>
              <a:t>참고</a:t>
            </a:r>
            <a:r>
              <a:rPr lang="en-US" altLang="ko-KR" dirty="0" smtClean="0">
                <a:solidFill>
                  <a:schemeClr val="accent3">
                    <a:lumMod val="20000"/>
                    <a:lumOff val="80000"/>
                  </a:schemeClr>
                </a:solidFill>
                <a:effectLst/>
              </a:rPr>
              <a:t>]</a:t>
            </a:r>
            <a:r>
              <a:rPr lang="ko-KR" altLang="ko-KR" dirty="0" smtClean="0">
                <a:solidFill>
                  <a:schemeClr val="accent3">
                    <a:lumMod val="20000"/>
                    <a:lumOff val="80000"/>
                  </a:schemeClr>
                </a:solidFill>
                <a:effectLst/>
              </a:rPr>
              <a:t>정보 </a:t>
            </a:r>
            <a:r>
              <a:rPr lang="ko-KR" altLang="ko-KR" dirty="0">
                <a:solidFill>
                  <a:schemeClr val="accent3">
                    <a:lumMod val="20000"/>
                    <a:lumOff val="80000"/>
                  </a:schemeClr>
                </a:solidFill>
                <a:effectLst/>
              </a:rPr>
              <a:t>교환</a:t>
            </a:r>
            <a:endParaRPr lang="ko-KR" altLang="en-US" dirty="0">
              <a:solidFill>
                <a:schemeClr val="accent3">
                  <a:lumMod val="20000"/>
                  <a:lumOff val="80000"/>
                </a:schemeClr>
              </a:solidFill>
            </a:endParaRPr>
          </a:p>
        </p:txBody>
      </p:sp>
      <p:sp>
        <p:nvSpPr>
          <p:cNvPr id="3" name="내용 개체 틀 2"/>
          <p:cNvSpPr>
            <a:spLocks noGrp="1"/>
          </p:cNvSpPr>
          <p:nvPr>
            <p:ph idx="1"/>
          </p:nvPr>
        </p:nvSpPr>
        <p:spPr>
          <a:xfrm>
            <a:off x="457200" y="1266825"/>
            <a:ext cx="8399276" cy="4859338"/>
          </a:xfrm>
        </p:spPr>
        <p:txBody>
          <a:bodyPr/>
          <a:lstStyle/>
          <a:p>
            <a:pPr lvl="0">
              <a:lnSpc>
                <a:spcPct val="120000"/>
              </a:lnSpc>
            </a:pPr>
            <a:r>
              <a:rPr lang="ko-KR" altLang="ko-KR" sz="1700" dirty="0" smtClean="0"/>
              <a:t>정보교환행위와 </a:t>
            </a:r>
            <a:r>
              <a:rPr lang="ko-KR" altLang="ko-KR" sz="1700" dirty="0"/>
              <a:t>공동행위 성립여부에 대한 판단 기준</a:t>
            </a:r>
            <a:r>
              <a:rPr lang="en-US" altLang="ko-KR" sz="1700" dirty="0"/>
              <a:t>(13</a:t>
            </a:r>
            <a:r>
              <a:rPr lang="ko-KR" altLang="ko-KR" sz="1700" dirty="0"/>
              <a:t>개 유제품사업자의 </a:t>
            </a:r>
            <a:r>
              <a:rPr lang="ko-KR" altLang="ko-KR" sz="1700" dirty="0" err="1"/>
              <a:t>시유</a:t>
            </a:r>
            <a:r>
              <a:rPr lang="ko-KR" altLang="ko-KR" sz="1700" dirty="0"/>
              <a:t> 및 발효유 가격인상 관련 부당한 공동행위 건</a:t>
            </a:r>
            <a:r>
              <a:rPr lang="en-US" altLang="ko-KR" sz="1700" dirty="0"/>
              <a:t>, 2011</a:t>
            </a:r>
            <a:r>
              <a:rPr lang="ko-KR" altLang="ko-KR" sz="1700" dirty="0"/>
              <a:t>누</a:t>
            </a:r>
            <a:r>
              <a:rPr lang="en-US" altLang="ko-KR" sz="1700" dirty="0"/>
              <a:t>18467 </a:t>
            </a:r>
            <a:r>
              <a:rPr lang="ko-KR" altLang="ko-KR" sz="1700" dirty="0"/>
              <a:t>판결</a:t>
            </a:r>
            <a:r>
              <a:rPr lang="en-US" altLang="ko-KR" sz="1700" dirty="0" smtClean="0"/>
              <a:t>)</a:t>
            </a:r>
          </a:p>
          <a:p>
            <a:pPr lvl="0">
              <a:lnSpc>
                <a:spcPct val="120000"/>
              </a:lnSpc>
            </a:pPr>
            <a:endParaRPr lang="ko-KR" altLang="ko-KR" sz="1700" dirty="0"/>
          </a:p>
        </p:txBody>
      </p:sp>
      <p:graphicFrame>
        <p:nvGraphicFramePr>
          <p:cNvPr id="4" name="표 3"/>
          <p:cNvGraphicFramePr>
            <a:graphicFrameLocks noGrp="1"/>
          </p:cNvGraphicFramePr>
          <p:nvPr>
            <p:extLst>
              <p:ext uri="{D42A27DB-BD31-4B8C-83A1-F6EECF244321}">
                <p14:modId xmlns="" xmlns:p14="http://schemas.microsoft.com/office/powerpoint/2010/main" val="3614825627"/>
              </p:ext>
            </p:extLst>
          </p:nvPr>
        </p:nvGraphicFramePr>
        <p:xfrm>
          <a:off x="457200" y="2204864"/>
          <a:ext cx="8435280" cy="3401611"/>
        </p:xfrm>
        <a:graphic>
          <a:graphicData uri="http://schemas.openxmlformats.org/drawingml/2006/table">
            <a:tbl>
              <a:tblPr firstRow="1" firstCol="1" bandRow="1">
                <a:tableStyleId>{5C22544A-7EE6-4342-B048-85BDC9FD1C3A}</a:tableStyleId>
              </a:tblPr>
              <a:tblGrid>
                <a:gridCol w="658416"/>
                <a:gridCol w="7776864"/>
              </a:tblGrid>
              <a:tr h="504056">
                <a:tc>
                  <a:txBody>
                    <a:bodyPr/>
                    <a:lstStyle/>
                    <a:p>
                      <a:pPr algn="ctr" latinLnBrk="1">
                        <a:spcBef>
                          <a:spcPts val="600"/>
                        </a:spcBef>
                        <a:spcAft>
                          <a:spcPts val="0"/>
                        </a:spcAft>
                      </a:pPr>
                      <a:endParaRPr lang="ko-KR" sz="1150" kern="100" dirty="0">
                        <a:effectLst/>
                        <a:latin typeface="Tahoma" pitchFamily="34" charset="0"/>
                        <a:ea typeface="+mj-ea"/>
                        <a:cs typeface="Tahoma" pitchFamily="34" charset="0"/>
                      </a:endParaRPr>
                    </a:p>
                  </a:txBody>
                  <a:tcPr marL="0" marR="0" marT="0" marB="0" anchor="ctr">
                    <a:lnL w="3175" cap="flat" cmpd="sng" algn="ctr">
                      <a:solidFill>
                        <a:schemeClr val="tx2">
                          <a:lumMod val="50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pPr algn="ctr" latinLnBrk="1">
                        <a:lnSpc>
                          <a:spcPct val="150000"/>
                        </a:lnSpc>
                        <a:spcBef>
                          <a:spcPts val="600"/>
                        </a:spcBef>
                        <a:spcAft>
                          <a:spcPts val="0"/>
                        </a:spcAft>
                      </a:pPr>
                      <a:r>
                        <a:rPr lang="ko-KR" altLang="en-US" sz="1600" kern="100" dirty="0" smtClean="0">
                          <a:effectLst/>
                          <a:latin typeface="Tahoma" pitchFamily="34" charset="0"/>
                          <a:ea typeface="+mj-ea"/>
                          <a:cs typeface="Tahoma" pitchFamily="34" charset="0"/>
                        </a:rPr>
                        <a:t>생명보험사 이율 담합 판례 </a:t>
                      </a:r>
                      <a:r>
                        <a:rPr lang="en-US" altLang="ko-KR" sz="1600" kern="100" dirty="0" smtClean="0">
                          <a:effectLst/>
                          <a:latin typeface="Tahoma" pitchFamily="34" charset="0"/>
                          <a:ea typeface="+mj-ea"/>
                          <a:cs typeface="Tahoma" pitchFamily="34" charset="0"/>
                        </a:rPr>
                        <a:t>(2012</a:t>
                      </a:r>
                      <a:r>
                        <a:rPr lang="ko-KR" altLang="en-US" sz="1600" kern="100" dirty="0" smtClean="0">
                          <a:effectLst/>
                          <a:latin typeface="Tahoma" pitchFamily="34" charset="0"/>
                          <a:ea typeface="+mj-ea"/>
                          <a:cs typeface="Tahoma" pitchFamily="34" charset="0"/>
                        </a:rPr>
                        <a:t>누</a:t>
                      </a:r>
                      <a:r>
                        <a:rPr lang="en-US" altLang="ko-KR" sz="1600" kern="100" dirty="0" smtClean="0">
                          <a:effectLst/>
                          <a:latin typeface="Tahoma" pitchFamily="34" charset="0"/>
                          <a:ea typeface="+mj-ea"/>
                          <a:cs typeface="Tahoma" pitchFamily="34" charset="0"/>
                        </a:rPr>
                        <a:t>2186 </a:t>
                      </a:r>
                      <a:r>
                        <a:rPr lang="ko-KR" altLang="en-US" sz="1600" kern="100" dirty="0" smtClean="0">
                          <a:effectLst/>
                          <a:latin typeface="Tahoma" pitchFamily="34" charset="0"/>
                          <a:ea typeface="+mj-ea"/>
                          <a:cs typeface="Tahoma" pitchFamily="34" charset="0"/>
                        </a:rPr>
                        <a:t>판결 등</a:t>
                      </a:r>
                      <a:r>
                        <a:rPr lang="en-US" altLang="ko-KR" sz="1600" kern="100" dirty="0" smtClean="0">
                          <a:effectLst/>
                          <a:latin typeface="Tahoma" pitchFamily="34" charset="0"/>
                          <a:ea typeface="+mj-ea"/>
                          <a:cs typeface="Tahoma" pitchFamily="34" charset="0"/>
                        </a:rPr>
                        <a:t>)</a:t>
                      </a:r>
                      <a:endParaRPr lang="ko-KR" sz="1600" kern="100" dirty="0">
                        <a:effectLst/>
                        <a:latin typeface="Tahoma" pitchFamily="34" charset="0"/>
                        <a:ea typeface="+mj-ea"/>
                        <a:cs typeface="Tahoma" pitchFamily="34" charset="0"/>
                      </a:endParaRPr>
                    </a:p>
                  </a:txBody>
                  <a:tcPr marL="0" marR="0" marT="0" marB="0">
                    <a:lnL w="3175" cap="flat" cmpd="sng" algn="ctr">
                      <a:solidFill>
                        <a:schemeClr val="bg1">
                          <a:lumMod val="95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50000"/>
                      </a:schemeClr>
                    </a:solidFill>
                  </a:tcPr>
                </a:tc>
              </a:tr>
              <a:tr h="2897555">
                <a:tc>
                  <a:txBody>
                    <a:bodyPr/>
                    <a:lstStyle/>
                    <a:p>
                      <a:pPr algn="ctr" latinLnBrk="1">
                        <a:lnSpc>
                          <a:spcPct val="150000"/>
                        </a:lnSpc>
                        <a:spcBef>
                          <a:spcPts val="600"/>
                        </a:spcBef>
                        <a:spcAft>
                          <a:spcPts val="0"/>
                        </a:spcAft>
                      </a:pPr>
                      <a:r>
                        <a:rPr lang="ko-KR" sz="1600" b="1" kern="0" dirty="0">
                          <a:solidFill>
                            <a:schemeClr val="tx2">
                              <a:lumMod val="50000"/>
                            </a:schemeClr>
                          </a:solidFill>
                          <a:effectLst/>
                          <a:latin typeface="Tahoma" pitchFamily="34" charset="0"/>
                          <a:ea typeface="+mj-ea"/>
                          <a:cs typeface="Tahoma" pitchFamily="34" charset="0"/>
                        </a:rPr>
                        <a:t>사실관계</a:t>
                      </a:r>
                      <a:endParaRPr lang="ko-KR" sz="1600" kern="100" dirty="0">
                        <a:solidFill>
                          <a:schemeClr val="tx2">
                            <a:lumMod val="50000"/>
                          </a:schemeClr>
                        </a:solidFill>
                        <a:effectLst/>
                        <a:latin typeface="Tahoma" pitchFamily="34" charset="0"/>
                        <a:ea typeface="+mj-ea"/>
                        <a:cs typeface="Tahoma" pitchFamily="34" charset="0"/>
                      </a:endParaRPr>
                    </a:p>
                  </a:txBody>
                  <a:tcPr marL="0" marR="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marL="133350" lvl="0" indent="-95250" algn="l" latinLnBrk="1">
                        <a:lnSpc>
                          <a:spcPct val="100000"/>
                        </a:lnSpc>
                        <a:spcBef>
                          <a:spcPts val="300"/>
                        </a:spcBef>
                        <a:spcAft>
                          <a:spcPts val="0"/>
                        </a:spcAft>
                        <a:buFont typeface="Wingdings"/>
                        <a:buChar char=""/>
                      </a:pPr>
                      <a:r>
                        <a:rPr lang="en-US" altLang="ko-KR" sz="1600" kern="0" dirty="0" smtClean="0">
                          <a:effectLst/>
                          <a:latin typeface="Tahoma" pitchFamily="34" charset="0"/>
                          <a:ea typeface="+mj-ea"/>
                          <a:cs typeface="Tahoma" pitchFamily="34" charset="0"/>
                        </a:rPr>
                        <a:t>1998~2000</a:t>
                      </a:r>
                      <a:r>
                        <a:rPr lang="ko-KR" altLang="en-US" sz="1600" kern="0" dirty="0" smtClean="0">
                          <a:effectLst/>
                          <a:latin typeface="Tahoma" pitchFamily="34" charset="0"/>
                          <a:ea typeface="+mj-ea"/>
                          <a:cs typeface="Tahoma" pitchFamily="34" charset="0"/>
                        </a:rPr>
                        <a:t>년까지는 생명보험사들이 대면회의 등을 통하여 공동으로 이율을 결정하거나</a:t>
                      </a:r>
                      <a:r>
                        <a:rPr lang="en-US" altLang="ko-KR" sz="1600" kern="0" dirty="0" smtClean="0">
                          <a:effectLst/>
                          <a:latin typeface="Tahoma" pitchFamily="34" charset="0"/>
                          <a:ea typeface="+mj-ea"/>
                          <a:cs typeface="Tahoma" pitchFamily="34" charset="0"/>
                        </a:rPr>
                        <a:t>, </a:t>
                      </a:r>
                      <a:r>
                        <a:rPr lang="ko-KR" altLang="en-US" sz="1600" kern="0" dirty="0" smtClean="0">
                          <a:effectLst/>
                          <a:latin typeface="Tahoma" pitchFamily="34" charset="0"/>
                          <a:ea typeface="+mj-ea"/>
                          <a:cs typeface="Tahoma" pitchFamily="34" charset="0"/>
                        </a:rPr>
                        <a:t>함께 인하하기로 명시적으로 합의한 점이 입증되었음</a:t>
                      </a:r>
                    </a:p>
                    <a:p>
                      <a:pPr marL="133350" lvl="0" indent="-95250" algn="l" latinLnBrk="1">
                        <a:lnSpc>
                          <a:spcPct val="100000"/>
                        </a:lnSpc>
                        <a:spcBef>
                          <a:spcPts val="300"/>
                        </a:spcBef>
                        <a:spcAft>
                          <a:spcPts val="0"/>
                        </a:spcAft>
                        <a:buFont typeface="Wingdings"/>
                        <a:buChar char=""/>
                      </a:pPr>
                      <a:r>
                        <a:rPr lang="en-US" altLang="ko-KR" sz="1600" kern="0" dirty="0" smtClean="0">
                          <a:effectLst/>
                          <a:latin typeface="Tahoma" pitchFamily="34" charset="0"/>
                          <a:ea typeface="+mj-ea"/>
                          <a:cs typeface="Tahoma" pitchFamily="34" charset="0"/>
                        </a:rPr>
                        <a:t>2001</a:t>
                      </a:r>
                      <a:r>
                        <a:rPr lang="ko-KR" altLang="en-US" sz="1600" kern="0" dirty="0" smtClean="0">
                          <a:effectLst/>
                          <a:latin typeface="Tahoma" pitchFamily="34" charset="0"/>
                          <a:ea typeface="+mj-ea"/>
                          <a:cs typeface="Tahoma" pitchFamily="34" charset="0"/>
                        </a:rPr>
                        <a:t>년부터 </a:t>
                      </a:r>
                      <a:r>
                        <a:rPr lang="en-US" altLang="ko-KR" sz="1600" kern="0" dirty="0" smtClean="0">
                          <a:effectLst/>
                          <a:latin typeface="Tahoma" pitchFamily="34" charset="0"/>
                          <a:ea typeface="+mj-ea"/>
                          <a:cs typeface="Tahoma" pitchFamily="34" charset="0"/>
                        </a:rPr>
                        <a:t>2006</a:t>
                      </a:r>
                      <a:r>
                        <a:rPr lang="ko-KR" altLang="en-US" sz="1600" kern="0" dirty="0" smtClean="0">
                          <a:effectLst/>
                          <a:latin typeface="Tahoma" pitchFamily="34" charset="0"/>
                          <a:ea typeface="+mj-ea"/>
                          <a:cs typeface="Tahoma" pitchFamily="34" charset="0"/>
                        </a:rPr>
                        <a:t>년까지 </a:t>
                      </a:r>
                      <a:r>
                        <a:rPr lang="ko-KR" altLang="en-US" sz="1600" b="1" kern="0" dirty="0" smtClean="0">
                          <a:effectLst/>
                          <a:latin typeface="Tahoma" pitchFamily="34" charset="0"/>
                          <a:ea typeface="+mj-ea"/>
                          <a:cs typeface="Tahoma" pitchFamily="34" charset="0"/>
                        </a:rPr>
                        <a:t>미래의 예정이율</a:t>
                      </a:r>
                      <a:r>
                        <a:rPr lang="en-US" altLang="ko-KR" sz="1600" b="1" kern="0" dirty="0" smtClean="0">
                          <a:effectLst/>
                          <a:latin typeface="Tahoma" pitchFamily="34" charset="0"/>
                          <a:ea typeface="+mj-ea"/>
                          <a:cs typeface="Tahoma" pitchFamily="34" charset="0"/>
                        </a:rPr>
                        <a:t>, </a:t>
                      </a:r>
                      <a:r>
                        <a:rPr lang="ko-KR" altLang="en-US" sz="1600" b="1" kern="0" dirty="0" smtClean="0">
                          <a:effectLst/>
                          <a:latin typeface="Tahoma" pitchFamily="34" charset="0"/>
                          <a:ea typeface="+mj-ea"/>
                          <a:cs typeface="Tahoma" pitchFamily="34" charset="0"/>
                        </a:rPr>
                        <a:t>공시이율 정보를 교환</a:t>
                      </a:r>
                      <a:r>
                        <a:rPr lang="ko-KR" altLang="en-US" sz="1600" kern="0" dirty="0" smtClean="0">
                          <a:effectLst/>
                          <a:latin typeface="Tahoma" pitchFamily="34" charset="0"/>
                          <a:ea typeface="+mj-ea"/>
                          <a:cs typeface="Tahoma" pitchFamily="34" charset="0"/>
                        </a:rPr>
                        <a:t>하고</a:t>
                      </a:r>
                      <a:r>
                        <a:rPr lang="en-US" altLang="ko-KR" sz="1600" kern="0" dirty="0" smtClean="0">
                          <a:effectLst/>
                          <a:latin typeface="Tahoma" pitchFamily="34" charset="0"/>
                          <a:ea typeface="+mj-ea"/>
                          <a:cs typeface="Tahoma" pitchFamily="34" charset="0"/>
                        </a:rPr>
                        <a:t>, </a:t>
                      </a:r>
                      <a:r>
                        <a:rPr lang="ko-KR" altLang="en-US" sz="1600" b="1" kern="0" dirty="0" smtClean="0">
                          <a:effectLst/>
                          <a:latin typeface="Tahoma" pitchFamily="34" charset="0"/>
                          <a:ea typeface="+mj-ea"/>
                          <a:cs typeface="Tahoma" pitchFamily="34" charset="0"/>
                        </a:rPr>
                        <a:t>이를 반영하여 각자의 이율을 결정</a:t>
                      </a:r>
                      <a:r>
                        <a:rPr lang="ko-KR" altLang="en-US" sz="1600" kern="0" dirty="0" smtClean="0">
                          <a:effectLst/>
                          <a:latin typeface="Tahoma" pitchFamily="34" charset="0"/>
                          <a:ea typeface="+mj-ea"/>
                          <a:cs typeface="Tahoma" pitchFamily="34" charset="0"/>
                        </a:rPr>
                        <a:t>함</a:t>
                      </a:r>
                    </a:p>
                    <a:p>
                      <a:pPr marL="133350" lvl="0" indent="-95250" algn="l" latinLnBrk="1">
                        <a:lnSpc>
                          <a:spcPct val="100000"/>
                        </a:lnSpc>
                        <a:spcBef>
                          <a:spcPts val="300"/>
                        </a:spcBef>
                        <a:spcAft>
                          <a:spcPts val="0"/>
                        </a:spcAft>
                        <a:buFont typeface="Wingdings"/>
                        <a:buChar char=""/>
                      </a:pPr>
                      <a:r>
                        <a:rPr lang="ko-KR" altLang="en-US" sz="1600" kern="0" dirty="0" smtClean="0">
                          <a:effectLst/>
                          <a:latin typeface="Tahoma" pitchFamily="34" charset="0"/>
                          <a:ea typeface="+mj-ea"/>
                          <a:cs typeface="Tahoma" pitchFamily="34" charset="0"/>
                        </a:rPr>
                        <a:t>전체적으로 모든 사업자의 예정이율 등이 지속적으로 낮아지기는 하였으나 사업자간 이율에 뚜렷한 외형상 일치가 나타나지는 아니하였음</a:t>
                      </a:r>
                      <a:r>
                        <a:rPr lang="en-US" altLang="ko-KR" sz="1600" kern="0" dirty="0" smtClean="0">
                          <a:effectLst/>
                          <a:latin typeface="Tahoma" pitchFamily="34" charset="0"/>
                          <a:ea typeface="+mj-ea"/>
                          <a:cs typeface="Tahoma" pitchFamily="34" charset="0"/>
                        </a:rPr>
                        <a:t>.</a:t>
                      </a:r>
                    </a:p>
                  </a:txBody>
                  <a:tcPr marL="0" marR="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bg1">
                        <a:lumMod val="95000"/>
                      </a:schemeClr>
                    </a:solidFill>
                  </a:tcPr>
                </a:tc>
              </a:tr>
            </a:tbl>
          </a:graphicData>
        </a:graphic>
      </p:graphicFrame>
      <p:pic>
        <p:nvPicPr>
          <p:cNvPr id="6" name="Picture 2" descr="C:\작업\ppt\130527_로엔 전상법(김태희)\그림1.png">
            <a:hlinkClick r:id="rId2" action="ppaction://hlinksldjump"/>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535454" y="6100763"/>
            <a:ext cx="354012" cy="3476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52272590"/>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3"/>
          <p:cNvSpPr>
            <a:spLocks noGrp="1"/>
          </p:cNvSpPr>
          <p:nvPr>
            <p:ph type="sldNum" sz="quarter" idx="10"/>
          </p:nvPr>
        </p:nvSpPr>
        <p:spPr>
          <a:xfrm>
            <a:off x="3505200" y="6448425"/>
            <a:ext cx="2133600" cy="273050"/>
          </a:xfrm>
        </p:spPr>
        <p:txBody>
          <a:bodyPr/>
          <a:lstStyle/>
          <a:p>
            <a:pPr>
              <a:defRPr/>
            </a:pPr>
            <a:fld id="{2A571365-0EE3-41F7-8E16-47229ADCC1E5}" type="slidenum">
              <a:rPr lang="ko-KR" altLang="en-US" smtClean="0"/>
              <a:pPr>
                <a:defRPr/>
              </a:pPr>
              <a:t>18</a:t>
            </a:fld>
            <a:endParaRPr lang="ko-KR" altLang="en-US"/>
          </a:p>
        </p:txBody>
      </p:sp>
      <p:sp>
        <p:nvSpPr>
          <p:cNvPr id="2" name="제목 1"/>
          <p:cNvSpPr>
            <a:spLocks noGrp="1"/>
          </p:cNvSpPr>
          <p:nvPr>
            <p:ph type="title"/>
          </p:nvPr>
        </p:nvSpPr>
        <p:spPr/>
        <p:txBody>
          <a:bodyPr/>
          <a:lstStyle/>
          <a:p>
            <a:r>
              <a:rPr lang="en-US" altLang="ko-KR" dirty="0" smtClean="0">
                <a:solidFill>
                  <a:schemeClr val="accent3">
                    <a:lumMod val="20000"/>
                    <a:lumOff val="80000"/>
                  </a:schemeClr>
                </a:solidFill>
                <a:effectLst/>
              </a:rPr>
              <a:t>[</a:t>
            </a:r>
            <a:r>
              <a:rPr lang="ko-KR" altLang="en-US" dirty="0" smtClean="0">
                <a:solidFill>
                  <a:schemeClr val="accent3">
                    <a:lumMod val="20000"/>
                    <a:lumOff val="80000"/>
                  </a:schemeClr>
                </a:solidFill>
                <a:effectLst/>
              </a:rPr>
              <a:t>참고</a:t>
            </a:r>
            <a:r>
              <a:rPr lang="en-US" altLang="ko-KR" dirty="0" smtClean="0">
                <a:solidFill>
                  <a:schemeClr val="accent3">
                    <a:lumMod val="20000"/>
                    <a:lumOff val="80000"/>
                  </a:schemeClr>
                </a:solidFill>
                <a:effectLst/>
              </a:rPr>
              <a:t>]</a:t>
            </a:r>
            <a:r>
              <a:rPr lang="ko-KR" altLang="ko-KR" dirty="0" smtClean="0">
                <a:solidFill>
                  <a:schemeClr val="accent3">
                    <a:lumMod val="20000"/>
                    <a:lumOff val="80000"/>
                  </a:schemeClr>
                </a:solidFill>
                <a:effectLst/>
              </a:rPr>
              <a:t>정보 </a:t>
            </a:r>
            <a:r>
              <a:rPr lang="ko-KR" altLang="ko-KR" dirty="0">
                <a:solidFill>
                  <a:schemeClr val="accent3">
                    <a:lumMod val="20000"/>
                    <a:lumOff val="80000"/>
                  </a:schemeClr>
                </a:solidFill>
                <a:effectLst/>
              </a:rPr>
              <a:t>교환</a:t>
            </a:r>
            <a:endParaRPr lang="ko-KR" altLang="en-US" dirty="0">
              <a:solidFill>
                <a:schemeClr val="accent3">
                  <a:lumMod val="20000"/>
                  <a:lumOff val="80000"/>
                </a:schemeClr>
              </a:solidFill>
            </a:endParaRPr>
          </a:p>
        </p:txBody>
      </p:sp>
      <p:sp>
        <p:nvSpPr>
          <p:cNvPr id="3" name="내용 개체 틀 2"/>
          <p:cNvSpPr>
            <a:spLocks noGrp="1"/>
          </p:cNvSpPr>
          <p:nvPr>
            <p:ph idx="1"/>
          </p:nvPr>
        </p:nvSpPr>
        <p:spPr>
          <a:xfrm>
            <a:off x="457200" y="1266825"/>
            <a:ext cx="8399276" cy="4859338"/>
          </a:xfrm>
        </p:spPr>
        <p:txBody>
          <a:bodyPr/>
          <a:lstStyle/>
          <a:p>
            <a:pPr lvl="0">
              <a:lnSpc>
                <a:spcPct val="120000"/>
              </a:lnSpc>
              <a:buNone/>
            </a:pPr>
            <a:endParaRPr lang="ko-KR" altLang="ko-KR" sz="1700" dirty="0"/>
          </a:p>
        </p:txBody>
      </p:sp>
      <p:graphicFrame>
        <p:nvGraphicFramePr>
          <p:cNvPr id="4" name="표 3"/>
          <p:cNvGraphicFramePr>
            <a:graphicFrameLocks noGrp="1"/>
          </p:cNvGraphicFramePr>
          <p:nvPr>
            <p:extLst>
              <p:ext uri="{D42A27DB-BD31-4B8C-83A1-F6EECF244321}">
                <p14:modId xmlns="" xmlns:p14="http://schemas.microsoft.com/office/powerpoint/2010/main" val="3614825627"/>
              </p:ext>
            </p:extLst>
          </p:nvPr>
        </p:nvGraphicFramePr>
        <p:xfrm>
          <a:off x="457200" y="1266825"/>
          <a:ext cx="8435280" cy="5258519"/>
        </p:xfrm>
        <a:graphic>
          <a:graphicData uri="http://schemas.openxmlformats.org/drawingml/2006/table">
            <a:tbl>
              <a:tblPr firstRow="1" firstCol="1" bandRow="1">
                <a:tableStyleId>{5C22544A-7EE6-4342-B048-85BDC9FD1C3A}</a:tableStyleId>
              </a:tblPr>
              <a:tblGrid>
                <a:gridCol w="658416"/>
                <a:gridCol w="7776864"/>
              </a:tblGrid>
              <a:tr h="412568">
                <a:tc>
                  <a:txBody>
                    <a:bodyPr/>
                    <a:lstStyle/>
                    <a:p>
                      <a:pPr algn="ctr" latinLnBrk="1">
                        <a:spcBef>
                          <a:spcPts val="600"/>
                        </a:spcBef>
                        <a:spcAft>
                          <a:spcPts val="0"/>
                        </a:spcAft>
                      </a:pPr>
                      <a:endParaRPr lang="ko-KR" sz="1150" kern="100" dirty="0">
                        <a:effectLst/>
                        <a:latin typeface="Tahoma" pitchFamily="34" charset="0"/>
                        <a:ea typeface="+mj-ea"/>
                        <a:cs typeface="Tahoma" pitchFamily="34" charset="0"/>
                      </a:endParaRPr>
                    </a:p>
                  </a:txBody>
                  <a:tcPr marL="0" marR="0" marT="0" marB="0" anchor="ctr">
                    <a:lnL w="3175" cap="flat" cmpd="sng" algn="ctr">
                      <a:solidFill>
                        <a:schemeClr val="tx2">
                          <a:lumMod val="50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pPr algn="ctr" latinLnBrk="1">
                        <a:lnSpc>
                          <a:spcPct val="150000"/>
                        </a:lnSpc>
                        <a:spcBef>
                          <a:spcPts val="600"/>
                        </a:spcBef>
                        <a:spcAft>
                          <a:spcPts val="0"/>
                        </a:spcAft>
                      </a:pPr>
                      <a:r>
                        <a:rPr lang="ko-KR" altLang="en-US" sz="1800" kern="100" dirty="0" smtClean="0">
                          <a:effectLst/>
                          <a:latin typeface="Tahoma" pitchFamily="34" charset="0"/>
                          <a:ea typeface="+mj-ea"/>
                          <a:cs typeface="Tahoma" pitchFamily="34" charset="0"/>
                        </a:rPr>
                        <a:t>생명보험사 이율 담합 판례 </a:t>
                      </a:r>
                      <a:r>
                        <a:rPr lang="en-US" altLang="ko-KR" sz="1800" kern="100" dirty="0" smtClean="0">
                          <a:effectLst/>
                          <a:latin typeface="Tahoma" pitchFamily="34" charset="0"/>
                          <a:ea typeface="+mj-ea"/>
                          <a:cs typeface="Tahoma" pitchFamily="34" charset="0"/>
                        </a:rPr>
                        <a:t>(2012</a:t>
                      </a:r>
                      <a:r>
                        <a:rPr lang="ko-KR" altLang="en-US" sz="1800" kern="100" dirty="0" smtClean="0">
                          <a:effectLst/>
                          <a:latin typeface="Tahoma" pitchFamily="34" charset="0"/>
                          <a:ea typeface="+mj-ea"/>
                          <a:cs typeface="Tahoma" pitchFamily="34" charset="0"/>
                        </a:rPr>
                        <a:t>누</a:t>
                      </a:r>
                      <a:r>
                        <a:rPr lang="en-US" altLang="ko-KR" sz="1800" kern="100" dirty="0" smtClean="0">
                          <a:effectLst/>
                          <a:latin typeface="Tahoma" pitchFamily="34" charset="0"/>
                          <a:ea typeface="+mj-ea"/>
                          <a:cs typeface="Tahoma" pitchFamily="34" charset="0"/>
                        </a:rPr>
                        <a:t>2186 </a:t>
                      </a:r>
                      <a:r>
                        <a:rPr lang="ko-KR" altLang="en-US" sz="1800" kern="100" dirty="0" smtClean="0">
                          <a:effectLst/>
                          <a:latin typeface="Tahoma" pitchFamily="34" charset="0"/>
                          <a:ea typeface="+mj-ea"/>
                          <a:cs typeface="Tahoma" pitchFamily="34" charset="0"/>
                        </a:rPr>
                        <a:t>판결 등</a:t>
                      </a:r>
                      <a:r>
                        <a:rPr lang="en-US" altLang="ko-KR" sz="1800" kern="100" dirty="0" smtClean="0">
                          <a:effectLst/>
                          <a:latin typeface="Tahoma" pitchFamily="34" charset="0"/>
                          <a:ea typeface="+mj-ea"/>
                          <a:cs typeface="Tahoma" pitchFamily="34" charset="0"/>
                        </a:rPr>
                        <a:t>)</a:t>
                      </a:r>
                      <a:endParaRPr lang="ko-KR" sz="1800" kern="100" dirty="0">
                        <a:effectLst/>
                        <a:latin typeface="Tahoma" pitchFamily="34" charset="0"/>
                        <a:ea typeface="+mj-ea"/>
                        <a:cs typeface="Tahoma" pitchFamily="34" charset="0"/>
                      </a:endParaRPr>
                    </a:p>
                  </a:txBody>
                  <a:tcPr marL="0" marR="0" marT="0" marB="0">
                    <a:lnL w="3175" cap="flat" cmpd="sng" algn="ctr">
                      <a:solidFill>
                        <a:schemeClr val="bg1">
                          <a:lumMod val="95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50000"/>
                      </a:schemeClr>
                    </a:solidFill>
                  </a:tcPr>
                </a:tc>
              </a:tr>
              <a:tr h="4845951">
                <a:tc>
                  <a:txBody>
                    <a:bodyPr/>
                    <a:lstStyle/>
                    <a:p>
                      <a:pPr algn="ctr" latinLnBrk="1">
                        <a:lnSpc>
                          <a:spcPct val="150000"/>
                        </a:lnSpc>
                        <a:spcBef>
                          <a:spcPts val="600"/>
                        </a:spcBef>
                        <a:spcAft>
                          <a:spcPts val="0"/>
                        </a:spcAft>
                      </a:pPr>
                      <a:r>
                        <a:rPr lang="ko-KR" sz="1600" b="1" kern="0" dirty="0">
                          <a:solidFill>
                            <a:schemeClr val="tx2">
                              <a:lumMod val="50000"/>
                            </a:schemeClr>
                          </a:solidFill>
                          <a:effectLst/>
                          <a:latin typeface="Tahoma" pitchFamily="34" charset="0"/>
                          <a:ea typeface="+mj-ea"/>
                          <a:cs typeface="Tahoma" pitchFamily="34" charset="0"/>
                        </a:rPr>
                        <a:t>판단</a:t>
                      </a:r>
                      <a:endParaRPr lang="ko-KR" sz="1600" kern="100" dirty="0">
                        <a:solidFill>
                          <a:schemeClr val="tx2">
                            <a:lumMod val="50000"/>
                          </a:schemeClr>
                        </a:solidFill>
                        <a:effectLst/>
                        <a:latin typeface="Tahoma" pitchFamily="34" charset="0"/>
                        <a:ea typeface="+mj-ea"/>
                        <a:cs typeface="Tahoma" pitchFamily="34" charset="0"/>
                      </a:endParaRPr>
                    </a:p>
                  </a:txBody>
                  <a:tcPr marL="0" marR="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marL="133350" lvl="0" indent="-95250" algn="l" defTabSz="914400" rtl="0" eaLnBrk="1" latinLnBrk="1" hangingPunct="1">
                        <a:lnSpc>
                          <a:spcPct val="100000"/>
                        </a:lnSpc>
                        <a:spcBef>
                          <a:spcPts val="300"/>
                        </a:spcBef>
                        <a:spcAft>
                          <a:spcPts val="0"/>
                        </a:spcAft>
                        <a:buFont typeface="Wingdings"/>
                        <a:buChar char=""/>
                      </a:pPr>
                      <a:r>
                        <a:rPr lang="ko-KR" altLang="ko-KR" sz="1600" kern="0" dirty="0" smtClean="0">
                          <a:solidFill>
                            <a:schemeClr val="dk1"/>
                          </a:solidFill>
                          <a:effectLst/>
                          <a:latin typeface="Tahoma" pitchFamily="34" charset="0"/>
                          <a:ea typeface="+mj-ea"/>
                          <a:cs typeface="Tahoma" pitchFamily="34" charset="0"/>
                        </a:rPr>
                        <a:t>사업자들 사이의 합의 외에 정보교환행위와 같은 ‘</a:t>
                      </a:r>
                      <a:r>
                        <a:rPr lang="ko-KR" altLang="ko-KR" sz="1600" b="1" kern="0" dirty="0" smtClean="0">
                          <a:solidFill>
                            <a:schemeClr val="dk1"/>
                          </a:solidFill>
                          <a:effectLst/>
                          <a:latin typeface="Tahoma" pitchFamily="34" charset="0"/>
                          <a:ea typeface="+mj-ea"/>
                          <a:cs typeface="Tahoma" pitchFamily="34" charset="0"/>
                        </a:rPr>
                        <a:t>동조적 행위</a:t>
                      </a:r>
                      <a:r>
                        <a:rPr lang="en-US" altLang="ko-KR" sz="1600" b="1" kern="0" dirty="0" smtClean="0">
                          <a:solidFill>
                            <a:schemeClr val="dk1"/>
                          </a:solidFill>
                          <a:effectLst/>
                          <a:latin typeface="Tahoma" pitchFamily="34" charset="0"/>
                          <a:ea typeface="+mj-ea"/>
                          <a:cs typeface="Tahoma" pitchFamily="34" charset="0"/>
                        </a:rPr>
                        <a:t>(concerted practice)</a:t>
                      </a:r>
                      <a:r>
                        <a:rPr lang="ko-KR" altLang="ko-KR" sz="1600" b="1" kern="0" dirty="0" smtClean="0">
                          <a:solidFill>
                            <a:schemeClr val="dk1"/>
                          </a:solidFill>
                          <a:effectLst/>
                          <a:latin typeface="Tahoma" pitchFamily="34" charset="0"/>
                          <a:ea typeface="+mj-ea"/>
                          <a:cs typeface="Tahoma" pitchFamily="34" charset="0"/>
                        </a:rPr>
                        <a:t>’ 자체를 담합행위의 일종으로 규제하는 외국의 법제와는 달리</a:t>
                      </a:r>
                      <a:r>
                        <a:rPr lang="en-US" altLang="ko-KR" sz="1600" kern="0" dirty="0" smtClean="0">
                          <a:solidFill>
                            <a:schemeClr val="dk1"/>
                          </a:solidFill>
                          <a:effectLst/>
                          <a:latin typeface="Tahoma" pitchFamily="34" charset="0"/>
                          <a:ea typeface="+mj-ea"/>
                          <a:cs typeface="Tahoma" pitchFamily="34" charset="0"/>
                        </a:rPr>
                        <a:t>, </a:t>
                      </a:r>
                      <a:r>
                        <a:rPr lang="ko-KR" altLang="ko-KR" sz="1600" kern="0" dirty="0" smtClean="0">
                          <a:solidFill>
                            <a:schemeClr val="dk1"/>
                          </a:solidFill>
                          <a:effectLst/>
                          <a:latin typeface="Tahoma" pitchFamily="34" charset="0"/>
                          <a:ea typeface="+mj-ea"/>
                          <a:cs typeface="Tahoma" pitchFamily="34" charset="0"/>
                        </a:rPr>
                        <a:t>우리나라 공정거래법에서 부당한 공동행위가 성립하기 위해서는 </a:t>
                      </a:r>
                      <a:r>
                        <a:rPr lang="ko-KR" altLang="ko-KR" sz="1600" b="1" kern="0" dirty="0" smtClean="0">
                          <a:solidFill>
                            <a:schemeClr val="dk1"/>
                          </a:solidFill>
                          <a:effectLst/>
                          <a:latin typeface="Tahoma" pitchFamily="34" charset="0"/>
                          <a:ea typeface="+mj-ea"/>
                          <a:cs typeface="Tahoma" pitchFamily="34" charset="0"/>
                        </a:rPr>
                        <a:t>사업자가 다른 사업자와 가격에 관한 정보를 서로 교환한 것만으로는 부족하고</a:t>
                      </a:r>
                      <a:r>
                        <a:rPr lang="en-US" altLang="ko-KR" sz="1600" b="1" kern="0" dirty="0" smtClean="0">
                          <a:solidFill>
                            <a:schemeClr val="dk1"/>
                          </a:solidFill>
                          <a:effectLst/>
                          <a:latin typeface="Tahoma" pitchFamily="34" charset="0"/>
                          <a:ea typeface="+mj-ea"/>
                          <a:cs typeface="Tahoma" pitchFamily="34" charset="0"/>
                        </a:rPr>
                        <a:t>, </a:t>
                      </a:r>
                      <a:r>
                        <a:rPr lang="ko-KR" altLang="ko-KR" sz="1600" b="1" kern="0" dirty="0" smtClean="0">
                          <a:solidFill>
                            <a:schemeClr val="dk1"/>
                          </a:solidFill>
                          <a:effectLst/>
                          <a:latin typeface="Tahoma" pitchFamily="34" charset="0"/>
                          <a:ea typeface="+mj-ea"/>
                          <a:cs typeface="Tahoma" pitchFamily="34" charset="0"/>
                        </a:rPr>
                        <a:t>나아가 </a:t>
                      </a:r>
                      <a:r>
                        <a:rPr lang="ko-KR" altLang="ko-KR" sz="1600" b="1" u="sng" kern="0" dirty="0" smtClean="0">
                          <a:solidFill>
                            <a:schemeClr val="dk1"/>
                          </a:solidFill>
                          <a:effectLst/>
                          <a:latin typeface="Tahoma" pitchFamily="34" charset="0"/>
                          <a:ea typeface="+mj-ea"/>
                          <a:cs typeface="Tahoma" pitchFamily="34" charset="0"/>
                        </a:rPr>
                        <a:t>다른 사업자와 공동으로 가격 결정 등 행위를 할 것을 합의하여야</a:t>
                      </a:r>
                      <a:r>
                        <a:rPr lang="ko-KR" altLang="ko-KR" sz="1600" kern="0" dirty="0" smtClean="0">
                          <a:solidFill>
                            <a:schemeClr val="dk1"/>
                          </a:solidFill>
                          <a:effectLst/>
                          <a:latin typeface="Tahoma" pitchFamily="34" charset="0"/>
                          <a:ea typeface="+mj-ea"/>
                          <a:cs typeface="Tahoma" pitchFamily="34" charset="0"/>
                        </a:rPr>
                        <a:t> 함</a:t>
                      </a:r>
                      <a:r>
                        <a:rPr lang="en-US" altLang="ko-KR" sz="1600" kern="0" dirty="0" smtClean="0">
                          <a:solidFill>
                            <a:schemeClr val="dk1"/>
                          </a:solidFill>
                          <a:effectLst/>
                          <a:latin typeface="Tahoma" pitchFamily="34" charset="0"/>
                          <a:ea typeface="+mj-ea"/>
                          <a:cs typeface="Tahoma" pitchFamily="34" charset="0"/>
                        </a:rPr>
                        <a:t>. </a:t>
                      </a:r>
                      <a:r>
                        <a:rPr lang="ko-KR" altLang="ko-KR" sz="1600" kern="0" dirty="0" smtClean="0">
                          <a:solidFill>
                            <a:schemeClr val="dk1"/>
                          </a:solidFill>
                          <a:effectLst/>
                          <a:latin typeface="Tahoma" pitchFamily="34" charset="0"/>
                          <a:ea typeface="+mj-ea"/>
                          <a:cs typeface="Tahoma" pitchFamily="34" charset="0"/>
                        </a:rPr>
                        <a:t>물론 이러한 합의는 암묵적 요해 정도로도 충분하다 할 것이나</a:t>
                      </a:r>
                      <a:r>
                        <a:rPr lang="en-US" altLang="ko-KR" sz="1600" kern="0" dirty="0" smtClean="0">
                          <a:solidFill>
                            <a:schemeClr val="dk1"/>
                          </a:solidFill>
                          <a:effectLst/>
                          <a:latin typeface="Tahoma" pitchFamily="34" charset="0"/>
                          <a:ea typeface="+mj-ea"/>
                          <a:cs typeface="Tahoma" pitchFamily="34" charset="0"/>
                        </a:rPr>
                        <a:t>, </a:t>
                      </a:r>
                      <a:r>
                        <a:rPr lang="ko-KR" altLang="ko-KR" sz="1600" kern="0" dirty="0" smtClean="0">
                          <a:solidFill>
                            <a:schemeClr val="dk1"/>
                          </a:solidFill>
                          <a:effectLst/>
                          <a:latin typeface="Tahoma" pitchFamily="34" charset="0"/>
                          <a:ea typeface="+mj-ea"/>
                          <a:cs typeface="Tahoma" pitchFamily="34" charset="0"/>
                        </a:rPr>
                        <a:t>적어도 </a:t>
                      </a:r>
                      <a:r>
                        <a:rPr lang="ko-KR" altLang="ko-KR" sz="1600" b="1" u="sng" kern="0" dirty="0" smtClean="0">
                          <a:solidFill>
                            <a:schemeClr val="dk1"/>
                          </a:solidFill>
                          <a:effectLst/>
                          <a:latin typeface="Tahoma" pitchFamily="34" charset="0"/>
                          <a:ea typeface="+mj-ea"/>
                          <a:cs typeface="Tahoma" pitchFamily="34" charset="0"/>
                        </a:rPr>
                        <a:t>사업자들 사이에 가격 결정 등 행위를</a:t>
                      </a:r>
                      <a:r>
                        <a:rPr lang="en-US" altLang="ko-KR" sz="1600" b="1" u="sng" kern="0" dirty="0" smtClean="0">
                          <a:solidFill>
                            <a:schemeClr val="dk1"/>
                          </a:solidFill>
                          <a:effectLst/>
                          <a:latin typeface="Tahoma" pitchFamily="34" charset="0"/>
                          <a:ea typeface="+mj-ea"/>
                          <a:cs typeface="Tahoma" pitchFamily="34" charset="0"/>
                        </a:rPr>
                        <a:t> '</a:t>
                      </a:r>
                      <a:r>
                        <a:rPr lang="ko-KR" altLang="ko-KR" sz="1600" b="1" u="sng" kern="0" dirty="0" smtClean="0">
                          <a:solidFill>
                            <a:schemeClr val="dk1"/>
                          </a:solidFill>
                          <a:effectLst/>
                          <a:latin typeface="Tahoma" pitchFamily="34" charset="0"/>
                          <a:ea typeface="+mj-ea"/>
                          <a:cs typeface="Tahoma" pitchFamily="34" charset="0"/>
                        </a:rPr>
                        <a:t>공동으로 한다</a:t>
                      </a:r>
                      <a:r>
                        <a:rPr lang="en-US" altLang="ko-KR" sz="1600" b="1" u="sng" kern="0" dirty="0" smtClean="0">
                          <a:solidFill>
                            <a:schemeClr val="dk1"/>
                          </a:solidFill>
                          <a:effectLst/>
                          <a:latin typeface="Tahoma" pitchFamily="34" charset="0"/>
                          <a:ea typeface="+mj-ea"/>
                          <a:cs typeface="Tahoma" pitchFamily="34" charset="0"/>
                        </a:rPr>
                        <a:t>'</a:t>
                      </a:r>
                      <a:r>
                        <a:rPr lang="ko-KR" altLang="ko-KR" sz="1600" b="1" u="sng" kern="0" dirty="0" smtClean="0">
                          <a:solidFill>
                            <a:schemeClr val="dk1"/>
                          </a:solidFill>
                          <a:effectLst/>
                          <a:latin typeface="Tahoma" pitchFamily="34" charset="0"/>
                          <a:ea typeface="+mj-ea"/>
                          <a:cs typeface="Tahoma" pitchFamily="34" charset="0"/>
                        </a:rPr>
                        <a:t>는 점에 관하여 의사의 일치</a:t>
                      </a:r>
                      <a:r>
                        <a:rPr lang="ko-KR" altLang="ko-KR" sz="1600" kern="0" dirty="0" smtClean="0">
                          <a:solidFill>
                            <a:schemeClr val="dk1"/>
                          </a:solidFill>
                          <a:effectLst/>
                          <a:latin typeface="Tahoma" pitchFamily="34" charset="0"/>
                          <a:ea typeface="+mj-ea"/>
                          <a:cs typeface="Tahoma" pitchFamily="34" charset="0"/>
                        </a:rPr>
                        <a:t>는 있어야 함</a:t>
                      </a:r>
                      <a:r>
                        <a:rPr lang="en-US" altLang="ko-KR" sz="1600" kern="0" dirty="0" smtClean="0">
                          <a:solidFill>
                            <a:schemeClr val="dk1"/>
                          </a:solidFill>
                          <a:effectLst/>
                          <a:latin typeface="Tahoma" pitchFamily="34" charset="0"/>
                          <a:ea typeface="+mj-ea"/>
                          <a:cs typeface="Tahoma" pitchFamily="34" charset="0"/>
                        </a:rPr>
                        <a:t/>
                      </a:r>
                      <a:br>
                        <a:rPr lang="en-US" altLang="ko-KR" sz="1600" kern="0" dirty="0" smtClean="0">
                          <a:solidFill>
                            <a:schemeClr val="dk1"/>
                          </a:solidFill>
                          <a:effectLst/>
                          <a:latin typeface="Tahoma" pitchFamily="34" charset="0"/>
                          <a:ea typeface="+mj-ea"/>
                          <a:cs typeface="Tahoma" pitchFamily="34" charset="0"/>
                        </a:rPr>
                      </a:br>
                      <a:endParaRPr lang="ko-KR" altLang="ko-KR" sz="1600" kern="0" dirty="0" smtClean="0">
                        <a:solidFill>
                          <a:schemeClr val="dk1"/>
                        </a:solidFill>
                        <a:effectLst/>
                        <a:latin typeface="Tahoma" pitchFamily="34" charset="0"/>
                        <a:ea typeface="+mj-ea"/>
                        <a:cs typeface="Tahoma" pitchFamily="34" charset="0"/>
                      </a:endParaRPr>
                    </a:p>
                    <a:p>
                      <a:pPr marL="133350" lvl="0" indent="-95250" algn="l" defTabSz="914400" rtl="0" eaLnBrk="1" latinLnBrk="1" hangingPunct="1">
                        <a:lnSpc>
                          <a:spcPct val="100000"/>
                        </a:lnSpc>
                        <a:spcBef>
                          <a:spcPts val="300"/>
                        </a:spcBef>
                        <a:spcAft>
                          <a:spcPts val="0"/>
                        </a:spcAft>
                        <a:buFont typeface="Wingdings"/>
                        <a:buChar char=""/>
                      </a:pPr>
                      <a:r>
                        <a:rPr lang="ko-KR" altLang="ko-KR" sz="1600" kern="0" dirty="0" smtClean="0">
                          <a:solidFill>
                            <a:schemeClr val="dk1"/>
                          </a:solidFill>
                          <a:effectLst/>
                          <a:latin typeface="Tahoma" pitchFamily="34" charset="0"/>
                          <a:ea typeface="+mj-ea"/>
                          <a:cs typeface="Tahoma" pitchFamily="34" charset="0"/>
                        </a:rPr>
                        <a:t>가격을 공동으로 결정하기로 하는 합의 부재</a:t>
                      </a:r>
                    </a:p>
                    <a:p>
                      <a:pPr marL="180975" lvl="0" indent="0" algn="l" defTabSz="914400" rtl="0" eaLnBrk="1" latinLnBrk="1" hangingPunct="1">
                        <a:lnSpc>
                          <a:spcPct val="100000"/>
                        </a:lnSpc>
                        <a:spcBef>
                          <a:spcPts val="300"/>
                        </a:spcBef>
                        <a:spcAft>
                          <a:spcPts val="0"/>
                        </a:spcAft>
                        <a:buFont typeface="Wingdings"/>
                        <a:buNone/>
                      </a:pPr>
                      <a:r>
                        <a:rPr lang="en-US" altLang="ko-KR" sz="1600" kern="0" dirty="0" smtClean="0">
                          <a:solidFill>
                            <a:schemeClr val="dk1"/>
                          </a:solidFill>
                          <a:effectLst/>
                          <a:latin typeface="Tahoma" pitchFamily="34" charset="0"/>
                          <a:ea typeface="+mj-ea"/>
                          <a:cs typeface="Tahoma" pitchFamily="34" charset="0"/>
                        </a:rPr>
                        <a:t>(</a:t>
                      </a:r>
                      <a:r>
                        <a:rPr lang="en-US" altLang="ko-KR" sz="1600" kern="0" dirty="0" err="1" smtClean="0">
                          <a:solidFill>
                            <a:schemeClr val="dk1"/>
                          </a:solidFill>
                          <a:effectLst/>
                          <a:latin typeface="Tahoma" pitchFamily="34" charset="0"/>
                          <a:ea typeface="+mj-ea"/>
                          <a:cs typeface="Tahoma" pitchFamily="34" charset="0"/>
                        </a:rPr>
                        <a:t>i</a:t>
                      </a:r>
                      <a:r>
                        <a:rPr lang="en-US" altLang="ko-KR" sz="1600" kern="0" dirty="0" smtClean="0">
                          <a:solidFill>
                            <a:schemeClr val="dk1"/>
                          </a:solidFill>
                          <a:effectLst/>
                          <a:latin typeface="Tahoma" pitchFamily="34" charset="0"/>
                          <a:ea typeface="+mj-ea"/>
                          <a:cs typeface="Tahoma" pitchFamily="34" charset="0"/>
                        </a:rPr>
                        <a:t>) </a:t>
                      </a:r>
                      <a:r>
                        <a:rPr lang="ko-KR" altLang="ko-KR" sz="1600" b="1" kern="0" dirty="0" smtClean="0">
                          <a:solidFill>
                            <a:schemeClr val="dk1"/>
                          </a:solidFill>
                          <a:effectLst/>
                          <a:latin typeface="Tahoma" pitchFamily="34" charset="0"/>
                          <a:ea typeface="+mj-ea"/>
                          <a:cs typeface="Tahoma" pitchFamily="34" charset="0"/>
                        </a:rPr>
                        <a:t>교환된 정보 외에 다른 여러 사정을 참작</a:t>
                      </a:r>
                      <a:r>
                        <a:rPr lang="ko-KR" altLang="ko-KR" sz="1600" kern="0" dirty="0" smtClean="0">
                          <a:solidFill>
                            <a:schemeClr val="dk1"/>
                          </a:solidFill>
                          <a:effectLst/>
                          <a:latin typeface="Tahoma" pitchFamily="34" charset="0"/>
                          <a:ea typeface="+mj-ea"/>
                          <a:cs typeface="Tahoma" pitchFamily="34" charset="0"/>
                        </a:rPr>
                        <a:t>하여 각자 자신이 처한 상황에 맞춰 예정이율 등을 결정</a:t>
                      </a:r>
                    </a:p>
                    <a:p>
                      <a:pPr marL="180975" lvl="0" indent="0" algn="l" defTabSz="914400" rtl="0" eaLnBrk="1" latinLnBrk="1" hangingPunct="1">
                        <a:lnSpc>
                          <a:spcPct val="100000"/>
                        </a:lnSpc>
                        <a:spcBef>
                          <a:spcPts val="300"/>
                        </a:spcBef>
                        <a:spcAft>
                          <a:spcPts val="0"/>
                        </a:spcAft>
                        <a:buFont typeface="Wingdings"/>
                        <a:buNone/>
                      </a:pPr>
                      <a:r>
                        <a:rPr lang="en-US" altLang="ko-KR" sz="1600" kern="0" dirty="0" smtClean="0">
                          <a:solidFill>
                            <a:schemeClr val="dk1"/>
                          </a:solidFill>
                          <a:effectLst/>
                          <a:latin typeface="Tahoma" pitchFamily="34" charset="0"/>
                          <a:ea typeface="+mj-ea"/>
                          <a:cs typeface="Tahoma" pitchFamily="34" charset="0"/>
                        </a:rPr>
                        <a:t>(ii) </a:t>
                      </a:r>
                      <a:r>
                        <a:rPr lang="ko-KR" altLang="ko-KR" sz="1600" b="1" kern="0" dirty="0" smtClean="0">
                          <a:solidFill>
                            <a:schemeClr val="dk1"/>
                          </a:solidFill>
                          <a:effectLst/>
                          <a:latin typeface="Tahoma" pitchFamily="34" charset="0"/>
                          <a:ea typeface="+mj-ea"/>
                          <a:cs typeface="Tahoma" pitchFamily="34" charset="0"/>
                        </a:rPr>
                        <a:t>피고 스스로도 그들 사이에 예정이율 등을 일정한 수준으로 맞추자는 합의가 있었던 것은 아니라는 점 인정</a:t>
                      </a:r>
                    </a:p>
                    <a:p>
                      <a:pPr marL="180975" lvl="0" indent="0" algn="l" defTabSz="914400" rtl="0" eaLnBrk="1" latinLnBrk="1" hangingPunct="1">
                        <a:lnSpc>
                          <a:spcPct val="100000"/>
                        </a:lnSpc>
                        <a:spcBef>
                          <a:spcPts val="300"/>
                        </a:spcBef>
                        <a:spcAft>
                          <a:spcPts val="0"/>
                        </a:spcAft>
                        <a:buFont typeface="Wingdings"/>
                        <a:buNone/>
                      </a:pPr>
                      <a:r>
                        <a:rPr lang="en-US" altLang="ko-KR" sz="1600" kern="0" dirty="0" smtClean="0">
                          <a:solidFill>
                            <a:schemeClr val="dk1"/>
                          </a:solidFill>
                          <a:effectLst/>
                          <a:latin typeface="Tahoma" pitchFamily="34" charset="0"/>
                          <a:ea typeface="+mj-ea"/>
                          <a:cs typeface="Tahoma" pitchFamily="34" charset="0"/>
                        </a:rPr>
                        <a:t>(iii) </a:t>
                      </a:r>
                      <a:r>
                        <a:rPr lang="ko-KR" altLang="ko-KR" sz="1600" b="1" kern="0" dirty="0" smtClean="0">
                          <a:solidFill>
                            <a:schemeClr val="dk1"/>
                          </a:solidFill>
                          <a:effectLst/>
                          <a:latin typeface="Tahoma" pitchFamily="34" charset="0"/>
                          <a:ea typeface="+mj-ea"/>
                          <a:cs typeface="Tahoma" pitchFamily="34" charset="0"/>
                        </a:rPr>
                        <a:t>그와 같이 하여 결정된 예정이율 등에 일정한 형태의 외형상 일치가 인정되지도 않음 </a:t>
                      </a:r>
                    </a:p>
                    <a:p>
                      <a:pPr marL="180975" lvl="0" indent="0" algn="l" defTabSz="914400" rtl="0" eaLnBrk="1" latinLnBrk="1" hangingPunct="1">
                        <a:lnSpc>
                          <a:spcPct val="100000"/>
                        </a:lnSpc>
                        <a:spcBef>
                          <a:spcPts val="300"/>
                        </a:spcBef>
                        <a:spcAft>
                          <a:spcPts val="0"/>
                        </a:spcAft>
                        <a:buFont typeface="Wingdings"/>
                        <a:buNone/>
                      </a:pPr>
                      <a:r>
                        <a:rPr lang="en-US" altLang="ko-KR" sz="1600" kern="0" dirty="0" smtClean="0">
                          <a:solidFill>
                            <a:schemeClr val="dk1"/>
                          </a:solidFill>
                          <a:effectLst/>
                          <a:latin typeface="Tahoma" pitchFamily="34" charset="0"/>
                          <a:ea typeface="+mj-ea"/>
                          <a:cs typeface="Tahoma" pitchFamily="34" charset="0"/>
                        </a:rPr>
                        <a:t>(iv)</a:t>
                      </a:r>
                      <a:r>
                        <a:rPr lang="en-US" altLang="ko-KR" sz="1600" b="1" kern="0" dirty="0" smtClean="0">
                          <a:solidFill>
                            <a:schemeClr val="dk1"/>
                          </a:solidFill>
                          <a:effectLst/>
                          <a:latin typeface="Tahoma" pitchFamily="34" charset="0"/>
                          <a:ea typeface="+mj-ea"/>
                          <a:cs typeface="Tahoma" pitchFamily="34" charset="0"/>
                        </a:rPr>
                        <a:t>'</a:t>
                      </a:r>
                      <a:r>
                        <a:rPr lang="ko-KR" altLang="ko-KR" sz="1600" b="1" kern="0" dirty="0" smtClean="0">
                          <a:solidFill>
                            <a:schemeClr val="dk1"/>
                          </a:solidFill>
                          <a:effectLst/>
                          <a:latin typeface="Tahoma" pitchFamily="34" charset="0"/>
                          <a:ea typeface="+mj-ea"/>
                          <a:cs typeface="Tahoma" pitchFamily="34" charset="0"/>
                        </a:rPr>
                        <a:t>각자 결정한다</a:t>
                      </a:r>
                      <a:r>
                        <a:rPr lang="en-US" altLang="ko-KR" sz="1600" b="1" kern="0" dirty="0" smtClean="0">
                          <a:solidFill>
                            <a:schemeClr val="dk1"/>
                          </a:solidFill>
                          <a:effectLst/>
                          <a:latin typeface="Tahoma" pitchFamily="34" charset="0"/>
                          <a:ea typeface="+mj-ea"/>
                          <a:cs typeface="Tahoma" pitchFamily="34" charset="0"/>
                        </a:rPr>
                        <a:t>'</a:t>
                      </a:r>
                      <a:r>
                        <a:rPr lang="ko-KR" altLang="ko-KR" sz="1600" b="1" kern="0" dirty="0" smtClean="0">
                          <a:solidFill>
                            <a:schemeClr val="dk1"/>
                          </a:solidFill>
                          <a:effectLst/>
                          <a:latin typeface="Tahoma" pitchFamily="34" charset="0"/>
                          <a:ea typeface="+mj-ea"/>
                          <a:cs typeface="Tahoma" pitchFamily="34" charset="0"/>
                        </a:rPr>
                        <a:t>는 것과</a:t>
                      </a:r>
                      <a:r>
                        <a:rPr lang="en-US" altLang="ko-KR" sz="1600" b="1" kern="0" dirty="0" smtClean="0">
                          <a:solidFill>
                            <a:schemeClr val="dk1"/>
                          </a:solidFill>
                          <a:effectLst/>
                          <a:latin typeface="Tahoma" pitchFamily="34" charset="0"/>
                          <a:ea typeface="+mj-ea"/>
                          <a:cs typeface="Tahoma" pitchFamily="34" charset="0"/>
                        </a:rPr>
                        <a:t> '</a:t>
                      </a:r>
                      <a:r>
                        <a:rPr lang="ko-KR" altLang="ko-KR" sz="1600" b="1" kern="0" dirty="0" smtClean="0">
                          <a:solidFill>
                            <a:schemeClr val="dk1"/>
                          </a:solidFill>
                          <a:effectLst/>
                          <a:latin typeface="Tahoma" pitchFamily="34" charset="0"/>
                          <a:ea typeface="+mj-ea"/>
                          <a:cs typeface="Tahoma" pitchFamily="34" charset="0"/>
                        </a:rPr>
                        <a:t>공동으로 결정한다</a:t>
                      </a:r>
                      <a:r>
                        <a:rPr lang="en-US" altLang="ko-KR" sz="1600" b="1" kern="0" dirty="0" smtClean="0">
                          <a:solidFill>
                            <a:schemeClr val="dk1"/>
                          </a:solidFill>
                          <a:effectLst/>
                          <a:latin typeface="Tahoma" pitchFamily="34" charset="0"/>
                          <a:ea typeface="+mj-ea"/>
                          <a:cs typeface="Tahoma" pitchFamily="34" charset="0"/>
                        </a:rPr>
                        <a:t>'</a:t>
                      </a:r>
                      <a:r>
                        <a:rPr lang="ko-KR" altLang="ko-KR" sz="1600" b="1" kern="0" dirty="0" smtClean="0">
                          <a:solidFill>
                            <a:schemeClr val="dk1"/>
                          </a:solidFill>
                          <a:effectLst/>
                          <a:latin typeface="Tahoma" pitchFamily="34" charset="0"/>
                          <a:ea typeface="+mj-ea"/>
                          <a:cs typeface="Tahoma" pitchFamily="34" charset="0"/>
                        </a:rPr>
                        <a:t>는 것은 논리적으로 양립하기 어려움</a:t>
                      </a:r>
                    </a:p>
                    <a:p>
                      <a:pPr marL="180975" lvl="0" indent="-142875" algn="l" defTabSz="914400" rtl="0" eaLnBrk="1" latinLnBrk="1" hangingPunct="1">
                        <a:lnSpc>
                          <a:spcPct val="100000"/>
                        </a:lnSpc>
                        <a:spcBef>
                          <a:spcPts val="300"/>
                        </a:spcBef>
                        <a:spcAft>
                          <a:spcPts val="0"/>
                        </a:spcAft>
                        <a:buFont typeface="Wingdings"/>
                        <a:buNone/>
                      </a:pPr>
                      <a:r>
                        <a:rPr lang="ko-KR" altLang="ko-KR" sz="1600" kern="0" dirty="0" smtClean="0">
                          <a:solidFill>
                            <a:schemeClr val="dk1"/>
                          </a:solidFill>
                          <a:effectLst/>
                          <a:latin typeface="Tahoma" pitchFamily="34" charset="0"/>
                          <a:ea typeface="+mj-ea"/>
                          <a:cs typeface="Tahoma" pitchFamily="34" charset="0"/>
                        </a:rPr>
                        <a:t>→</a:t>
                      </a:r>
                      <a:r>
                        <a:rPr lang="ko-KR" altLang="ko-KR" sz="1600" b="1" kern="0" dirty="0" smtClean="0">
                          <a:solidFill>
                            <a:schemeClr val="dk1"/>
                          </a:solidFill>
                          <a:effectLst/>
                          <a:latin typeface="Tahoma" pitchFamily="34" charset="0"/>
                          <a:ea typeface="+mj-ea"/>
                          <a:cs typeface="Tahoma" pitchFamily="34" charset="0"/>
                        </a:rPr>
                        <a:t>정보교환행위를 통해 각자의 이율을 결정하여 왔다는 사정만으로 그들 사이에 “공동으로 예정이율 등을 결정”하기로 하는 합의가 있었다고 보기는 어려움</a:t>
                      </a:r>
                      <a:endParaRPr lang="ko-KR" sz="1600" b="1" kern="0" dirty="0">
                        <a:solidFill>
                          <a:schemeClr val="dk1"/>
                        </a:solidFill>
                        <a:effectLst/>
                        <a:latin typeface="Tahoma" pitchFamily="34" charset="0"/>
                        <a:ea typeface="+mj-ea"/>
                        <a:cs typeface="Tahoma" pitchFamily="34" charset="0"/>
                      </a:endParaRPr>
                    </a:p>
                  </a:txBody>
                  <a:tcPr marL="0" marR="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 xmlns:p14="http://schemas.microsoft.com/office/powerpoint/2010/main" val="3652272590"/>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I. </a:t>
            </a:r>
            <a:r>
              <a:rPr lang="ko-KR" altLang="ko-KR">
                <a:effectLst/>
              </a:rPr>
              <a:t>합의</a:t>
            </a:r>
            <a:endParaRPr lang="ko-KR" altLang="en-US"/>
          </a:p>
        </p:txBody>
      </p:sp>
      <p:sp>
        <p:nvSpPr>
          <p:cNvPr id="3" name="내용 개체 틀 2"/>
          <p:cNvSpPr>
            <a:spLocks noGrp="1"/>
          </p:cNvSpPr>
          <p:nvPr>
            <p:ph idx="1"/>
          </p:nvPr>
        </p:nvSpPr>
        <p:spPr>
          <a:xfrm>
            <a:off x="457200" y="1232321"/>
            <a:ext cx="8358996" cy="4859338"/>
          </a:xfrm>
        </p:spPr>
        <p:txBody>
          <a:bodyPr/>
          <a:lstStyle/>
          <a:p>
            <a:pPr lvl="1">
              <a:lnSpc>
                <a:spcPct val="114000"/>
              </a:lnSpc>
              <a:spcBef>
                <a:spcPts val="400"/>
              </a:spcBef>
            </a:pPr>
            <a:r>
              <a:rPr lang="en-US" altLang="ko-KR"/>
              <a:t>5</a:t>
            </a:r>
            <a:r>
              <a:rPr lang="ko-KR" altLang="ko-KR"/>
              <a:t>개사의 가성소다가격 공동결정행위 건</a:t>
            </a:r>
            <a:r>
              <a:rPr lang="en-US" altLang="ko-KR"/>
              <a:t>, 2005</a:t>
            </a:r>
            <a:r>
              <a:rPr lang="ko-KR" altLang="ko-KR"/>
              <a:t>누</a:t>
            </a:r>
            <a:r>
              <a:rPr lang="en-US" altLang="ko-KR"/>
              <a:t>29411 </a:t>
            </a:r>
            <a:r>
              <a:rPr lang="ko-KR" altLang="ko-KR"/>
              <a:t>판결</a:t>
            </a:r>
            <a:r>
              <a:rPr lang="en-US" altLang="ko-KR"/>
              <a:t>, 2007</a:t>
            </a:r>
            <a:r>
              <a:rPr lang="ko-KR" altLang="ko-KR"/>
              <a:t>두</a:t>
            </a:r>
            <a:r>
              <a:rPr lang="en-US" altLang="ko-KR"/>
              <a:t>12774 </a:t>
            </a:r>
            <a:r>
              <a:rPr lang="ko-KR" altLang="ko-KR"/>
              <a:t>판결</a:t>
            </a:r>
          </a:p>
          <a:p>
            <a:pPr lvl="2">
              <a:lnSpc>
                <a:spcPct val="114000"/>
              </a:lnSpc>
              <a:spcBef>
                <a:spcPts val="400"/>
              </a:spcBef>
            </a:pPr>
            <a:r>
              <a:rPr lang="ko-KR" altLang="ko-KR"/>
              <a:t>시사점</a:t>
            </a:r>
            <a:r>
              <a:rPr lang="en-US" altLang="ko-KR"/>
              <a:t>: </a:t>
            </a:r>
            <a:r>
              <a:rPr lang="ko-KR" altLang="ko-KR"/>
              <a:t>합의의 구속력과 합의를 관철하기 위한 제재장치가 없다고 하더라도 합의 성립 </a:t>
            </a:r>
            <a:r>
              <a:rPr lang="ko-KR" altLang="ko-KR" smtClean="0"/>
              <a:t>가능</a:t>
            </a:r>
            <a:endParaRPr lang="ko-KR" altLang="ko-KR"/>
          </a:p>
          <a:p>
            <a:pPr lvl="3">
              <a:lnSpc>
                <a:spcPct val="114000"/>
              </a:lnSpc>
              <a:spcBef>
                <a:spcPts val="400"/>
              </a:spcBef>
            </a:pPr>
            <a:r>
              <a:rPr lang="ko-KR" altLang="ko-KR"/>
              <a:t>반드시 합의한 것과 동일한 가격 또는 일정한 수준으로 인상되어야 하는 것은 아니고</a:t>
            </a:r>
            <a:r>
              <a:rPr lang="en-US" altLang="ko-KR"/>
              <a:t>, </a:t>
            </a:r>
            <a:r>
              <a:rPr lang="ko-KR" altLang="ko-KR"/>
              <a:t>행위자 중 일부가 자신의 이익을 위하여 합의한 것을 위반하거나</a:t>
            </a:r>
            <a:r>
              <a:rPr lang="en-US" altLang="ko-KR"/>
              <a:t>, </a:t>
            </a:r>
            <a:r>
              <a:rPr lang="ko-KR" altLang="ko-KR"/>
              <a:t>그 위반행위에 대한 제재가 없었다고 하더라도 가격공동행위의 성립에는 지장이 없음 </a:t>
            </a:r>
          </a:p>
          <a:p>
            <a:pPr lvl="3">
              <a:lnSpc>
                <a:spcPct val="114000"/>
              </a:lnSpc>
              <a:spcBef>
                <a:spcPts val="400"/>
              </a:spcBef>
            </a:pPr>
            <a:r>
              <a:rPr lang="ko-KR" altLang="ko-KR"/>
              <a:t>합의의 구속력은 합의 위반에 대한 감시나 제재가 예정되는 것과 같은 엄격한 정도에 이르러야 할 필요는 없고 합의에 의하여 형성된 공동인식에 기하여 상대방이 그 합의를 지킬 것이라는 기대 하에서 서로 합의의 내용을 사실상 준수하는 관계 정도만 존재하면 </a:t>
            </a:r>
            <a:r>
              <a:rPr lang="ko-KR" altLang="ko-KR" smtClean="0"/>
              <a:t>충분함</a:t>
            </a:r>
            <a:endParaRPr lang="ko-KR" altLang="ko-KR"/>
          </a:p>
          <a:p>
            <a:pPr lvl="1">
              <a:lnSpc>
                <a:spcPct val="114000"/>
              </a:lnSpc>
              <a:spcBef>
                <a:spcPts val="1200"/>
              </a:spcBef>
            </a:pPr>
            <a:r>
              <a:rPr lang="ko-KR" altLang="ko-KR"/>
              <a:t>정부종합청사 신관 신축공사 관련</a:t>
            </a:r>
            <a:r>
              <a:rPr lang="en-US" altLang="ko-KR"/>
              <a:t> 17</a:t>
            </a:r>
            <a:r>
              <a:rPr lang="ko-KR" altLang="ko-KR"/>
              <a:t>개 건설사의 부당한 공동행위 건</a:t>
            </a:r>
            <a:r>
              <a:rPr lang="en-US" altLang="ko-KR"/>
              <a:t>, 97</a:t>
            </a:r>
            <a:r>
              <a:rPr lang="ko-KR" altLang="ko-KR"/>
              <a:t>구</a:t>
            </a:r>
            <a:r>
              <a:rPr lang="en-US" altLang="ko-KR"/>
              <a:t>53412 </a:t>
            </a:r>
            <a:r>
              <a:rPr lang="ko-KR" altLang="ko-KR"/>
              <a:t>판결</a:t>
            </a:r>
            <a:r>
              <a:rPr lang="en-US" altLang="ko-KR"/>
              <a:t>, 98</a:t>
            </a:r>
            <a:r>
              <a:rPr lang="ko-KR" altLang="ko-KR"/>
              <a:t>두</a:t>
            </a:r>
            <a:r>
              <a:rPr lang="en-US" altLang="ko-KR"/>
              <a:t>15849 </a:t>
            </a:r>
            <a:r>
              <a:rPr lang="ko-KR" altLang="ko-KR"/>
              <a:t>판결</a:t>
            </a:r>
          </a:p>
          <a:p>
            <a:pPr lvl="2">
              <a:lnSpc>
                <a:spcPct val="114000"/>
              </a:lnSpc>
              <a:spcBef>
                <a:spcPts val="400"/>
              </a:spcBef>
            </a:pPr>
            <a:r>
              <a:rPr lang="ko-KR" altLang="ko-KR"/>
              <a:t>시사점</a:t>
            </a:r>
            <a:r>
              <a:rPr lang="en-US" altLang="ko-KR"/>
              <a:t>: </a:t>
            </a:r>
            <a:r>
              <a:rPr lang="ko-KR" altLang="ko-KR"/>
              <a:t>비진의 의사표시에 의한 부당한 공동행위 성립 </a:t>
            </a:r>
            <a:r>
              <a:rPr lang="ko-KR" altLang="ko-KR" smtClean="0"/>
              <a:t>가능</a:t>
            </a:r>
            <a:endParaRPr lang="ko-KR" altLang="ko-KR"/>
          </a:p>
          <a:p>
            <a:pPr lvl="3">
              <a:lnSpc>
                <a:spcPct val="114000"/>
              </a:lnSpc>
              <a:spcBef>
                <a:spcPts val="400"/>
              </a:spcBef>
            </a:pPr>
            <a:r>
              <a:rPr lang="ko-KR" altLang="ko-KR"/>
              <a:t>어느 한 쪽의 사업자가 당초부터 합의에 따를 의사도 없이 진의 아닌 의사표시에 의하여 합의한 경우라고 하더라도 다른 쪽 사업자는 당해 사업자가 합의에 따를 것으로 신뢰하고 당해 사업자는 다른 사업자가 합의를 위와 같이 신뢰하고 행동할 것이라는 점을 이용함으로써 경쟁을 제한하는 행위가 되는 것은 마찬가지임</a:t>
            </a:r>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19</a:t>
            </a:fld>
            <a:endParaRPr lang="ko-KR" altLang="en-US"/>
          </a:p>
        </p:txBody>
      </p:sp>
    </p:spTree>
    <p:extLst>
      <p:ext uri="{BB962C8B-B14F-4D97-AF65-F5344CB8AC3E}">
        <p14:creationId xmlns="" xmlns:p14="http://schemas.microsoft.com/office/powerpoint/2010/main" val="2853336956"/>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그림 9" descr="본문-3.jpg"/>
          <p:cNvPicPr>
            <a:picLocks noChangeAspect="1"/>
          </p:cNvPicPr>
          <p:nvPr/>
        </p:nvPicPr>
        <p:blipFill>
          <a:blip r:embed="rId3" cstate="print">
            <a:extLst>
              <a:ext uri="{BEBA8EAE-BF5A-486C-A8C5-ECC9F3942E4B}">
                <a14:imgProps xmlns="" xmlns:a14="http://schemas.microsoft.com/office/drawing/2010/main">
                  <a14:imgLayer r:embed="rId4">
                    <a14:imgEffect>
                      <a14:brightnessContrast bright="100000"/>
                    </a14:imgEffect>
                  </a14:imgLayer>
                </a14:imgProps>
              </a:ext>
            </a:extLst>
          </a:blip>
          <a:srcRect/>
          <a:stretch>
            <a:fillRect/>
          </a:stretch>
        </p:blipFill>
        <p:spPr bwMode="auto">
          <a:xfrm>
            <a:off x="0" y="3863"/>
            <a:ext cx="9144000" cy="6850484"/>
          </a:xfrm>
          <a:prstGeom prst="rect">
            <a:avLst/>
          </a:prstGeom>
          <a:noFill/>
          <a:ln w="9525">
            <a:noFill/>
            <a:miter lim="800000"/>
            <a:headEnd/>
            <a:tailEnd/>
          </a:ln>
        </p:spPr>
      </p:pic>
      <p:pic>
        <p:nvPicPr>
          <p:cNvPr id="36867" name="그림 14" descr="1_Back.jpg"/>
          <p:cNvPicPr>
            <a:picLocks noChangeAspect="1"/>
          </p:cNvPicPr>
          <p:nvPr/>
        </p:nvPicPr>
        <p:blipFill>
          <a:blip r:embed="rId5" cstate="print"/>
          <a:srcRect r="82503" b="36540"/>
          <a:stretch>
            <a:fillRect/>
          </a:stretch>
        </p:blipFill>
        <p:spPr bwMode="auto">
          <a:xfrm>
            <a:off x="-28575" y="0"/>
            <a:ext cx="2540000" cy="6880225"/>
          </a:xfrm>
          <a:prstGeom prst="rect">
            <a:avLst/>
          </a:prstGeom>
          <a:noFill/>
          <a:ln w="9525">
            <a:noFill/>
            <a:miter lim="800000"/>
            <a:headEnd/>
            <a:tailEnd/>
          </a:ln>
        </p:spPr>
      </p:pic>
      <p:grpSp>
        <p:nvGrpSpPr>
          <p:cNvPr id="36868" name="그룹 33"/>
          <p:cNvGrpSpPr>
            <a:grpSpLocks/>
          </p:cNvGrpSpPr>
          <p:nvPr/>
        </p:nvGrpSpPr>
        <p:grpSpPr bwMode="auto">
          <a:xfrm rot="-5400000">
            <a:off x="-961993" y="3403495"/>
            <a:ext cx="6875463" cy="76200"/>
            <a:chOff x="0" y="6600825"/>
            <a:chExt cx="9144000" cy="255588"/>
          </a:xfrm>
        </p:grpSpPr>
        <p:sp>
          <p:nvSpPr>
            <p:cNvPr id="8" name="직사각형 7"/>
            <p:cNvSpPr>
              <a:spLocks noChangeArrowheads="1"/>
            </p:cNvSpPr>
            <p:nvPr/>
          </p:nvSpPr>
          <p:spPr bwMode="auto">
            <a:xfrm>
              <a:off x="0" y="6600825"/>
              <a:ext cx="9144000" cy="2555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ko-KR"/>
            </a:p>
          </p:txBody>
        </p:sp>
        <p:sp>
          <p:nvSpPr>
            <p:cNvPr id="9" name="직사각형 8"/>
            <p:cNvSpPr/>
            <p:nvPr/>
          </p:nvSpPr>
          <p:spPr>
            <a:xfrm>
              <a:off x="7020042" y="6600825"/>
              <a:ext cx="2123958" cy="255588"/>
            </a:xfrm>
            <a:prstGeom prst="rect">
              <a:avLst/>
            </a:prstGeom>
            <a:solidFill>
              <a:srgbClr val="008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ko-KR"/>
            </a:p>
          </p:txBody>
        </p:sp>
      </p:grpSp>
      <p:sp>
        <p:nvSpPr>
          <p:cNvPr id="11" name="텍스트 개체 틀 4"/>
          <p:cNvSpPr txBox="1">
            <a:spLocks/>
          </p:cNvSpPr>
          <p:nvPr/>
        </p:nvSpPr>
        <p:spPr>
          <a:xfrm>
            <a:off x="284171" y="1124744"/>
            <a:ext cx="1947569" cy="769441"/>
          </a:xfrm>
          <a:prstGeom prst="rect">
            <a:avLst/>
          </a:prstGeom>
        </p:spPr>
        <p:txBody>
          <a:bodyPr>
            <a:spAutoFit/>
          </a:bodyPr>
          <a:lstStyle/>
          <a:p>
            <a:pPr marL="342900" indent="-342900" algn="ctr" fontAlgn="auto">
              <a:spcBef>
                <a:spcPct val="20000"/>
              </a:spcBef>
              <a:spcAft>
                <a:spcPts val="0"/>
              </a:spcAft>
              <a:defRPr/>
            </a:pPr>
            <a:r>
              <a:rPr kumimoji="0" lang="ko-KR" altLang="en-US" sz="4400" b="1" dirty="0">
                <a:gradFill>
                  <a:gsLst>
                    <a:gs pos="0">
                      <a:schemeClr val="bg1">
                        <a:lumMod val="95000"/>
                      </a:schemeClr>
                    </a:gs>
                    <a:gs pos="32000">
                      <a:schemeClr val="bg1"/>
                    </a:gs>
                    <a:gs pos="37000">
                      <a:schemeClr val="bg1">
                        <a:lumMod val="75000"/>
                      </a:schemeClr>
                    </a:gs>
                    <a:gs pos="63000">
                      <a:schemeClr val="bg1"/>
                    </a:gs>
                  </a:gsLst>
                  <a:lin ang="5400000" scaled="0"/>
                </a:gradFill>
                <a:effectLst>
                  <a:outerShdw blurRad="63500" sx="102000" sy="102000" algn="ctr" rotWithShape="0">
                    <a:prstClr val="black">
                      <a:alpha val="40000"/>
                    </a:prstClr>
                  </a:outerShdw>
                </a:effectLst>
                <a:latin typeface="맑은 고딕" pitchFamily="50" charset="-127"/>
                <a:ea typeface="맑은 고딕" pitchFamily="50" charset="-127"/>
              </a:rPr>
              <a:t>목 차</a:t>
            </a:r>
          </a:p>
        </p:txBody>
      </p:sp>
      <p:sp>
        <p:nvSpPr>
          <p:cNvPr id="36871" name="텍스트 개체 틀 4"/>
          <p:cNvSpPr txBox="1">
            <a:spLocks/>
          </p:cNvSpPr>
          <p:nvPr/>
        </p:nvSpPr>
        <p:spPr bwMode="auto">
          <a:xfrm>
            <a:off x="2987675" y="872716"/>
            <a:ext cx="5440363" cy="5232202"/>
          </a:xfrm>
          <a:prstGeom prst="rect">
            <a:avLst/>
          </a:prstGeom>
          <a:noFill/>
          <a:ln w="9525">
            <a:noFill/>
            <a:miter lim="800000"/>
            <a:headEnd/>
            <a:tailEnd/>
          </a:ln>
        </p:spPr>
        <p:txBody>
          <a:bodyPr>
            <a:spAutoFit/>
          </a:bodyPr>
          <a:lstStyle/>
          <a:p>
            <a:pPr marL="514350" indent="-514350">
              <a:lnSpc>
                <a:spcPct val="150000"/>
              </a:lnSpc>
              <a:spcBef>
                <a:spcPts val="2400"/>
              </a:spcBef>
              <a:buFont typeface="+mj-lt"/>
              <a:buAutoNum type="romanUcPeriod"/>
            </a:pPr>
            <a:r>
              <a:rPr kumimoji="0" lang="ko-KR" altLang="en-US" sz="2600" b="1" dirty="0" smtClean="0">
                <a:latin typeface="Tahoma" pitchFamily="34" charset="0"/>
                <a:ea typeface="맑은 고딕" pitchFamily="50" charset="-127"/>
              </a:rPr>
              <a:t>합의</a:t>
            </a:r>
            <a:endParaRPr kumimoji="0" lang="en-US" altLang="ko-KR" sz="2600" b="1" dirty="0" smtClean="0">
              <a:latin typeface="Tahoma" pitchFamily="34" charset="0"/>
              <a:ea typeface="맑은 고딕" pitchFamily="50" charset="-127"/>
            </a:endParaRPr>
          </a:p>
          <a:p>
            <a:pPr marL="514350" indent="-514350">
              <a:lnSpc>
                <a:spcPct val="150000"/>
              </a:lnSpc>
              <a:spcBef>
                <a:spcPts val="2400"/>
              </a:spcBef>
              <a:buFont typeface="+mj-lt"/>
              <a:buAutoNum type="romanUcPeriod"/>
            </a:pPr>
            <a:r>
              <a:rPr kumimoji="0" lang="ko-KR" altLang="en-US" sz="2600" b="1" dirty="0" smtClean="0">
                <a:latin typeface="Tahoma" pitchFamily="34" charset="0"/>
                <a:ea typeface="맑은 고딕" pitchFamily="50" charset="-127"/>
              </a:rPr>
              <a:t>경쟁제한성</a:t>
            </a:r>
            <a:endParaRPr kumimoji="0" lang="en-US" altLang="ko-KR" sz="2600" b="1" dirty="0" smtClean="0">
              <a:latin typeface="Tahoma" pitchFamily="34" charset="0"/>
              <a:ea typeface="맑은 고딕" pitchFamily="50" charset="-127"/>
            </a:endParaRPr>
          </a:p>
          <a:p>
            <a:pPr marL="514350" indent="-514350">
              <a:lnSpc>
                <a:spcPct val="150000"/>
              </a:lnSpc>
              <a:spcBef>
                <a:spcPts val="2400"/>
              </a:spcBef>
              <a:buFont typeface="+mj-lt"/>
              <a:buAutoNum type="romanUcPeriod"/>
            </a:pPr>
            <a:r>
              <a:rPr kumimoji="0" lang="ko-KR" altLang="en-US" sz="2600" b="1" dirty="0">
                <a:latin typeface="Tahoma" pitchFamily="34" charset="0"/>
                <a:ea typeface="맑은 고딕" pitchFamily="50" charset="-127"/>
              </a:rPr>
              <a:t>국제카르텔과 </a:t>
            </a:r>
            <a:r>
              <a:rPr kumimoji="0" lang="ko-KR" altLang="en-US" sz="2600" b="1" dirty="0" smtClean="0">
                <a:latin typeface="Tahoma" pitchFamily="34" charset="0"/>
                <a:ea typeface="맑은 고딕" pitchFamily="50" charset="-127"/>
              </a:rPr>
              <a:t>역외적용</a:t>
            </a:r>
            <a:endParaRPr kumimoji="0" lang="en-US" altLang="ko-KR" sz="2600" b="1" dirty="0" smtClean="0">
              <a:latin typeface="Tahoma" pitchFamily="34" charset="0"/>
              <a:ea typeface="맑은 고딕" pitchFamily="50" charset="-127"/>
            </a:endParaRPr>
          </a:p>
          <a:p>
            <a:pPr marL="514350" indent="-514350">
              <a:lnSpc>
                <a:spcPct val="150000"/>
              </a:lnSpc>
              <a:spcBef>
                <a:spcPts val="2400"/>
              </a:spcBef>
              <a:buFont typeface="+mj-lt"/>
              <a:buAutoNum type="romanUcPeriod"/>
            </a:pPr>
            <a:r>
              <a:rPr kumimoji="0" lang="ko-KR" altLang="en-US" sz="2600" b="1" dirty="0" smtClean="0">
                <a:latin typeface="Tahoma" pitchFamily="34" charset="0"/>
                <a:ea typeface="맑은 고딕" pitchFamily="50" charset="-127"/>
              </a:rPr>
              <a:t>과징금</a:t>
            </a:r>
            <a:endParaRPr kumimoji="0" lang="en-US" altLang="ko-KR" sz="2600" b="1" dirty="0" smtClean="0">
              <a:latin typeface="Tahoma" pitchFamily="34" charset="0"/>
              <a:ea typeface="맑은 고딕" pitchFamily="50" charset="-127"/>
            </a:endParaRPr>
          </a:p>
          <a:p>
            <a:pPr marL="514350" indent="-514350">
              <a:lnSpc>
                <a:spcPct val="150000"/>
              </a:lnSpc>
              <a:spcBef>
                <a:spcPts val="2400"/>
              </a:spcBef>
              <a:buFont typeface="+mj-lt"/>
              <a:buAutoNum type="romanUcPeriod"/>
            </a:pPr>
            <a:r>
              <a:rPr kumimoji="0" lang="ko-KR" altLang="en-US" sz="2600" b="1" dirty="0" smtClean="0">
                <a:latin typeface="Tahoma" pitchFamily="34" charset="0"/>
                <a:ea typeface="맑은 고딕" pitchFamily="50" charset="-127"/>
              </a:rPr>
              <a:t>손해배상</a:t>
            </a:r>
            <a:endParaRPr kumimoji="0" lang="en-US" altLang="ko-KR" sz="2600" b="1" dirty="0" smtClean="0">
              <a:latin typeface="Tahoma" pitchFamily="34" charset="0"/>
              <a:ea typeface="맑은 고딕" pitchFamily="50" charset="-127"/>
            </a:endParaRPr>
          </a:p>
          <a:p>
            <a:pPr marL="514350" indent="-514350">
              <a:lnSpc>
                <a:spcPct val="150000"/>
              </a:lnSpc>
              <a:spcBef>
                <a:spcPts val="2400"/>
              </a:spcBef>
              <a:buFont typeface="+mj-lt"/>
              <a:buAutoNum type="romanUcPeriod"/>
            </a:pPr>
            <a:r>
              <a:rPr kumimoji="0" lang="ko-KR" altLang="en-US" sz="2600" b="1" dirty="0" smtClean="0">
                <a:latin typeface="Tahoma" pitchFamily="34" charset="0"/>
                <a:ea typeface="맑은 고딕" pitchFamily="50" charset="-127"/>
              </a:rPr>
              <a:t>유의사항</a:t>
            </a:r>
            <a:endParaRPr kumimoji="0" lang="ko-KR" altLang="en-US" sz="2600" b="1" dirty="0">
              <a:latin typeface="Tahoma" pitchFamily="34" charset="0"/>
              <a:ea typeface="맑은 고딕" pitchFamily="50" charset="-127"/>
            </a:endParaRPr>
          </a:p>
        </p:txBody>
      </p:sp>
      <p:grpSp>
        <p:nvGrpSpPr>
          <p:cNvPr id="21" name="그룹 20"/>
          <p:cNvGrpSpPr/>
          <p:nvPr/>
        </p:nvGrpSpPr>
        <p:grpSpPr>
          <a:xfrm>
            <a:off x="5292080" y="296652"/>
            <a:ext cx="3556122" cy="265262"/>
            <a:chOff x="2317016" y="5673877"/>
            <a:chExt cx="4482734" cy="334380"/>
          </a:xfrm>
        </p:grpSpPr>
        <p:grpSp>
          <p:nvGrpSpPr>
            <p:cNvPr id="22" name="Group 49"/>
            <p:cNvGrpSpPr>
              <a:grpSpLocks/>
            </p:cNvGrpSpPr>
            <p:nvPr/>
          </p:nvGrpSpPr>
          <p:grpSpPr bwMode="auto">
            <a:xfrm>
              <a:off x="4631741" y="5721675"/>
              <a:ext cx="2168009" cy="230847"/>
              <a:chOff x="-196" y="2210"/>
              <a:chExt cx="1782" cy="186"/>
            </a:xfrm>
          </p:grpSpPr>
          <p:pic>
            <p:nvPicPr>
              <p:cNvPr id="24" name="Picture 25" descr="S&amp;K logo_wide"/>
              <p:cNvPicPr>
                <a:picLocks noChangeAspect="1" noChangeArrowheads="1"/>
              </p:cNvPicPr>
              <p:nvPr/>
            </p:nvPicPr>
            <p:blipFill>
              <a:blip r:embed="rId6" cstate="print"/>
              <a:srcRect/>
              <a:stretch>
                <a:fillRect/>
              </a:stretch>
            </p:blipFill>
            <p:spPr bwMode="auto">
              <a:xfrm>
                <a:off x="82" y="2234"/>
                <a:ext cx="1504" cy="141"/>
              </a:xfrm>
              <a:prstGeom prst="rect">
                <a:avLst/>
              </a:prstGeom>
              <a:noFill/>
              <a:ln w="9525">
                <a:noFill/>
                <a:miter lim="800000"/>
                <a:headEnd/>
                <a:tailEnd/>
              </a:ln>
            </p:spPr>
          </p:pic>
          <p:pic>
            <p:nvPicPr>
              <p:cNvPr id="25" name="Picture 51" descr="icon [Converted]"/>
              <p:cNvPicPr>
                <a:picLocks noChangeAspect="1" noChangeArrowheads="1"/>
              </p:cNvPicPr>
              <p:nvPr/>
            </p:nvPicPr>
            <p:blipFill>
              <a:blip r:embed="rId7" cstate="print"/>
              <a:srcRect/>
              <a:stretch>
                <a:fillRect/>
              </a:stretch>
            </p:blipFill>
            <p:spPr bwMode="auto">
              <a:xfrm>
                <a:off x="-196" y="2210"/>
                <a:ext cx="190" cy="186"/>
              </a:xfrm>
              <a:prstGeom prst="rect">
                <a:avLst/>
              </a:prstGeom>
              <a:noFill/>
              <a:ln w="9525">
                <a:noFill/>
                <a:miter lim="800000"/>
                <a:headEnd/>
                <a:tailEnd/>
              </a:ln>
            </p:spPr>
          </p:pic>
        </p:grpSp>
        <p:pic>
          <p:nvPicPr>
            <p:cNvPr id="23" name="그림 22" descr="C:\Users\mslee\Desktop\로고파일.png"/>
            <p:cNvPicPr/>
            <p:nvPr/>
          </p:nvPicPr>
          <p:blipFill rotWithShape="1">
            <a:blip r:embed="rId8" cstate="print"/>
            <a:srcRect t="-1" r="1459" b="28082"/>
            <a:stretch/>
          </p:blipFill>
          <p:spPr bwMode="auto">
            <a:xfrm>
              <a:off x="2317016" y="5673877"/>
              <a:ext cx="1895028" cy="33438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solidFill>
                  <a:schemeClr val="accent6">
                    <a:lumMod val="20000"/>
                    <a:lumOff val="80000"/>
                  </a:schemeClr>
                </a:solidFill>
                <a:effectLst/>
              </a:rPr>
              <a:t>[</a:t>
            </a:r>
            <a:r>
              <a:rPr lang="ko-KR" altLang="en-US" dirty="0" smtClean="0">
                <a:solidFill>
                  <a:schemeClr val="accent6">
                    <a:lumMod val="20000"/>
                    <a:lumOff val="80000"/>
                  </a:schemeClr>
                </a:solidFill>
                <a:effectLst/>
              </a:rPr>
              <a:t>참고</a:t>
            </a:r>
            <a:r>
              <a:rPr lang="en-US" altLang="ko-KR" dirty="0" smtClean="0">
                <a:solidFill>
                  <a:schemeClr val="accent6">
                    <a:lumMod val="20000"/>
                    <a:lumOff val="80000"/>
                  </a:schemeClr>
                </a:solidFill>
                <a:effectLst/>
              </a:rPr>
              <a:t>]</a:t>
            </a:r>
            <a:r>
              <a:rPr lang="ko-KR" altLang="ko-KR" dirty="0" smtClean="0">
                <a:solidFill>
                  <a:schemeClr val="accent6">
                    <a:lumMod val="20000"/>
                    <a:lumOff val="80000"/>
                  </a:schemeClr>
                </a:solidFill>
                <a:effectLst/>
              </a:rPr>
              <a:t>공동행위의 </a:t>
            </a:r>
            <a:r>
              <a:rPr lang="ko-KR" altLang="ko-KR" dirty="0">
                <a:solidFill>
                  <a:schemeClr val="accent6">
                    <a:lumMod val="20000"/>
                    <a:lumOff val="80000"/>
                  </a:schemeClr>
                </a:solidFill>
                <a:effectLst/>
              </a:rPr>
              <a:t>개수 판단</a:t>
            </a:r>
            <a:endParaRPr lang="ko-KR" altLang="en-US" dirty="0">
              <a:solidFill>
                <a:schemeClr val="accent6">
                  <a:lumMod val="20000"/>
                  <a:lumOff val="80000"/>
                </a:schemeClr>
              </a:solidFill>
            </a:endParaRPr>
          </a:p>
        </p:txBody>
      </p:sp>
      <p:sp>
        <p:nvSpPr>
          <p:cNvPr id="3" name="내용 개체 틀 2"/>
          <p:cNvSpPr>
            <a:spLocks noGrp="1"/>
          </p:cNvSpPr>
          <p:nvPr>
            <p:ph idx="1"/>
          </p:nvPr>
        </p:nvSpPr>
        <p:spPr>
          <a:xfrm>
            <a:off x="457200" y="1266825"/>
            <a:ext cx="8432266" cy="4859338"/>
          </a:xfrm>
        </p:spPr>
        <p:txBody>
          <a:bodyPr/>
          <a:lstStyle/>
          <a:p>
            <a:pPr marL="238125" lvl="1" indent="-238125">
              <a:lnSpc>
                <a:spcPct val="120000"/>
              </a:lnSpc>
            </a:pPr>
            <a:r>
              <a:rPr lang="ko-KR" altLang="ko-KR" sz="1600" dirty="0" smtClean="0"/>
              <a:t>둘 이상의 합의가 상당한 기간에 걸쳐서 불연속적으로 이루어진 경우에 이들 합의 전체를 하나의 부당한 공동행위로 볼 것인지 아니면 각각의 합의를 별개의 부당한 공동행위로 볼 것인지의 문제</a:t>
            </a:r>
          </a:p>
          <a:p>
            <a:pPr marL="238125" lvl="1" indent="-238125">
              <a:lnSpc>
                <a:spcPct val="120000"/>
              </a:lnSpc>
              <a:spcBef>
                <a:spcPts val="600"/>
              </a:spcBef>
            </a:pPr>
            <a:r>
              <a:rPr lang="ko-KR" altLang="ko-KR" sz="1600" dirty="0" smtClean="0"/>
              <a:t>처분시효기간의 기산점 및 경과규정에 따른 적용 법령을 결정하는 기준이 됨</a:t>
            </a:r>
            <a:r>
              <a:rPr lang="en-US" altLang="ko-KR" sz="1600" dirty="0" smtClean="0"/>
              <a:t/>
            </a:r>
            <a:br>
              <a:rPr lang="en-US" altLang="ko-KR" sz="1600" dirty="0" smtClean="0"/>
            </a:br>
            <a:r>
              <a:rPr lang="en-US" altLang="ko-KR" sz="1600" dirty="0" smtClean="0"/>
              <a:t/>
            </a:r>
            <a:br>
              <a:rPr lang="en-US" altLang="ko-KR" sz="1600" dirty="0" smtClean="0"/>
            </a:br>
            <a:r>
              <a:rPr lang="ko-KR" altLang="en-US" sz="1600" u="sng" dirty="0" smtClean="0"/>
              <a:t>과징금 고시</a:t>
            </a:r>
            <a:r>
              <a:rPr lang="en-US" altLang="ko-KR" sz="1600" dirty="0" smtClean="0"/>
              <a:t/>
            </a:r>
            <a:br>
              <a:rPr lang="en-US" altLang="ko-KR" sz="1600" dirty="0" smtClean="0"/>
            </a:br>
            <a:r>
              <a:rPr lang="ko-KR" altLang="en-US" sz="1600" dirty="0" smtClean="0"/>
              <a:t>법 위반행위가 </a:t>
            </a:r>
            <a:r>
              <a:rPr lang="en-US" altLang="ko-KR" sz="1600" dirty="0" smtClean="0"/>
              <a:t>2</a:t>
            </a:r>
            <a:r>
              <a:rPr lang="ko-KR" altLang="en-US" sz="1600" dirty="0" smtClean="0"/>
              <a:t>일 이상 불연속적으로 이루어진 경우에는 당해 위반행위의 성격</a:t>
            </a:r>
            <a:r>
              <a:rPr lang="en-US" altLang="ko-KR" sz="1600" dirty="0" smtClean="0"/>
              <a:t>•</a:t>
            </a:r>
            <a:r>
              <a:rPr lang="ko-KR" altLang="en-US" sz="1600" dirty="0" smtClean="0"/>
              <a:t>유형</a:t>
            </a:r>
            <a:r>
              <a:rPr lang="en-US" altLang="ko-KR" sz="1600" dirty="0" smtClean="0"/>
              <a:t>•</a:t>
            </a:r>
            <a:r>
              <a:rPr lang="ko-KR" altLang="en-US" sz="1600" dirty="0" smtClean="0"/>
              <a:t>목적</a:t>
            </a:r>
            <a:r>
              <a:rPr lang="en-US" altLang="ko-KR" sz="1600" dirty="0" smtClean="0"/>
              <a:t>•</a:t>
            </a:r>
            <a:r>
              <a:rPr lang="ko-KR" altLang="en-US" sz="1600" dirty="0" smtClean="0"/>
              <a:t>동기</a:t>
            </a:r>
            <a:r>
              <a:rPr lang="en-US" altLang="ko-KR" sz="1600" dirty="0" smtClean="0"/>
              <a:t>, </a:t>
            </a:r>
            <a:r>
              <a:rPr lang="ko-KR" altLang="en-US" sz="1600" dirty="0" smtClean="0"/>
              <a:t>연속되지 아니한 기간의 정도와 이유</a:t>
            </a:r>
            <a:r>
              <a:rPr lang="en-US" altLang="ko-KR" sz="1600" dirty="0" smtClean="0"/>
              <a:t>, </a:t>
            </a:r>
            <a:r>
              <a:rPr lang="ko-KR" altLang="en-US" sz="1600" dirty="0" smtClean="0"/>
              <a:t>위반행위의 효과</a:t>
            </a:r>
            <a:r>
              <a:rPr lang="en-US" altLang="ko-KR" sz="1600" dirty="0" smtClean="0"/>
              <a:t>, </a:t>
            </a:r>
            <a:r>
              <a:rPr lang="ko-KR" altLang="en-US" sz="1600" dirty="0" smtClean="0"/>
              <a:t>시장상황 등 </a:t>
            </a:r>
            <a:r>
              <a:rPr lang="ko-KR" altLang="en-US" sz="1600" dirty="0" err="1" smtClean="0"/>
              <a:t>제반사정을</a:t>
            </a:r>
            <a:r>
              <a:rPr lang="ko-KR" altLang="en-US" sz="1600" dirty="0" smtClean="0"/>
              <a:t> 고려하여 경제적</a:t>
            </a:r>
            <a:r>
              <a:rPr lang="en-US" altLang="ko-KR" sz="1600" dirty="0" smtClean="0"/>
              <a:t>•</a:t>
            </a:r>
            <a:r>
              <a:rPr lang="ko-KR" altLang="en-US" sz="1600" dirty="0" smtClean="0"/>
              <a:t>사회적 사실관계가 동일하다고 인정되는 범위 내에서 하나의 위반행위로 보아야 함</a:t>
            </a:r>
            <a:r>
              <a:rPr lang="en-US" altLang="ko-KR" sz="1600" dirty="0" smtClean="0"/>
              <a:t/>
            </a:r>
            <a:br>
              <a:rPr lang="en-US" altLang="ko-KR" sz="1600" dirty="0" smtClean="0"/>
            </a:br>
            <a:r>
              <a:rPr lang="en-US" altLang="ko-KR" sz="1600" dirty="0" smtClean="0"/>
              <a:t/>
            </a:r>
            <a:br>
              <a:rPr lang="en-US" altLang="ko-KR" sz="1600" dirty="0" smtClean="0"/>
            </a:br>
            <a:endParaRPr lang="ko-KR" altLang="en-US" sz="1600" dirty="0" smtClean="0"/>
          </a:p>
          <a:p>
            <a:pPr marL="238125" lvl="1" indent="-238125">
              <a:lnSpc>
                <a:spcPct val="120000"/>
              </a:lnSpc>
              <a:spcBef>
                <a:spcPts val="600"/>
              </a:spcBef>
            </a:pPr>
            <a:endParaRPr lang="en-US" altLang="ko-KR" sz="1600" dirty="0" smtClean="0"/>
          </a:p>
          <a:p>
            <a:pPr marL="238125" lvl="1" indent="-238125">
              <a:lnSpc>
                <a:spcPct val="120000"/>
              </a:lnSpc>
              <a:spcBef>
                <a:spcPts val="600"/>
              </a:spcBef>
            </a:pPr>
            <a:endParaRPr lang="ko-KR" altLang="ko-KR" sz="1600" dirty="0"/>
          </a:p>
          <a:p>
            <a:pPr marL="238125" indent="-238125">
              <a:lnSpc>
                <a:spcPct val="120000"/>
              </a:lnSpc>
            </a:pPr>
            <a:endParaRPr lang="ko-KR" altLang="en-US" dirty="0"/>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20</a:t>
            </a:fld>
            <a:endParaRPr lang="ko-KR" altLang="en-US"/>
          </a:p>
        </p:txBody>
      </p:sp>
      <p:pic>
        <p:nvPicPr>
          <p:cNvPr id="8" name="Picture 2" descr="C:\작업\ppt\130527_로엔 전상법(김태희)\그림1.png">
            <a:hlinkClick r:id="rId2" action="ppaction://hlinksldjump"/>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535454" y="6100763"/>
            <a:ext cx="354012" cy="3476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52981563"/>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solidFill>
                  <a:schemeClr val="accent6">
                    <a:lumMod val="20000"/>
                    <a:lumOff val="80000"/>
                  </a:schemeClr>
                </a:solidFill>
                <a:effectLst/>
              </a:rPr>
              <a:t>[</a:t>
            </a:r>
            <a:r>
              <a:rPr lang="ko-KR" altLang="en-US" dirty="0" smtClean="0">
                <a:solidFill>
                  <a:schemeClr val="accent6">
                    <a:lumMod val="20000"/>
                    <a:lumOff val="80000"/>
                  </a:schemeClr>
                </a:solidFill>
                <a:effectLst/>
              </a:rPr>
              <a:t>참고</a:t>
            </a:r>
            <a:r>
              <a:rPr lang="en-US" altLang="ko-KR" dirty="0" smtClean="0">
                <a:solidFill>
                  <a:schemeClr val="accent6">
                    <a:lumMod val="20000"/>
                    <a:lumOff val="80000"/>
                  </a:schemeClr>
                </a:solidFill>
                <a:effectLst/>
              </a:rPr>
              <a:t>]</a:t>
            </a:r>
            <a:r>
              <a:rPr lang="ko-KR" altLang="ko-KR" dirty="0" smtClean="0">
                <a:solidFill>
                  <a:schemeClr val="accent6">
                    <a:lumMod val="20000"/>
                    <a:lumOff val="80000"/>
                  </a:schemeClr>
                </a:solidFill>
                <a:effectLst/>
              </a:rPr>
              <a:t>공동행위의 </a:t>
            </a:r>
            <a:r>
              <a:rPr lang="ko-KR" altLang="ko-KR" dirty="0">
                <a:solidFill>
                  <a:schemeClr val="accent6">
                    <a:lumMod val="20000"/>
                    <a:lumOff val="80000"/>
                  </a:schemeClr>
                </a:solidFill>
                <a:effectLst/>
              </a:rPr>
              <a:t>개수 판단</a:t>
            </a:r>
            <a:endParaRPr lang="ko-KR" altLang="en-US" dirty="0">
              <a:solidFill>
                <a:schemeClr val="accent6">
                  <a:lumMod val="20000"/>
                  <a:lumOff val="80000"/>
                </a:schemeClr>
              </a:solidFill>
            </a:endParaRPr>
          </a:p>
        </p:txBody>
      </p:sp>
      <p:sp>
        <p:nvSpPr>
          <p:cNvPr id="3" name="내용 개체 틀 2"/>
          <p:cNvSpPr>
            <a:spLocks noGrp="1"/>
          </p:cNvSpPr>
          <p:nvPr>
            <p:ph idx="1"/>
          </p:nvPr>
        </p:nvSpPr>
        <p:spPr>
          <a:xfrm>
            <a:off x="457200" y="1266825"/>
            <a:ext cx="8432266" cy="4859338"/>
          </a:xfrm>
        </p:spPr>
        <p:txBody>
          <a:bodyPr/>
          <a:lstStyle/>
          <a:p>
            <a:pPr marL="238125" lvl="1" indent="-238125">
              <a:lnSpc>
                <a:spcPct val="120000"/>
              </a:lnSpc>
              <a:buNone/>
            </a:pPr>
            <a:r>
              <a:rPr lang="ko-KR" altLang="en-US" sz="1600" u="sng" dirty="0" smtClean="0"/>
              <a:t>기본합의가 있는 경우</a:t>
            </a:r>
            <a:r>
              <a:rPr lang="en-US" altLang="ko-KR" sz="1600" u="sng" dirty="0" smtClean="0"/>
              <a:t>(</a:t>
            </a:r>
            <a:r>
              <a:rPr lang="ko-KR" altLang="en-US" sz="1600" u="sng" dirty="0" err="1" smtClean="0"/>
              <a:t>흑연전극봉</a:t>
            </a:r>
            <a:r>
              <a:rPr lang="ko-KR" altLang="en-US" sz="1600" u="sng" dirty="0" smtClean="0"/>
              <a:t> 생산업자들의 국제카르텔 사건</a:t>
            </a:r>
            <a:r>
              <a:rPr lang="en-US" altLang="ko-KR" sz="1600" u="sng" dirty="0" smtClean="0"/>
              <a:t>, 2004</a:t>
            </a:r>
            <a:r>
              <a:rPr lang="ko-KR" altLang="en-US" sz="1600" u="sng" dirty="0" smtClean="0"/>
              <a:t>두</a:t>
            </a:r>
            <a:r>
              <a:rPr lang="en-US" altLang="ko-KR" sz="1600" u="sng" dirty="0" smtClean="0"/>
              <a:t>11275 </a:t>
            </a:r>
            <a:r>
              <a:rPr lang="ko-KR" altLang="en-US" sz="1600" u="sng" dirty="0" smtClean="0"/>
              <a:t>판결</a:t>
            </a:r>
            <a:r>
              <a:rPr lang="en-US" altLang="ko-KR" sz="1600" u="sng" dirty="0" smtClean="0"/>
              <a:t>)</a:t>
            </a:r>
          </a:p>
          <a:p>
            <a:pPr marL="238125" lvl="1" indent="-238125">
              <a:lnSpc>
                <a:spcPct val="120000"/>
              </a:lnSpc>
              <a:buNone/>
            </a:pPr>
            <a:r>
              <a:rPr lang="en-US" altLang="ko-KR" sz="1600" dirty="0" smtClean="0"/>
              <a:t/>
            </a:r>
            <a:br>
              <a:rPr lang="en-US" altLang="ko-KR" sz="1600" dirty="0" smtClean="0"/>
            </a:br>
            <a:r>
              <a:rPr lang="ko-KR" altLang="en-US" sz="1600" dirty="0" smtClean="0"/>
              <a:t>사업자들이 경쟁을 제한할 목적으로 공동하여 향후 계속적으로 </a:t>
            </a:r>
            <a:r>
              <a:rPr lang="ko-KR" altLang="en-US" sz="1400" dirty="0" smtClean="0"/>
              <a:t>가격의 결정</a:t>
            </a:r>
            <a:r>
              <a:rPr lang="en-US" altLang="ko-KR" sz="1400" dirty="0" smtClean="0"/>
              <a:t>, </a:t>
            </a:r>
            <a:r>
              <a:rPr lang="ko-KR" altLang="en-US" sz="1400" dirty="0" smtClean="0"/>
              <a:t>유지 또는 변경행위 등을 하기로 하면서 그 결정주체</a:t>
            </a:r>
            <a:r>
              <a:rPr lang="en-US" altLang="ko-KR" sz="1400" dirty="0" smtClean="0"/>
              <a:t>, </a:t>
            </a:r>
            <a:r>
              <a:rPr lang="ko-KR" altLang="en-US" sz="1400" dirty="0" smtClean="0"/>
              <a:t>결정방법 등에 관한 일정한 기준을 정하고</a:t>
            </a:r>
            <a:r>
              <a:rPr lang="en-US" altLang="ko-KR" sz="1400" dirty="0" smtClean="0"/>
              <a:t>, </a:t>
            </a:r>
            <a:r>
              <a:rPr lang="ko-KR" altLang="en-US" sz="1400" dirty="0" smtClean="0"/>
              <a:t>향후 이를 실행하기 위하여 계속적인 회합을 가지기로 하는 등의 </a:t>
            </a:r>
            <a:r>
              <a:rPr lang="ko-KR" altLang="en-US" sz="1600" dirty="0" smtClean="0">
                <a:solidFill>
                  <a:srgbClr val="FF0000"/>
                </a:solidFill>
              </a:rPr>
              <a:t>기본적 원칙에 관한 합의를 하고</a:t>
            </a:r>
            <a:r>
              <a:rPr lang="en-US" altLang="ko-KR" sz="1600" dirty="0" smtClean="0">
                <a:solidFill>
                  <a:srgbClr val="FF0000"/>
                </a:solidFill>
              </a:rPr>
              <a:t>, </a:t>
            </a:r>
            <a:r>
              <a:rPr lang="ko-KR" altLang="en-US" sz="1600" dirty="0" smtClean="0">
                <a:solidFill>
                  <a:srgbClr val="FF0000"/>
                </a:solidFill>
              </a:rPr>
              <a:t>이에 따라 위 합의를 실행하는 과정에서 수 회에 걸쳐 회합을 하고 구체적인 가격의 결정 등을 위한 합의를 계속하여 온 경우 </a:t>
            </a:r>
            <a:r>
              <a:rPr lang="ko-KR" altLang="en-US" sz="1600" dirty="0" smtClean="0"/>
              <a:t>그 회합 또는 합의의 구체적인 내용이나 구성원에 일부 변경이 있더라도 그와 같은 일련의 합의는 전체적으로 하나의 부당한 공동행위로 봄이 상당함</a:t>
            </a:r>
            <a:endParaRPr lang="en-US" altLang="ko-KR" sz="1600" dirty="0" smtClean="0"/>
          </a:p>
          <a:p>
            <a:pPr marL="238125" lvl="1" indent="-238125">
              <a:lnSpc>
                <a:spcPct val="120000"/>
              </a:lnSpc>
              <a:buNone/>
            </a:pPr>
            <a:endParaRPr lang="en-US" altLang="ko-KR" sz="1600" dirty="0" smtClean="0"/>
          </a:p>
          <a:p>
            <a:pPr marL="238125" lvl="1" indent="-238125">
              <a:lnSpc>
                <a:spcPct val="120000"/>
              </a:lnSpc>
              <a:buNone/>
            </a:pPr>
            <a:r>
              <a:rPr lang="ko-KR" altLang="en-US" sz="1600" u="sng" dirty="0" smtClean="0"/>
              <a:t>기본합의가 없는 경우</a:t>
            </a:r>
            <a:r>
              <a:rPr lang="en-US" altLang="ko-KR" sz="1600" u="sng" dirty="0" smtClean="0"/>
              <a:t>(</a:t>
            </a:r>
            <a:r>
              <a:rPr lang="ko-KR" altLang="en-US" sz="1600" u="sng" dirty="0" smtClean="0"/>
              <a:t>설탕담합사건</a:t>
            </a:r>
            <a:r>
              <a:rPr lang="en-US" altLang="ko-KR" sz="1600" u="sng" dirty="0" smtClean="0"/>
              <a:t>, 2008</a:t>
            </a:r>
            <a:r>
              <a:rPr lang="ko-KR" altLang="en-US" sz="1600" u="sng" dirty="0" smtClean="0"/>
              <a:t>두</a:t>
            </a:r>
            <a:r>
              <a:rPr lang="en-US" altLang="ko-KR" sz="1600" u="sng" dirty="0" smtClean="0"/>
              <a:t>15169 </a:t>
            </a:r>
            <a:r>
              <a:rPr lang="ko-KR" altLang="en-US" sz="1600" u="sng" dirty="0" smtClean="0"/>
              <a:t>판결</a:t>
            </a:r>
            <a:r>
              <a:rPr lang="en-US" altLang="ko-KR" sz="1600" u="sng" dirty="0" smtClean="0"/>
              <a:t>)</a:t>
            </a:r>
          </a:p>
          <a:p>
            <a:pPr marL="238125" lvl="1" indent="-238125">
              <a:lnSpc>
                <a:spcPct val="120000"/>
              </a:lnSpc>
              <a:buNone/>
            </a:pPr>
            <a:r>
              <a:rPr lang="ko-KR" altLang="en-US" sz="1600" dirty="0" smtClean="0"/>
              <a:t>    </a:t>
            </a:r>
            <a:r>
              <a:rPr lang="ko-KR" altLang="en-US" sz="1400" dirty="0" smtClean="0"/>
              <a:t>사업자들이 부당한 공동행위의 기본적 원칙에 관한 합의를 하고 이를 실행하는 과정에서 </a:t>
            </a:r>
            <a:r>
              <a:rPr lang="ko-KR" altLang="en-US" sz="1400" dirty="0" err="1" smtClean="0"/>
              <a:t>수차례의</a:t>
            </a:r>
            <a:r>
              <a:rPr lang="ko-KR" altLang="en-US" sz="1400" dirty="0" smtClean="0"/>
              <a:t> 합의를 계속하여 온 경우는 물론</a:t>
            </a:r>
            <a:r>
              <a:rPr lang="en-US" altLang="ko-KR" sz="1400" dirty="0" smtClean="0"/>
              <a:t>,</a:t>
            </a:r>
            <a:r>
              <a:rPr lang="ko-KR" altLang="en-US" sz="1400" dirty="0" smtClean="0"/>
              <a:t>그러한 </a:t>
            </a:r>
            <a:r>
              <a:rPr lang="ko-KR" altLang="en-US" sz="1600" dirty="0" smtClean="0"/>
              <a:t>기본적 원칙에 관한 </a:t>
            </a:r>
            <a:r>
              <a:rPr lang="ko-KR" altLang="en-US" sz="1600" dirty="0" err="1" smtClean="0"/>
              <a:t>합의없이</a:t>
            </a:r>
            <a:r>
              <a:rPr lang="ko-KR" altLang="en-US" sz="1600" dirty="0" smtClean="0"/>
              <a:t> 장기간에 걸쳐 여러 차례의 합의를 해 온 경우에도 </a:t>
            </a:r>
            <a:r>
              <a:rPr lang="ko-KR" altLang="en-US" sz="1600" dirty="0" smtClean="0">
                <a:solidFill>
                  <a:srgbClr val="FF0000"/>
                </a:solidFill>
              </a:rPr>
              <a:t>그 각 합의가 단일한 의사에 터잡아 동일한 목적을 수행하기 위한 것으로서 끊임없이 계속 실행되어 왔다면</a:t>
            </a:r>
            <a:r>
              <a:rPr lang="en-US" altLang="ko-KR" sz="1600" dirty="0" smtClean="0"/>
              <a:t>,</a:t>
            </a:r>
            <a:r>
              <a:rPr lang="ko-KR" altLang="en-US" sz="1500" dirty="0" smtClean="0"/>
              <a:t>그 각 합의의 구체적인 내용이나 구성원 등에 일부 변경이 있었다고 할지라도</a:t>
            </a:r>
            <a:r>
              <a:rPr lang="en-US" altLang="ko-KR" sz="1500" dirty="0" smtClean="0"/>
              <a:t>,</a:t>
            </a:r>
            <a:r>
              <a:rPr lang="ko-KR" altLang="en-US" sz="1500" dirty="0" smtClean="0"/>
              <a:t>특별한 사정이 없는 한 그와 같은 일련의 합의는 전체적으로 </a:t>
            </a:r>
            <a:r>
              <a:rPr lang="en-US" altLang="ko-KR" sz="1500" dirty="0" smtClean="0"/>
              <a:t>1</a:t>
            </a:r>
            <a:r>
              <a:rPr lang="ko-KR" altLang="en-US" sz="1500" dirty="0" smtClean="0"/>
              <a:t>개의 부당한 공동행위로 봄이 상당하다</a:t>
            </a:r>
            <a:r>
              <a:rPr lang="en-US" altLang="ko-KR" sz="1500" dirty="0" smtClean="0"/>
              <a:t>.</a:t>
            </a:r>
          </a:p>
          <a:p>
            <a:pPr marL="238125" lvl="1" indent="-238125">
              <a:lnSpc>
                <a:spcPct val="120000"/>
              </a:lnSpc>
              <a:buNone/>
            </a:pPr>
            <a:endParaRPr lang="ko-KR" altLang="en-US" sz="1600" dirty="0" smtClean="0"/>
          </a:p>
          <a:p>
            <a:pPr marL="238125" lvl="1" indent="-238125">
              <a:lnSpc>
                <a:spcPct val="120000"/>
              </a:lnSpc>
              <a:spcBef>
                <a:spcPts val="600"/>
              </a:spcBef>
            </a:pPr>
            <a:endParaRPr lang="ko-KR" altLang="en-US" sz="1600" dirty="0" smtClean="0"/>
          </a:p>
          <a:p>
            <a:pPr marL="238125" lvl="1" indent="-238125">
              <a:lnSpc>
                <a:spcPct val="120000"/>
              </a:lnSpc>
              <a:spcBef>
                <a:spcPts val="600"/>
              </a:spcBef>
            </a:pPr>
            <a:endParaRPr lang="en-US" altLang="ko-KR" sz="1600" dirty="0" smtClean="0"/>
          </a:p>
          <a:p>
            <a:pPr marL="238125" lvl="1" indent="-238125">
              <a:lnSpc>
                <a:spcPct val="120000"/>
              </a:lnSpc>
              <a:spcBef>
                <a:spcPts val="600"/>
              </a:spcBef>
            </a:pPr>
            <a:endParaRPr lang="ko-KR" altLang="ko-KR" sz="1600" dirty="0"/>
          </a:p>
          <a:p>
            <a:pPr marL="238125" indent="-238125">
              <a:lnSpc>
                <a:spcPct val="120000"/>
              </a:lnSpc>
            </a:pPr>
            <a:endParaRPr lang="ko-KR" altLang="en-US" dirty="0"/>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21</a:t>
            </a:fld>
            <a:endParaRPr lang="ko-KR" altLang="en-US" dirty="0"/>
          </a:p>
        </p:txBody>
      </p:sp>
      <p:pic>
        <p:nvPicPr>
          <p:cNvPr id="8" name="Picture 2" descr="C:\작업\ppt\130527_로엔 전상법(김태희)\그림1.png">
            <a:hlinkClick r:id="rId2" action="ppaction://hlinksldjump"/>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535454" y="6100763"/>
            <a:ext cx="354012" cy="3476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52981563"/>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I. </a:t>
            </a:r>
            <a:r>
              <a:rPr lang="ko-KR" altLang="ko-KR">
                <a:effectLst/>
              </a:rPr>
              <a:t>합의</a:t>
            </a:r>
            <a:endParaRPr lang="ko-KR" altLang="en-US"/>
          </a:p>
        </p:txBody>
      </p:sp>
      <p:sp>
        <p:nvSpPr>
          <p:cNvPr id="3" name="내용 개체 틀 2"/>
          <p:cNvSpPr>
            <a:spLocks noGrp="1"/>
          </p:cNvSpPr>
          <p:nvPr>
            <p:ph idx="1"/>
          </p:nvPr>
        </p:nvSpPr>
        <p:spPr>
          <a:xfrm>
            <a:off x="457200" y="1266825"/>
            <a:ext cx="8471284" cy="4859338"/>
          </a:xfrm>
        </p:spPr>
        <p:txBody>
          <a:bodyPr/>
          <a:lstStyle/>
          <a:p>
            <a:pPr lvl="1">
              <a:lnSpc>
                <a:spcPct val="120000"/>
              </a:lnSpc>
              <a:spcBef>
                <a:spcPts val="300"/>
              </a:spcBef>
            </a:pPr>
            <a:r>
              <a:rPr lang="en-US" altLang="ko-KR" sz="1700" dirty="0"/>
              <a:t>5</a:t>
            </a:r>
            <a:r>
              <a:rPr lang="ko-KR" altLang="ko-KR" sz="1700" dirty="0"/>
              <a:t>개 은행의 수출환어음 매입수수료 관련 부당한 공동행위 건</a:t>
            </a:r>
            <a:r>
              <a:rPr lang="en-US" altLang="ko-KR" sz="1700" dirty="0"/>
              <a:t>, 2008</a:t>
            </a:r>
            <a:r>
              <a:rPr lang="ko-KR" altLang="ko-KR" sz="1700" dirty="0"/>
              <a:t>누</a:t>
            </a:r>
            <a:r>
              <a:rPr lang="en-US" altLang="ko-KR" sz="1700" dirty="0"/>
              <a:t>16973 </a:t>
            </a:r>
            <a:r>
              <a:rPr lang="ko-KR" altLang="ko-KR" sz="1700" dirty="0"/>
              <a:t>판결</a:t>
            </a:r>
            <a:r>
              <a:rPr lang="en-US" altLang="ko-KR" sz="1700" dirty="0"/>
              <a:t>, 2009</a:t>
            </a:r>
            <a:r>
              <a:rPr lang="ko-KR" altLang="ko-KR" sz="1700" dirty="0"/>
              <a:t>두</a:t>
            </a:r>
            <a:r>
              <a:rPr lang="en-US" altLang="ko-KR" sz="1700" dirty="0"/>
              <a:t>7912 </a:t>
            </a:r>
            <a:r>
              <a:rPr lang="ko-KR" altLang="ko-KR" sz="1700" dirty="0"/>
              <a:t>판결</a:t>
            </a:r>
          </a:p>
          <a:p>
            <a:pPr lvl="2">
              <a:lnSpc>
                <a:spcPct val="120000"/>
              </a:lnSpc>
              <a:spcBef>
                <a:spcPts val="300"/>
              </a:spcBef>
            </a:pPr>
            <a:r>
              <a:rPr lang="ko-KR" altLang="ko-KR" sz="1500" dirty="0"/>
              <a:t>시사점</a:t>
            </a:r>
            <a:r>
              <a:rPr lang="en-US" altLang="ko-KR" sz="1500" dirty="0"/>
              <a:t>: </a:t>
            </a:r>
            <a:r>
              <a:rPr lang="ko-KR" altLang="ko-KR" sz="1500" dirty="0"/>
              <a:t>실행행위가 장기간에 걸쳐 있더라도 합의가 인정될 수 </a:t>
            </a:r>
            <a:r>
              <a:rPr lang="ko-KR" altLang="ko-KR" sz="1500" dirty="0" smtClean="0"/>
              <a:t>있음</a:t>
            </a:r>
            <a:endParaRPr lang="ko-KR" altLang="ko-KR" sz="1500" dirty="0"/>
          </a:p>
          <a:p>
            <a:pPr lvl="3">
              <a:lnSpc>
                <a:spcPct val="120000"/>
              </a:lnSpc>
              <a:spcBef>
                <a:spcPts val="300"/>
              </a:spcBef>
            </a:pPr>
            <a:r>
              <a:rPr lang="ko-KR" altLang="ko-KR" dirty="0"/>
              <a:t>실행시기가 합의시점으로부터</a:t>
            </a:r>
            <a:r>
              <a:rPr lang="en-US" altLang="ko-KR" dirty="0"/>
              <a:t> 3</a:t>
            </a:r>
            <a:r>
              <a:rPr lang="ko-KR" altLang="ko-KR" dirty="0"/>
              <a:t>개월 내지</a:t>
            </a:r>
            <a:r>
              <a:rPr lang="en-US" altLang="ko-KR" dirty="0"/>
              <a:t> 1</a:t>
            </a:r>
            <a:r>
              <a:rPr lang="ko-KR" altLang="ko-KR" dirty="0"/>
              <a:t>년</a:t>
            </a:r>
            <a:r>
              <a:rPr lang="en-US" altLang="ko-KR" dirty="0"/>
              <a:t> 3</a:t>
            </a:r>
            <a:r>
              <a:rPr lang="ko-KR" altLang="ko-KR" dirty="0"/>
              <a:t>개월 정도에 걸쳐 있었다고 하여 공동행위 인정에 방해가 되지 않음</a:t>
            </a:r>
          </a:p>
          <a:p>
            <a:pPr marL="534987" lvl="2" indent="0">
              <a:lnSpc>
                <a:spcPct val="120000"/>
              </a:lnSpc>
              <a:spcBef>
                <a:spcPts val="300"/>
              </a:spcBef>
              <a:buNone/>
            </a:pPr>
            <a:r>
              <a:rPr lang="en-US" altLang="ko-KR" sz="1500" dirty="0"/>
              <a:t>[</a:t>
            </a:r>
            <a:r>
              <a:rPr lang="ko-KR" altLang="ko-KR" sz="1500" dirty="0"/>
              <a:t>대부분 은행의 매입수수료 시행</a:t>
            </a:r>
            <a:r>
              <a:rPr lang="en-US" altLang="ko-KR" sz="1500" dirty="0"/>
              <a:t>(</a:t>
            </a:r>
            <a:r>
              <a:rPr lang="ko-KR" altLang="ko-KR" sz="1500" dirty="0"/>
              <a:t>실행행위</a:t>
            </a:r>
            <a:r>
              <a:rPr lang="en-US" altLang="ko-KR" sz="1500" dirty="0"/>
              <a:t>) </a:t>
            </a:r>
            <a:r>
              <a:rPr lang="ko-KR" altLang="ko-KR" sz="1500" dirty="0"/>
              <a:t>시기가</a:t>
            </a:r>
            <a:r>
              <a:rPr lang="en-US" altLang="ko-KR" sz="1500" dirty="0"/>
              <a:t> 2002. 7. 22. </a:t>
            </a:r>
            <a:r>
              <a:rPr lang="ko-KR" altLang="ko-KR" sz="1500" dirty="0"/>
              <a:t>부터</a:t>
            </a:r>
            <a:r>
              <a:rPr lang="en-US" altLang="ko-KR" sz="1500" dirty="0"/>
              <a:t> 2002. 11. 4. </a:t>
            </a:r>
            <a:r>
              <a:rPr lang="ko-KR" altLang="ko-KR" sz="1500" dirty="0"/>
              <a:t>까지 합의일</a:t>
            </a:r>
            <a:r>
              <a:rPr lang="en-US" altLang="ko-KR" sz="1500" dirty="0"/>
              <a:t>(2002. 4.) </a:t>
            </a:r>
            <a:r>
              <a:rPr lang="ko-KR" altLang="ko-KR" sz="1500" dirty="0"/>
              <a:t>후 단기간에 걸쳐있는 점</a:t>
            </a:r>
            <a:r>
              <a:rPr lang="en-US" altLang="ko-KR" sz="1500" dirty="0"/>
              <a:t>, </a:t>
            </a:r>
            <a:r>
              <a:rPr lang="ko-KR" altLang="ko-KR" sz="1500" dirty="0"/>
              <a:t>국민은행은 주택은행과 전산을 통합하는 문제로 시행을 미루고 있었고</a:t>
            </a:r>
            <a:r>
              <a:rPr lang="en-US" altLang="ko-KR" sz="1500" dirty="0"/>
              <a:t>, </a:t>
            </a:r>
            <a:r>
              <a:rPr lang="ko-KR" altLang="ko-KR" sz="1500" dirty="0"/>
              <a:t>중소기업은행은 국책이라는 사정과 중소기업의 부담경감 차원에서 시행을 미루고 있었던 점 고려</a:t>
            </a:r>
            <a:r>
              <a:rPr lang="en-US" altLang="ko-KR" sz="1500" dirty="0" smtClean="0"/>
              <a:t>]</a:t>
            </a:r>
          </a:p>
          <a:p>
            <a:pPr lvl="1" latinLnBrk="0">
              <a:lnSpc>
                <a:spcPct val="120000"/>
              </a:lnSpc>
              <a:spcBef>
                <a:spcPts val="3000"/>
              </a:spcBef>
            </a:pPr>
            <a:r>
              <a:rPr lang="en-US" altLang="ko-KR" sz="1700" dirty="0"/>
              <a:t>4</a:t>
            </a:r>
            <a:r>
              <a:rPr lang="ko-KR" altLang="ko-KR" sz="1700" dirty="0"/>
              <a:t>개 강판제조업체의 운송비 공동결정행위 건</a:t>
            </a:r>
            <a:r>
              <a:rPr lang="en-US" altLang="ko-KR" sz="1700" dirty="0"/>
              <a:t>, 99</a:t>
            </a:r>
            <a:r>
              <a:rPr lang="ko-KR" altLang="ko-KR" sz="1700" dirty="0"/>
              <a:t>누</a:t>
            </a:r>
            <a:r>
              <a:rPr lang="en-US" altLang="ko-KR" sz="1700" dirty="0"/>
              <a:t>6226</a:t>
            </a:r>
            <a:r>
              <a:rPr lang="ko-KR" altLang="ko-KR" sz="1700" dirty="0"/>
              <a:t>판결</a:t>
            </a:r>
            <a:r>
              <a:rPr lang="en-US" altLang="ko-KR" sz="1700" dirty="0"/>
              <a:t>, 2000</a:t>
            </a:r>
            <a:r>
              <a:rPr lang="ko-KR" altLang="ko-KR" sz="1700" dirty="0"/>
              <a:t>두</a:t>
            </a:r>
            <a:r>
              <a:rPr lang="en-US" altLang="ko-KR" sz="1700" dirty="0" smtClean="0"/>
              <a:t>10212 </a:t>
            </a:r>
            <a:r>
              <a:rPr lang="ko-KR" altLang="ko-KR" sz="1700" dirty="0" smtClean="0"/>
              <a:t>판결</a:t>
            </a:r>
            <a:endParaRPr lang="ko-KR" altLang="ko-KR" sz="1700" dirty="0"/>
          </a:p>
          <a:p>
            <a:pPr lvl="2">
              <a:lnSpc>
                <a:spcPct val="120000"/>
              </a:lnSpc>
              <a:spcBef>
                <a:spcPts val="300"/>
              </a:spcBef>
            </a:pPr>
            <a:r>
              <a:rPr lang="ko-KR" altLang="ko-KR" sz="1500" dirty="0"/>
              <a:t>시사점</a:t>
            </a:r>
            <a:r>
              <a:rPr lang="en-US" altLang="ko-KR" sz="1500" dirty="0"/>
              <a:t>: </a:t>
            </a:r>
            <a:r>
              <a:rPr lang="ko-KR" altLang="ko-KR" sz="1500" dirty="0"/>
              <a:t>부당한 공동행위는 </a:t>
            </a:r>
            <a:r>
              <a:rPr lang="ko-KR" altLang="en-US" sz="1500" dirty="0" smtClean="0"/>
              <a:t>실행하지 않더라도 </a:t>
            </a:r>
            <a:r>
              <a:rPr lang="ko-KR" altLang="ko-KR" sz="1500" dirty="0" smtClean="0"/>
              <a:t>합의만으로 성립함</a:t>
            </a:r>
            <a:endParaRPr lang="ko-KR" altLang="ko-KR" sz="1500" dirty="0"/>
          </a:p>
          <a:p>
            <a:pPr lvl="3">
              <a:lnSpc>
                <a:spcPct val="120000"/>
              </a:lnSpc>
              <a:spcBef>
                <a:spcPts val="300"/>
              </a:spcBef>
            </a:pPr>
            <a:r>
              <a:rPr lang="ko-KR" altLang="ko-KR" dirty="0"/>
              <a:t>부당한 공동행위는 사업자가 다른 사업자와 공동으로 일정한 거래분야에서 경쟁을 실질적으로 제한하는 법 제</a:t>
            </a:r>
            <a:r>
              <a:rPr lang="en-US" altLang="ko-KR" dirty="0"/>
              <a:t>19</a:t>
            </a:r>
            <a:r>
              <a:rPr lang="ko-KR" altLang="ko-KR" dirty="0"/>
              <a:t>조 제</a:t>
            </a:r>
            <a:r>
              <a:rPr lang="en-US" altLang="ko-KR" dirty="0"/>
              <a:t>1</a:t>
            </a:r>
            <a:r>
              <a:rPr lang="ko-KR" altLang="ko-KR" dirty="0"/>
              <a:t>항 각호의</a:t>
            </a:r>
            <a:r>
              <a:rPr lang="en-US" altLang="ko-KR" dirty="0"/>
              <a:t>1</a:t>
            </a:r>
            <a:r>
              <a:rPr lang="ko-KR" altLang="ko-KR" dirty="0"/>
              <a:t>에 해당하는 행위를 할 것을 합의함으로써 성립하고</a:t>
            </a:r>
            <a:r>
              <a:rPr lang="en-US" altLang="ko-KR" dirty="0"/>
              <a:t>, </a:t>
            </a:r>
            <a:r>
              <a:rPr lang="ko-KR" altLang="ko-KR" dirty="0"/>
              <a:t>합의에 따른 행위를 현실적으로 하였을 것을 요하는 것은 아님</a:t>
            </a:r>
            <a:endParaRPr lang="ko-KR" altLang="ko-KR" sz="800" dirty="0"/>
          </a:p>
          <a:p>
            <a:pPr marL="2316162" lvl="5" indent="0">
              <a:lnSpc>
                <a:spcPct val="130000"/>
              </a:lnSpc>
              <a:spcBef>
                <a:spcPts val="300"/>
              </a:spcBef>
              <a:buNone/>
            </a:pPr>
            <a:endParaRPr lang="ko-KR" altLang="ko-KR" dirty="0"/>
          </a:p>
          <a:p>
            <a:pPr lvl="5">
              <a:lnSpc>
                <a:spcPct val="130000"/>
              </a:lnSpc>
              <a:spcBef>
                <a:spcPts val="300"/>
              </a:spcBef>
            </a:pPr>
            <a:endParaRPr lang="ko-KR" altLang="en-US" dirty="0"/>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22</a:t>
            </a:fld>
            <a:endParaRPr lang="ko-KR" altLang="en-US"/>
          </a:p>
        </p:txBody>
      </p:sp>
    </p:spTree>
    <p:extLst>
      <p:ext uri="{BB962C8B-B14F-4D97-AF65-F5344CB8AC3E}">
        <p14:creationId xmlns="" xmlns:p14="http://schemas.microsoft.com/office/powerpoint/2010/main" val="1035716250"/>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p:cNvSpPr/>
          <p:nvPr/>
        </p:nvSpPr>
        <p:spPr>
          <a:xfrm>
            <a:off x="2276475" y="-4763"/>
            <a:ext cx="6867525" cy="6872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8" name="그룹 27"/>
          <p:cNvGrpSpPr/>
          <p:nvPr/>
        </p:nvGrpSpPr>
        <p:grpSpPr>
          <a:xfrm>
            <a:off x="5455628" y="230802"/>
            <a:ext cx="3378707" cy="260904"/>
            <a:chOff x="2198339" y="5673877"/>
            <a:chExt cx="4601411" cy="355321"/>
          </a:xfrm>
        </p:grpSpPr>
        <p:grpSp>
          <p:nvGrpSpPr>
            <p:cNvPr id="29" name="Group 49"/>
            <p:cNvGrpSpPr>
              <a:grpSpLocks/>
            </p:cNvGrpSpPr>
            <p:nvPr/>
          </p:nvGrpSpPr>
          <p:grpSpPr bwMode="auto">
            <a:xfrm>
              <a:off x="4631741" y="5721675"/>
              <a:ext cx="2168009" cy="230847"/>
              <a:chOff x="-196" y="2210"/>
              <a:chExt cx="1782" cy="186"/>
            </a:xfrm>
          </p:grpSpPr>
          <p:pic>
            <p:nvPicPr>
              <p:cNvPr id="31" name="Picture 25" descr="S&amp;K logo_wide"/>
              <p:cNvPicPr>
                <a:picLocks noChangeAspect="1" noChangeArrowheads="1"/>
              </p:cNvPicPr>
              <p:nvPr/>
            </p:nvPicPr>
            <p:blipFill>
              <a:blip r:embed="rId2" cstate="print"/>
              <a:srcRect/>
              <a:stretch>
                <a:fillRect/>
              </a:stretch>
            </p:blipFill>
            <p:spPr bwMode="auto">
              <a:xfrm>
                <a:off x="82" y="2234"/>
                <a:ext cx="1504" cy="141"/>
              </a:xfrm>
              <a:prstGeom prst="rect">
                <a:avLst/>
              </a:prstGeom>
              <a:noFill/>
              <a:ln w="9525">
                <a:noFill/>
                <a:miter lim="800000"/>
                <a:headEnd/>
                <a:tailEnd/>
              </a:ln>
            </p:spPr>
          </p:pic>
          <p:pic>
            <p:nvPicPr>
              <p:cNvPr id="32" name="Picture 51" descr="icon [Converted]"/>
              <p:cNvPicPr>
                <a:picLocks noChangeAspect="1" noChangeArrowheads="1"/>
              </p:cNvPicPr>
              <p:nvPr/>
            </p:nvPicPr>
            <p:blipFill>
              <a:blip r:embed="rId3" cstate="print"/>
              <a:srcRect/>
              <a:stretch>
                <a:fillRect/>
              </a:stretch>
            </p:blipFill>
            <p:spPr bwMode="auto">
              <a:xfrm>
                <a:off x="-196" y="2210"/>
                <a:ext cx="190" cy="186"/>
              </a:xfrm>
              <a:prstGeom prst="rect">
                <a:avLst/>
              </a:prstGeom>
              <a:noFill/>
              <a:ln w="9525">
                <a:noFill/>
                <a:miter lim="800000"/>
                <a:headEnd/>
                <a:tailEnd/>
              </a:ln>
            </p:spPr>
          </p:pic>
        </p:grpSp>
        <p:pic>
          <p:nvPicPr>
            <p:cNvPr id="30" name="그림 29" descr="C:\Users\mslee\Desktop\로고파일.png"/>
            <p:cNvPicPr/>
            <p:nvPr/>
          </p:nvPicPr>
          <p:blipFill rotWithShape="1">
            <a:blip r:embed="rId4" cstate="print"/>
            <a:srcRect t="-1" r="1459" b="28082"/>
            <a:stretch/>
          </p:blipFill>
          <p:spPr bwMode="auto">
            <a:xfrm>
              <a:off x="2198339" y="5673877"/>
              <a:ext cx="2013707" cy="355321"/>
            </a:xfrm>
            <a:prstGeom prst="rect">
              <a:avLst/>
            </a:prstGeom>
            <a:noFill/>
            <a:ln w="9525">
              <a:noFill/>
              <a:miter lim="800000"/>
              <a:headEnd/>
              <a:tailEnd/>
            </a:ln>
          </p:spPr>
        </p:pic>
      </p:grpSp>
      <p:grpSp>
        <p:nvGrpSpPr>
          <p:cNvPr id="5" name="그룹 4"/>
          <p:cNvGrpSpPr/>
          <p:nvPr/>
        </p:nvGrpSpPr>
        <p:grpSpPr>
          <a:xfrm>
            <a:off x="-28575" y="-7147"/>
            <a:ext cx="2542414" cy="6887372"/>
            <a:chOff x="-28575" y="-3"/>
            <a:chExt cx="2542414" cy="6880228"/>
          </a:xfrm>
        </p:grpSpPr>
        <p:pic>
          <p:nvPicPr>
            <p:cNvPr id="21" name="그림 14" descr="1_Back.jpg"/>
            <p:cNvPicPr>
              <a:picLocks noChangeAspect="1"/>
            </p:cNvPicPr>
            <p:nvPr/>
          </p:nvPicPr>
          <p:blipFill>
            <a:blip r:embed="rId5" cstate="print"/>
            <a:srcRect r="82503" b="36540"/>
            <a:stretch>
              <a:fillRect/>
            </a:stretch>
          </p:blipFill>
          <p:spPr bwMode="auto">
            <a:xfrm>
              <a:off x="-28575" y="0"/>
              <a:ext cx="2540000" cy="6880225"/>
            </a:xfrm>
            <a:prstGeom prst="rect">
              <a:avLst/>
            </a:prstGeom>
            <a:noFill/>
            <a:ln w="9525">
              <a:noFill/>
              <a:miter lim="800000"/>
              <a:headEnd/>
              <a:tailEnd/>
            </a:ln>
          </p:spPr>
        </p:pic>
        <p:grpSp>
          <p:nvGrpSpPr>
            <p:cNvPr id="24" name="그룹 33"/>
            <p:cNvGrpSpPr>
              <a:grpSpLocks/>
            </p:cNvGrpSpPr>
            <p:nvPr/>
          </p:nvGrpSpPr>
          <p:grpSpPr bwMode="auto">
            <a:xfrm rot="-5400000">
              <a:off x="-963926" y="3401562"/>
              <a:ext cx="6879329" cy="76200"/>
              <a:chOff x="0" y="6600825"/>
              <a:chExt cx="9149142" cy="255588"/>
            </a:xfrm>
          </p:grpSpPr>
          <p:sp>
            <p:nvSpPr>
              <p:cNvPr id="25" name="직사각형 24"/>
              <p:cNvSpPr>
                <a:spLocks noChangeArrowheads="1"/>
              </p:cNvSpPr>
              <p:nvPr/>
            </p:nvSpPr>
            <p:spPr bwMode="auto">
              <a:xfrm>
                <a:off x="0" y="6600825"/>
                <a:ext cx="9144000" cy="2555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ko-KR"/>
              </a:p>
            </p:txBody>
          </p:sp>
          <p:sp>
            <p:nvSpPr>
              <p:cNvPr id="26" name="직사각형 25"/>
              <p:cNvSpPr/>
              <p:nvPr/>
            </p:nvSpPr>
            <p:spPr>
              <a:xfrm>
                <a:off x="7020041" y="6600825"/>
                <a:ext cx="2129101" cy="255588"/>
              </a:xfrm>
              <a:prstGeom prst="rect">
                <a:avLst/>
              </a:prstGeom>
              <a:solidFill>
                <a:srgbClr val="008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ko-KR"/>
              </a:p>
            </p:txBody>
          </p:sp>
        </p:grpSp>
      </p:grpSp>
      <p:sp>
        <p:nvSpPr>
          <p:cNvPr id="14" name="텍스트 개체 틀 4"/>
          <p:cNvSpPr txBox="1">
            <a:spLocks/>
          </p:cNvSpPr>
          <p:nvPr/>
        </p:nvSpPr>
        <p:spPr>
          <a:xfrm>
            <a:off x="755576" y="2701369"/>
            <a:ext cx="1551525" cy="1015663"/>
          </a:xfrm>
          <a:prstGeom prst="rect">
            <a:avLst/>
          </a:prstGeom>
        </p:spPr>
        <p:txBody>
          <a:bodyPr wrap="square">
            <a:spAutoFit/>
          </a:bodyPr>
          <a:lstStyle/>
          <a:p>
            <a:pPr marL="342900" indent="-342900" algn="ctr">
              <a:spcBef>
                <a:spcPct val="20000"/>
              </a:spcBef>
              <a:defRPr/>
            </a:pPr>
            <a:r>
              <a:rPr lang="en-US" altLang="ko-KR" sz="6000" b="1" i="1">
                <a:gradFill>
                  <a:gsLst>
                    <a:gs pos="0">
                      <a:schemeClr val="bg1">
                        <a:lumMod val="95000"/>
                      </a:schemeClr>
                    </a:gs>
                    <a:gs pos="32000">
                      <a:schemeClr val="bg1"/>
                    </a:gs>
                    <a:gs pos="37000">
                      <a:schemeClr val="bg1">
                        <a:lumMod val="75000"/>
                      </a:schemeClr>
                    </a:gs>
                    <a:gs pos="63000">
                      <a:schemeClr val="bg1"/>
                    </a:gs>
                  </a:gsLst>
                  <a:lin ang="5400000" scaled="0"/>
                </a:gradFill>
                <a:effectLst>
                  <a:outerShdw blurRad="63500" sx="102000" sy="102000" algn="ctr" rotWithShape="0">
                    <a:prstClr val="black">
                      <a:alpha val="40000"/>
                    </a:prstClr>
                  </a:outerShdw>
                </a:effectLst>
                <a:latin typeface="맑은 고딕" pitchFamily="50" charset="-127"/>
                <a:ea typeface="맑은 고딕" pitchFamily="50" charset="-127"/>
              </a:rPr>
              <a:t>II</a:t>
            </a:r>
            <a:r>
              <a:rPr lang="en-US" altLang="ko-KR" sz="6000" b="1" smtClean="0">
                <a:gradFill>
                  <a:gsLst>
                    <a:gs pos="0">
                      <a:schemeClr val="bg1">
                        <a:lumMod val="95000"/>
                      </a:schemeClr>
                    </a:gs>
                    <a:gs pos="32000">
                      <a:schemeClr val="bg1"/>
                    </a:gs>
                    <a:gs pos="37000">
                      <a:schemeClr val="bg1">
                        <a:lumMod val="75000"/>
                      </a:schemeClr>
                    </a:gs>
                    <a:gs pos="63000">
                      <a:schemeClr val="bg1"/>
                    </a:gs>
                  </a:gsLst>
                  <a:lin ang="5400000" scaled="0"/>
                </a:gradFill>
                <a:effectLst>
                  <a:outerShdw blurRad="38100" dist="38100" dir="2700000" algn="tl">
                    <a:srgbClr val="000000">
                      <a:alpha val="43137"/>
                    </a:srgbClr>
                  </a:outerShdw>
                </a:effectLst>
                <a:latin typeface="맑은 고딕" pitchFamily="50" charset="-127"/>
                <a:ea typeface="맑은 고딕" pitchFamily="50" charset="-127"/>
              </a:rPr>
              <a:t>.</a:t>
            </a:r>
            <a:endParaRPr lang="ko-KR" altLang="en-US" sz="6000" b="1" dirty="0">
              <a:gradFill>
                <a:gsLst>
                  <a:gs pos="0">
                    <a:schemeClr val="bg1">
                      <a:lumMod val="95000"/>
                    </a:schemeClr>
                  </a:gs>
                  <a:gs pos="32000">
                    <a:schemeClr val="bg1"/>
                  </a:gs>
                  <a:gs pos="37000">
                    <a:schemeClr val="bg1">
                      <a:lumMod val="75000"/>
                    </a:schemeClr>
                  </a:gs>
                  <a:gs pos="63000">
                    <a:schemeClr val="bg1"/>
                  </a:gs>
                </a:gsLst>
                <a:lin ang="5400000" scaled="0"/>
              </a:gradFill>
              <a:effectLst>
                <a:outerShdw blurRad="38100" dist="38100" dir="2700000" algn="tl">
                  <a:srgbClr val="000000">
                    <a:alpha val="43137"/>
                  </a:srgbClr>
                </a:outerShdw>
              </a:effectLst>
              <a:latin typeface="맑은 고딕" pitchFamily="50" charset="-127"/>
              <a:ea typeface="맑은 고딕" pitchFamily="50" charset="-127"/>
            </a:endParaRPr>
          </a:p>
        </p:txBody>
      </p:sp>
      <p:sp>
        <p:nvSpPr>
          <p:cNvPr id="15" name="텍스트 개체 틀 4"/>
          <p:cNvSpPr txBox="1">
            <a:spLocks/>
          </p:cNvSpPr>
          <p:nvPr/>
        </p:nvSpPr>
        <p:spPr>
          <a:xfrm>
            <a:off x="2838450" y="2559278"/>
            <a:ext cx="5802002" cy="1057534"/>
          </a:xfrm>
          <a:prstGeom prst="rect">
            <a:avLst/>
          </a:prstGeom>
        </p:spPr>
        <p:txBody>
          <a:bodyPr wrap="square">
            <a:spAutoFit/>
          </a:bodyPr>
          <a:lstStyle/>
          <a:p>
            <a:pPr>
              <a:lnSpc>
                <a:spcPct val="150000"/>
              </a:lnSpc>
              <a:spcBef>
                <a:spcPts val="600"/>
              </a:spcBef>
              <a:buClr>
                <a:srgbClr val="002060"/>
              </a:buClr>
            </a:pPr>
            <a:r>
              <a:rPr lang="ko-KR" altLang="en-US" sz="4800" b="1">
                <a:latin typeface="+mj-ea"/>
                <a:ea typeface="+mj-ea"/>
              </a:rPr>
              <a:t>경쟁제한성</a:t>
            </a:r>
            <a:endParaRPr lang="ko-KR" altLang="en-US" sz="4800" b="1" smtClean="0">
              <a:latin typeface="+mj-ea"/>
              <a:ea typeface="+mj-ea"/>
            </a:endParaRPr>
          </a:p>
        </p:txBody>
      </p:sp>
    </p:spTree>
    <p:extLst>
      <p:ext uri="{BB962C8B-B14F-4D97-AF65-F5344CB8AC3E}">
        <p14:creationId xmlns="" xmlns:p14="http://schemas.microsoft.com/office/powerpoint/2010/main" val="17409144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a:effectLst/>
              </a:rPr>
              <a:t>II. </a:t>
            </a:r>
            <a:r>
              <a:rPr lang="ko-KR" altLang="ko-KR" smtClean="0">
                <a:effectLst/>
              </a:rPr>
              <a:t>경쟁제한성</a:t>
            </a:r>
            <a:endParaRPr lang="ko-KR" altLang="en-US"/>
          </a:p>
        </p:txBody>
      </p:sp>
      <p:sp>
        <p:nvSpPr>
          <p:cNvPr id="3" name="내용 개체 틀 2"/>
          <p:cNvSpPr>
            <a:spLocks noGrp="1"/>
          </p:cNvSpPr>
          <p:nvPr>
            <p:ph idx="1"/>
          </p:nvPr>
        </p:nvSpPr>
        <p:spPr>
          <a:xfrm>
            <a:off x="457200" y="1266825"/>
            <a:ext cx="8399276" cy="4859338"/>
          </a:xfrm>
        </p:spPr>
        <p:txBody>
          <a:bodyPr/>
          <a:lstStyle/>
          <a:p>
            <a:pPr lvl="0"/>
            <a:r>
              <a:rPr lang="ko-KR" altLang="ko-KR"/>
              <a:t>시장획정</a:t>
            </a:r>
          </a:p>
          <a:p>
            <a:pPr marL="274637" lvl="1" indent="0">
              <a:buNone/>
            </a:pPr>
            <a:endParaRPr lang="ko-KR" altLang="ko-KR" sz="900"/>
          </a:p>
          <a:p>
            <a:pPr lvl="1">
              <a:lnSpc>
                <a:spcPct val="130000"/>
              </a:lnSpc>
              <a:spcBef>
                <a:spcPts val="600"/>
              </a:spcBef>
            </a:pPr>
            <a:r>
              <a:rPr lang="en-US" altLang="ko-KR"/>
              <a:t>7</a:t>
            </a:r>
            <a:r>
              <a:rPr lang="ko-KR" altLang="ko-KR"/>
              <a:t>개</a:t>
            </a:r>
            <a:r>
              <a:rPr lang="en-US" altLang="ko-KR"/>
              <a:t> BMW</a:t>
            </a:r>
            <a:r>
              <a:rPr lang="ko-KR" altLang="ko-KR"/>
              <a:t>자동차 딜러 담합 사건</a:t>
            </a:r>
            <a:r>
              <a:rPr lang="en-US" altLang="ko-KR" sz="1600"/>
              <a:t>(</a:t>
            </a:r>
            <a:r>
              <a:rPr lang="ko-KR" altLang="ko-KR" sz="1600"/>
              <a:t>대법원</a:t>
            </a:r>
            <a:r>
              <a:rPr lang="en-US" altLang="ko-KR" sz="1600"/>
              <a:t> 2012.4.26. </a:t>
            </a:r>
            <a:r>
              <a:rPr lang="ko-KR" altLang="ko-KR" sz="1600"/>
              <a:t>선고</a:t>
            </a:r>
            <a:r>
              <a:rPr lang="en-US" altLang="ko-KR" sz="1600"/>
              <a:t> 2010</a:t>
            </a:r>
            <a:r>
              <a:rPr lang="ko-KR" altLang="ko-KR" sz="1600"/>
              <a:t>두</a:t>
            </a:r>
            <a:r>
              <a:rPr lang="en-US" altLang="ko-KR" sz="1600"/>
              <a:t>18703 </a:t>
            </a:r>
            <a:r>
              <a:rPr lang="ko-KR" altLang="ko-KR" sz="1600"/>
              <a:t>판결</a:t>
            </a:r>
            <a:r>
              <a:rPr lang="en-US" altLang="ko-KR" sz="1600"/>
              <a:t>)</a:t>
            </a:r>
            <a:endParaRPr lang="ko-KR" altLang="ko-KR"/>
          </a:p>
          <a:p>
            <a:pPr lvl="2">
              <a:lnSpc>
                <a:spcPct val="130000"/>
              </a:lnSpc>
              <a:spcBef>
                <a:spcPts val="600"/>
              </a:spcBef>
            </a:pPr>
            <a:r>
              <a:rPr lang="ko-KR" altLang="ko-KR"/>
              <a:t>시사점</a:t>
            </a:r>
            <a:r>
              <a:rPr lang="en-US" altLang="ko-KR"/>
              <a:t>: BMW</a:t>
            </a:r>
            <a:r>
              <a:rPr lang="ko-KR" altLang="ko-KR"/>
              <a:t>와 경쟁관계에 있는 수입승용차 및 국산고급승용차 </a:t>
            </a:r>
            <a:r>
              <a:rPr lang="ko-KR" altLang="ko-KR" smtClean="0"/>
              <a:t>시장</a:t>
            </a:r>
            <a:r>
              <a:rPr lang="en-US" altLang="ko-KR" smtClean="0"/>
              <a:t> </a:t>
            </a:r>
          </a:p>
          <a:p>
            <a:pPr marL="534987" lvl="2" indent="0">
              <a:lnSpc>
                <a:spcPct val="130000"/>
              </a:lnSpc>
              <a:spcBef>
                <a:spcPts val="100"/>
              </a:spcBef>
              <a:buNone/>
            </a:pPr>
            <a:r>
              <a:rPr lang="en-US" altLang="ko-KR"/>
              <a:t> </a:t>
            </a:r>
            <a:r>
              <a:rPr lang="en-US" altLang="ko-KR" smtClean="0"/>
              <a:t>               </a:t>
            </a:r>
            <a:r>
              <a:rPr lang="ko-KR" altLang="ko-KR" smtClean="0"/>
              <a:t>브랜드간 </a:t>
            </a:r>
            <a:r>
              <a:rPr lang="en-US" altLang="ko-KR" smtClean="0"/>
              <a:t> </a:t>
            </a:r>
            <a:r>
              <a:rPr lang="ko-KR" altLang="ko-KR" smtClean="0"/>
              <a:t>경쟁과 </a:t>
            </a:r>
            <a:r>
              <a:rPr lang="ko-KR" altLang="ko-KR"/>
              <a:t>브랜드 내 경쟁의 비교형량 </a:t>
            </a:r>
            <a:r>
              <a:rPr lang="ko-KR" altLang="ko-KR" smtClean="0"/>
              <a:t>필요성</a:t>
            </a:r>
            <a:endParaRPr lang="ko-KR" altLang="ko-KR"/>
          </a:p>
          <a:p>
            <a:pPr lvl="3">
              <a:lnSpc>
                <a:spcPct val="140000"/>
              </a:lnSpc>
              <a:spcBef>
                <a:spcPts val="1200"/>
              </a:spcBef>
            </a:pPr>
            <a:r>
              <a:rPr lang="ko-KR" altLang="ko-KR"/>
              <a:t>사안</a:t>
            </a:r>
            <a:r>
              <a:rPr lang="en-US" altLang="ko-KR"/>
              <a:t>: BMW </a:t>
            </a:r>
            <a:r>
              <a:rPr lang="ko-KR" altLang="ko-KR"/>
              <a:t>자동차 딜러들이 가격할인 한도 및 판매조건 제한을 합의</a:t>
            </a:r>
          </a:p>
          <a:p>
            <a:pPr lvl="3">
              <a:lnSpc>
                <a:spcPct val="140000"/>
              </a:lnSpc>
              <a:spcBef>
                <a:spcPts val="600"/>
              </a:spcBef>
            </a:pPr>
            <a:r>
              <a:rPr lang="ko-KR" altLang="ko-KR"/>
              <a:t>고등법원</a:t>
            </a:r>
            <a:r>
              <a:rPr lang="en-US" altLang="ko-KR"/>
              <a:t>: </a:t>
            </a:r>
            <a:r>
              <a:rPr lang="ko-KR" altLang="ko-KR"/>
              <a:t>위반행위의 유형에 따라 관련시장 획정이 달리 취급되어야 함 </a:t>
            </a:r>
            <a:r>
              <a:rPr lang="en-US" altLang="ko-KR">
                <a:sym typeface="Wingdings"/>
              </a:rPr>
              <a:t></a:t>
            </a:r>
            <a:r>
              <a:rPr lang="en-US" altLang="ko-KR"/>
              <a:t> </a:t>
            </a:r>
            <a:r>
              <a:rPr lang="ko-KR" altLang="ko-KR"/>
              <a:t>공동행위의 대상 및 사업자의 의도</a:t>
            </a:r>
            <a:r>
              <a:rPr lang="en-US" altLang="ko-KR"/>
              <a:t>, </a:t>
            </a:r>
            <a:r>
              <a:rPr lang="ko-KR" altLang="ko-KR"/>
              <a:t>공동행위가 이루어진 영역 또는 분야</a:t>
            </a:r>
            <a:r>
              <a:rPr lang="en-US" altLang="ko-KR"/>
              <a:t>, </a:t>
            </a:r>
            <a:r>
              <a:rPr lang="ko-KR" altLang="ko-KR"/>
              <a:t>공동행위의 수단과 방법</a:t>
            </a:r>
            <a:r>
              <a:rPr lang="en-US" altLang="ko-KR"/>
              <a:t>, </a:t>
            </a:r>
            <a:r>
              <a:rPr lang="ko-KR" altLang="ko-KR"/>
              <a:t>그 영향 내지 파급효과 등을 고려 </a:t>
            </a:r>
            <a:r>
              <a:rPr lang="en-US" altLang="ko-KR">
                <a:sym typeface="Wingdings"/>
              </a:rPr>
              <a:t></a:t>
            </a:r>
            <a:r>
              <a:rPr lang="en-US" altLang="ko-KR"/>
              <a:t> </a:t>
            </a:r>
            <a:r>
              <a:rPr lang="ko-KR" altLang="ko-KR"/>
              <a:t>국내에서 판매되는 </a:t>
            </a:r>
            <a:r>
              <a:rPr lang="en-US" altLang="ko-KR"/>
              <a:t>BMW</a:t>
            </a:r>
            <a:r>
              <a:rPr lang="ko-KR" altLang="ko-KR"/>
              <a:t>자동차의 모든 신차종의 판매시장</a:t>
            </a:r>
            <a:r>
              <a:rPr lang="en-US" altLang="ko-KR"/>
              <a:t>(2009</a:t>
            </a:r>
            <a:r>
              <a:rPr lang="ko-KR" altLang="ko-KR"/>
              <a:t>누</a:t>
            </a:r>
            <a:r>
              <a:rPr lang="en-US" altLang="ko-KR"/>
              <a:t>9873)</a:t>
            </a:r>
            <a:endParaRPr lang="ko-KR" altLang="ko-KR"/>
          </a:p>
          <a:p>
            <a:pPr lvl="3">
              <a:lnSpc>
                <a:spcPct val="140000"/>
              </a:lnSpc>
              <a:spcBef>
                <a:spcPts val="600"/>
              </a:spcBef>
            </a:pPr>
            <a:r>
              <a:rPr lang="ko-KR" altLang="ko-KR"/>
              <a:t>대법원</a:t>
            </a:r>
            <a:r>
              <a:rPr lang="en-US" altLang="ko-KR"/>
              <a:t>: </a:t>
            </a:r>
            <a:r>
              <a:rPr lang="ko-KR" altLang="ko-KR"/>
              <a:t>원심에 따르면 경쟁제한 효과가 미치는 범위를 관련시장으로 보게 되는 결과가 되어 부당함 </a:t>
            </a:r>
            <a:r>
              <a:rPr lang="en-US" altLang="ko-KR">
                <a:sym typeface="Wingdings"/>
              </a:rPr>
              <a:t></a:t>
            </a:r>
            <a:r>
              <a:rPr lang="en-US" altLang="ko-KR"/>
              <a:t> </a:t>
            </a:r>
            <a:r>
              <a:rPr lang="ko-KR" altLang="ko-KR"/>
              <a:t>먼저 관련시장을 획정하여야 하고</a:t>
            </a:r>
            <a:r>
              <a:rPr lang="en-US" altLang="ko-KR"/>
              <a:t>, </a:t>
            </a:r>
            <a:r>
              <a:rPr lang="ko-KR" altLang="ko-KR"/>
              <a:t>관련시장은 거래대상인 상품의 기능 및 효용의 유사성</a:t>
            </a:r>
            <a:r>
              <a:rPr lang="en-US" altLang="ko-KR"/>
              <a:t>, </a:t>
            </a:r>
            <a:r>
              <a:rPr lang="ko-KR" altLang="ko-KR"/>
              <a:t>구매자들의 대체가능성에 대한 인식 및 그와 관련한 경영의사 결정형태 등을 종합적으로 고려하여 획정하여야 함</a:t>
            </a:r>
            <a:r>
              <a:rPr lang="en-US" altLang="ko-KR"/>
              <a:t>(</a:t>
            </a:r>
            <a:r>
              <a:rPr lang="ko-KR" altLang="ko-KR"/>
              <a:t>서울고법 파기환송심 계속중</a:t>
            </a:r>
            <a:r>
              <a:rPr lang="en-US" altLang="ko-KR"/>
              <a:t>)</a:t>
            </a:r>
            <a:endParaRPr lang="ko-KR" altLang="ko-KR"/>
          </a:p>
          <a:p>
            <a:pPr lvl="2">
              <a:lnSpc>
                <a:spcPct val="140000"/>
              </a:lnSpc>
              <a:spcBef>
                <a:spcPts val="600"/>
              </a:spcBef>
            </a:pPr>
            <a:endParaRPr lang="ko-KR" altLang="en-US"/>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24</a:t>
            </a:fld>
            <a:endParaRPr lang="ko-KR" altLang="en-US"/>
          </a:p>
        </p:txBody>
      </p:sp>
      <p:grpSp>
        <p:nvGrpSpPr>
          <p:cNvPr id="5" name="그룹 19"/>
          <p:cNvGrpSpPr>
            <a:grpSpLocks/>
          </p:cNvGrpSpPr>
          <p:nvPr/>
        </p:nvGrpSpPr>
        <p:grpSpPr bwMode="auto">
          <a:xfrm>
            <a:off x="457200" y="1340768"/>
            <a:ext cx="2087592" cy="488032"/>
            <a:chOff x="2979761" y="2548280"/>
            <a:chExt cx="1917312" cy="455002"/>
          </a:xfrm>
        </p:grpSpPr>
        <p:pic>
          <p:nvPicPr>
            <p:cNvPr id="6" name="Picture 2" descr="C:\작업\소스\박스\박스ㄴㄴ.png"/>
            <p:cNvPicPr>
              <a:picLocks noChangeAspect="1" noChangeArrowheads="1"/>
            </p:cNvPicPr>
            <p:nvPr/>
          </p:nvPicPr>
          <p:blipFill>
            <a:blip r:embed="rId2" cstate="print">
              <a:lum bright="-4000" contrast="2000"/>
            </a:blip>
            <a:srcRect/>
            <a:stretch>
              <a:fillRect/>
            </a:stretch>
          </p:blipFill>
          <p:spPr bwMode="auto">
            <a:xfrm>
              <a:off x="2979761" y="2548280"/>
              <a:ext cx="1917312" cy="455002"/>
            </a:xfrm>
            <a:prstGeom prst="rect">
              <a:avLst/>
            </a:prstGeom>
            <a:noFill/>
            <a:ln w="9525">
              <a:noFill/>
              <a:miter lim="800000"/>
              <a:headEnd/>
              <a:tailEnd/>
            </a:ln>
          </p:spPr>
        </p:pic>
        <p:sp>
          <p:nvSpPr>
            <p:cNvPr id="7" name="직사각형 6"/>
            <p:cNvSpPr/>
            <p:nvPr/>
          </p:nvSpPr>
          <p:spPr>
            <a:xfrm>
              <a:off x="3081443" y="2559032"/>
              <a:ext cx="1657175" cy="344336"/>
            </a:xfrm>
            <a:prstGeom prst="rect">
              <a:avLst/>
            </a:prstGeom>
          </p:spPr>
          <p:txBody>
            <a:bodyPr wrap="square">
              <a:spAutoFit/>
            </a:bodyPr>
            <a:lstStyle/>
            <a:p>
              <a:pPr fontAlgn="auto" latinLnBrk="0">
                <a:spcAft>
                  <a:spcPts val="0"/>
                </a:spcAft>
                <a:defRPr/>
              </a:pPr>
              <a:r>
                <a:rPr kumimoji="0" lang="en-US" altLang="ko-KR" b="1" kern="0" smtClean="0">
                  <a:solidFill>
                    <a:srgbClr val="FFFFFF"/>
                  </a:solidFill>
                  <a:latin typeface="Arial" charset="0"/>
                  <a:ea typeface="+mn-ea"/>
                </a:rPr>
                <a:t>1. </a:t>
              </a:r>
              <a:r>
                <a:rPr kumimoji="0" lang="ko-KR" altLang="en-US" b="1" kern="0" smtClean="0">
                  <a:solidFill>
                    <a:srgbClr val="FFFFFF"/>
                  </a:solidFill>
                  <a:latin typeface="Arial" charset="0"/>
                  <a:ea typeface="+mn-ea"/>
                </a:rPr>
                <a:t>시장획정</a:t>
              </a:r>
              <a:endParaRPr kumimoji="0" lang="ko-KR" altLang="en-US" b="1" kern="0">
                <a:solidFill>
                  <a:srgbClr val="FFFFFF"/>
                </a:solidFill>
                <a:latin typeface="Arial" charset="0"/>
                <a:ea typeface="+mn-ea"/>
              </a:endParaRPr>
            </a:p>
          </p:txBody>
        </p:sp>
      </p:grpSp>
    </p:spTree>
    <p:extLst>
      <p:ext uri="{BB962C8B-B14F-4D97-AF65-F5344CB8AC3E}">
        <p14:creationId xmlns="" xmlns:p14="http://schemas.microsoft.com/office/powerpoint/2010/main" val="3292746"/>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II. </a:t>
            </a:r>
            <a:r>
              <a:rPr lang="ko-KR" altLang="ko-KR">
                <a:effectLst/>
              </a:rPr>
              <a:t>경쟁제한성</a:t>
            </a:r>
            <a:endParaRPr lang="ko-KR" altLang="en-US"/>
          </a:p>
        </p:txBody>
      </p:sp>
      <p:sp>
        <p:nvSpPr>
          <p:cNvPr id="3" name="내용 개체 틀 2"/>
          <p:cNvSpPr>
            <a:spLocks noGrp="1"/>
          </p:cNvSpPr>
          <p:nvPr>
            <p:ph idx="1"/>
          </p:nvPr>
        </p:nvSpPr>
        <p:spPr>
          <a:xfrm>
            <a:off x="457200" y="1266825"/>
            <a:ext cx="8399276" cy="4859338"/>
          </a:xfrm>
        </p:spPr>
        <p:txBody>
          <a:bodyPr/>
          <a:lstStyle/>
          <a:p>
            <a:pPr lvl="1">
              <a:lnSpc>
                <a:spcPct val="120000"/>
              </a:lnSpc>
              <a:spcBef>
                <a:spcPts val="500"/>
              </a:spcBef>
            </a:pPr>
            <a:r>
              <a:rPr lang="en-US" altLang="ko-KR"/>
              <a:t>9</a:t>
            </a:r>
            <a:r>
              <a:rPr lang="ko-KR" altLang="ko-KR"/>
              <a:t>개 렉서스자동차 딜러 담합 사건</a:t>
            </a:r>
            <a:r>
              <a:rPr lang="en-US" altLang="ko-KR"/>
              <a:t>(</a:t>
            </a:r>
            <a:r>
              <a:rPr lang="ko-KR" altLang="ko-KR"/>
              <a:t>대법원</a:t>
            </a:r>
            <a:r>
              <a:rPr lang="en-US" altLang="ko-KR"/>
              <a:t> 2012. 4. 26. </a:t>
            </a:r>
            <a:r>
              <a:rPr lang="ko-KR" altLang="ko-KR"/>
              <a:t>선고</a:t>
            </a:r>
            <a:r>
              <a:rPr lang="en-US" altLang="ko-KR"/>
              <a:t> 2010</a:t>
            </a:r>
            <a:r>
              <a:rPr lang="ko-KR" altLang="ko-KR"/>
              <a:t>두</a:t>
            </a:r>
            <a:r>
              <a:rPr lang="en-US" altLang="ko-KR"/>
              <a:t>11757 </a:t>
            </a:r>
            <a:r>
              <a:rPr lang="ko-KR" altLang="ko-KR"/>
              <a:t>판결</a:t>
            </a:r>
            <a:r>
              <a:rPr lang="en-US" altLang="ko-KR"/>
              <a:t>)</a:t>
            </a:r>
            <a:endParaRPr lang="ko-KR" altLang="ko-KR"/>
          </a:p>
          <a:p>
            <a:pPr lvl="2">
              <a:lnSpc>
                <a:spcPct val="120000"/>
              </a:lnSpc>
              <a:spcBef>
                <a:spcPts val="200"/>
              </a:spcBef>
            </a:pPr>
            <a:r>
              <a:rPr lang="ko-KR" altLang="ko-KR" sz="1500"/>
              <a:t>시사점</a:t>
            </a:r>
            <a:r>
              <a:rPr lang="en-US" altLang="ko-KR" sz="1500"/>
              <a:t>: </a:t>
            </a:r>
            <a:r>
              <a:rPr lang="ko-KR" altLang="ko-KR" sz="1500"/>
              <a:t>렉서스자동차와 대체관계에 있는 수입승용차 및 국산승용차 </a:t>
            </a:r>
            <a:r>
              <a:rPr lang="ko-KR" altLang="ko-KR" sz="1500" smtClean="0"/>
              <a:t>전체</a:t>
            </a:r>
            <a:endParaRPr lang="ko-KR" altLang="ko-KR" sz="1500"/>
          </a:p>
          <a:p>
            <a:pPr lvl="3">
              <a:lnSpc>
                <a:spcPct val="120000"/>
              </a:lnSpc>
              <a:spcBef>
                <a:spcPts val="200"/>
              </a:spcBef>
            </a:pPr>
            <a:r>
              <a:rPr lang="ko-KR" altLang="ko-KR"/>
              <a:t>고등법원</a:t>
            </a:r>
            <a:r>
              <a:rPr lang="en-US" altLang="ko-KR"/>
              <a:t>: </a:t>
            </a:r>
            <a:r>
              <a:rPr lang="ko-KR" altLang="ko-KR"/>
              <a:t>관련상품시장은 렉서스자동차와 대체관계에 있는 수입 승용차 및 국산 고급승용차 전체</a:t>
            </a:r>
            <a:r>
              <a:rPr lang="en-US" altLang="ko-KR"/>
              <a:t>(2009</a:t>
            </a:r>
            <a:r>
              <a:rPr lang="ko-KR" altLang="ko-KR"/>
              <a:t>누</a:t>
            </a:r>
            <a:r>
              <a:rPr lang="en-US" altLang="ko-KR"/>
              <a:t>1930) </a:t>
            </a:r>
            <a:r>
              <a:rPr lang="en-US" altLang="ko-KR">
                <a:sym typeface="Wingdings"/>
              </a:rPr>
              <a:t></a:t>
            </a:r>
            <a:r>
              <a:rPr lang="en-US" altLang="ko-KR"/>
              <a:t> </a:t>
            </a:r>
            <a:r>
              <a:rPr lang="ko-KR" altLang="ko-KR"/>
              <a:t>경쟁제한성 없음 </a:t>
            </a:r>
            <a:r>
              <a:rPr lang="en-US" altLang="ko-KR">
                <a:sym typeface="Wingdings"/>
              </a:rPr>
              <a:t></a:t>
            </a:r>
            <a:r>
              <a:rPr lang="en-US" altLang="ko-KR"/>
              <a:t> </a:t>
            </a:r>
            <a:r>
              <a:rPr lang="ko-KR" altLang="ko-KR"/>
              <a:t>공정위 처분 취소</a:t>
            </a:r>
          </a:p>
          <a:p>
            <a:pPr lvl="3">
              <a:lnSpc>
                <a:spcPct val="120000"/>
              </a:lnSpc>
              <a:spcBef>
                <a:spcPts val="200"/>
              </a:spcBef>
            </a:pPr>
            <a:r>
              <a:rPr lang="ko-KR" altLang="ko-KR"/>
              <a:t>대법원</a:t>
            </a:r>
            <a:r>
              <a:rPr lang="en-US" altLang="ko-KR"/>
              <a:t>: </a:t>
            </a:r>
            <a:r>
              <a:rPr lang="ko-KR" altLang="ko-KR"/>
              <a:t>관련상품시장의 입증책임은 공정위에게 있음</a:t>
            </a:r>
            <a:r>
              <a:rPr lang="en-US" altLang="ko-KR"/>
              <a:t>. </a:t>
            </a:r>
            <a:r>
              <a:rPr lang="ko-KR" altLang="ko-KR"/>
              <a:t>입증부족으로 원심파기</a:t>
            </a:r>
            <a:r>
              <a:rPr lang="en-US" altLang="ko-KR"/>
              <a:t>(</a:t>
            </a:r>
            <a:r>
              <a:rPr lang="ko-KR" altLang="ko-KR"/>
              <a:t>서울고법 파기환송심 계속중</a:t>
            </a:r>
            <a:r>
              <a:rPr lang="en-US" altLang="ko-KR" smtClean="0"/>
              <a:t>)</a:t>
            </a:r>
            <a:endParaRPr lang="ko-KR" altLang="ko-KR"/>
          </a:p>
          <a:p>
            <a:pPr lvl="1">
              <a:lnSpc>
                <a:spcPct val="120000"/>
              </a:lnSpc>
              <a:spcBef>
                <a:spcPts val="1200"/>
              </a:spcBef>
            </a:pPr>
            <a:r>
              <a:rPr lang="en-US" altLang="ko-KR"/>
              <a:t>13</a:t>
            </a:r>
            <a:r>
              <a:rPr lang="ko-KR" altLang="ko-KR"/>
              <a:t>개 유제품사업자의 시유 및 발효유 가격인상 사건</a:t>
            </a:r>
            <a:r>
              <a:rPr lang="en-US" altLang="ko-KR"/>
              <a:t>(</a:t>
            </a:r>
            <a:r>
              <a:rPr lang="ko-KR" altLang="ko-KR"/>
              <a:t>서울고법</a:t>
            </a:r>
            <a:r>
              <a:rPr lang="en-US" altLang="ko-KR"/>
              <a:t> 2012. 3. 21. </a:t>
            </a:r>
            <a:r>
              <a:rPr lang="ko-KR" altLang="ko-KR"/>
              <a:t>선고</a:t>
            </a:r>
            <a:r>
              <a:rPr lang="en-US" altLang="ko-KR"/>
              <a:t> 2011</a:t>
            </a:r>
            <a:r>
              <a:rPr lang="ko-KR" altLang="ko-KR"/>
              <a:t>누</a:t>
            </a:r>
            <a:r>
              <a:rPr lang="en-US" altLang="ko-KR"/>
              <a:t>18719 </a:t>
            </a:r>
            <a:r>
              <a:rPr lang="ko-KR" altLang="ko-KR"/>
              <a:t>판결</a:t>
            </a:r>
            <a:r>
              <a:rPr lang="en-US" altLang="ko-KR"/>
              <a:t>, </a:t>
            </a:r>
            <a:r>
              <a:rPr lang="ko-KR" altLang="ko-KR"/>
              <a:t>고법확정</a:t>
            </a:r>
            <a:r>
              <a:rPr lang="en-US" altLang="ko-KR"/>
              <a:t>)</a:t>
            </a:r>
            <a:endParaRPr lang="ko-KR" altLang="ko-KR"/>
          </a:p>
          <a:p>
            <a:pPr lvl="2">
              <a:lnSpc>
                <a:spcPct val="120000"/>
              </a:lnSpc>
              <a:spcBef>
                <a:spcPts val="200"/>
              </a:spcBef>
            </a:pPr>
            <a:r>
              <a:rPr lang="ko-KR" altLang="ko-KR" sz="1500"/>
              <a:t>시사점</a:t>
            </a:r>
            <a:r>
              <a:rPr lang="en-US" altLang="ko-KR" sz="1500"/>
              <a:t>: </a:t>
            </a:r>
            <a:r>
              <a:rPr lang="ko-KR" altLang="ko-KR" sz="1500"/>
              <a:t>우유 시장 전체</a:t>
            </a:r>
            <a:r>
              <a:rPr lang="en-US" altLang="ko-KR" sz="1500"/>
              <a:t>(</a:t>
            </a:r>
            <a:r>
              <a:rPr lang="ko-KR" altLang="ko-KR" sz="1500"/>
              <a:t>판매방식에 따라 세분할 수 없음</a:t>
            </a:r>
            <a:r>
              <a:rPr lang="en-US" altLang="ko-KR" sz="1500" smtClean="0"/>
              <a:t>)</a:t>
            </a:r>
            <a:endParaRPr lang="ko-KR" altLang="ko-KR" sz="1500"/>
          </a:p>
          <a:p>
            <a:pPr lvl="3">
              <a:lnSpc>
                <a:spcPct val="120000"/>
              </a:lnSpc>
              <a:spcBef>
                <a:spcPts val="200"/>
              </a:spcBef>
            </a:pPr>
            <a:r>
              <a:rPr lang="ko-KR" altLang="ko-KR"/>
              <a:t>사안</a:t>
            </a:r>
            <a:r>
              <a:rPr lang="en-US" altLang="ko-KR"/>
              <a:t>: </a:t>
            </a:r>
            <a:r>
              <a:rPr lang="ko-KR" altLang="ko-KR"/>
              <a:t>유제품사업자가 정기모임을 통해 가격정보 등을 교환하고 가격 인상시기 및 인상폭을 합의</a:t>
            </a:r>
          </a:p>
          <a:p>
            <a:pPr lvl="3">
              <a:lnSpc>
                <a:spcPct val="120000"/>
              </a:lnSpc>
              <a:spcBef>
                <a:spcPts val="200"/>
              </a:spcBef>
            </a:pPr>
            <a:r>
              <a:rPr lang="ko-KR" altLang="ko-KR"/>
              <a:t>대법원</a:t>
            </a:r>
            <a:r>
              <a:rPr lang="en-US" altLang="ko-KR"/>
              <a:t>: </a:t>
            </a:r>
            <a:r>
              <a:rPr lang="ko-KR" altLang="ko-KR"/>
              <a:t>우유</a:t>
            </a:r>
            <a:r>
              <a:rPr lang="en-US" altLang="ko-KR"/>
              <a:t>(</a:t>
            </a:r>
            <a:r>
              <a:rPr lang="ko-KR" altLang="ko-KR"/>
              <a:t>발효유</a:t>
            </a:r>
            <a:r>
              <a:rPr lang="en-US" altLang="ko-KR"/>
              <a:t>) </a:t>
            </a:r>
            <a:r>
              <a:rPr lang="ko-KR" altLang="ko-KR"/>
              <a:t>시장의 판매방식은 수요자 측면에서 유제품 선택에 결정적인 요소로 작용할 수 없어 시중판매방식의 우유</a:t>
            </a:r>
            <a:r>
              <a:rPr lang="en-US" altLang="ko-KR"/>
              <a:t>(</a:t>
            </a:r>
            <a:r>
              <a:rPr lang="ko-KR" altLang="ko-KR"/>
              <a:t>발표유</a:t>
            </a:r>
            <a:r>
              <a:rPr lang="en-US" altLang="ko-KR"/>
              <a:t>)</a:t>
            </a:r>
            <a:r>
              <a:rPr lang="ko-KR" altLang="ko-KR"/>
              <a:t>와 방문판매방식의 우유</a:t>
            </a:r>
            <a:r>
              <a:rPr lang="en-US" altLang="ko-KR"/>
              <a:t>(</a:t>
            </a:r>
            <a:r>
              <a:rPr lang="ko-KR" altLang="ko-KR"/>
              <a:t>발효유</a:t>
            </a:r>
            <a:r>
              <a:rPr lang="en-US" altLang="ko-KR"/>
              <a:t>)</a:t>
            </a:r>
            <a:r>
              <a:rPr lang="ko-KR" altLang="ko-KR"/>
              <a:t>는 경쟁관계에 있음</a:t>
            </a:r>
            <a:r>
              <a:rPr lang="en-US" altLang="ko-KR"/>
              <a:t>. </a:t>
            </a:r>
            <a:r>
              <a:rPr lang="ko-KR" altLang="ko-KR"/>
              <a:t>발효유는 종류별로 가공방식 등에 차이가 있으나 수요대체 가능성이 있으므로 발효유를 호상</a:t>
            </a:r>
            <a:r>
              <a:rPr lang="en-US" altLang="ko-KR"/>
              <a:t>, </a:t>
            </a:r>
            <a:r>
              <a:rPr lang="ko-KR" altLang="ko-KR"/>
              <a:t>액상</a:t>
            </a:r>
            <a:r>
              <a:rPr lang="en-US" altLang="ko-KR"/>
              <a:t>, </a:t>
            </a:r>
            <a:r>
              <a:rPr lang="ko-KR" altLang="ko-KR"/>
              <a:t>드링크 발효유 시장으로 세분화할 수 </a:t>
            </a:r>
            <a:r>
              <a:rPr lang="ko-KR" altLang="ko-KR" smtClean="0"/>
              <a:t>없음</a:t>
            </a:r>
            <a:r>
              <a:rPr lang="en-US" altLang="ko-KR"/>
              <a:t/>
            </a:r>
            <a:br>
              <a:rPr lang="en-US" altLang="ko-KR"/>
            </a:br>
            <a:r>
              <a:rPr lang="en-US" altLang="ko-KR"/>
              <a:t> </a:t>
            </a:r>
            <a:endParaRPr lang="ko-KR" altLang="ko-KR"/>
          </a:p>
          <a:p>
            <a:pPr lvl="2">
              <a:lnSpc>
                <a:spcPct val="120000"/>
              </a:lnSpc>
              <a:spcBef>
                <a:spcPts val="200"/>
              </a:spcBef>
            </a:pPr>
            <a:endParaRPr lang="ko-KR" altLang="en-US" sz="1500"/>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25</a:t>
            </a:fld>
            <a:endParaRPr lang="ko-KR" altLang="en-US"/>
          </a:p>
        </p:txBody>
      </p:sp>
    </p:spTree>
    <p:extLst>
      <p:ext uri="{BB962C8B-B14F-4D97-AF65-F5344CB8AC3E}">
        <p14:creationId xmlns="" xmlns:p14="http://schemas.microsoft.com/office/powerpoint/2010/main" val="3038494987"/>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a:effectLst/>
              </a:rPr>
              <a:t>II. </a:t>
            </a:r>
            <a:r>
              <a:rPr lang="ko-KR" altLang="ko-KR" smtClean="0">
                <a:effectLst/>
              </a:rPr>
              <a:t>경쟁제한성</a:t>
            </a:r>
            <a:endParaRPr lang="ko-KR" altLang="en-US"/>
          </a:p>
        </p:txBody>
      </p:sp>
      <p:sp>
        <p:nvSpPr>
          <p:cNvPr id="3" name="내용 개체 틀 2"/>
          <p:cNvSpPr>
            <a:spLocks noGrp="1"/>
          </p:cNvSpPr>
          <p:nvPr>
            <p:ph idx="1"/>
          </p:nvPr>
        </p:nvSpPr>
        <p:spPr>
          <a:xfrm>
            <a:off x="457200" y="1266825"/>
            <a:ext cx="8399276" cy="4859338"/>
          </a:xfrm>
        </p:spPr>
        <p:txBody>
          <a:bodyPr/>
          <a:lstStyle/>
          <a:p>
            <a:pPr lvl="0"/>
            <a:r>
              <a:rPr lang="ko-KR" altLang="ko-KR"/>
              <a:t>시장획정</a:t>
            </a:r>
          </a:p>
          <a:p>
            <a:pPr marL="274637" lvl="1" indent="0">
              <a:buNone/>
            </a:pPr>
            <a:endParaRPr lang="ko-KR" altLang="ko-KR" sz="900"/>
          </a:p>
          <a:p>
            <a:pPr lvl="1">
              <a:lnSpc>
                <a:spcPct val="120000"/>
              </a:lnSpc>
            </a:pPr>
            <a:r>
              <a:rPr lang="en-US" altLang="ko-KR"/>
              <a:t>14</a:t>
            </a:r>
            <a:r>
              <a:rPr lang="ko-KR" altLang="ko-KR"/>
              <a:t>개 생명보험사 및</a:t>
            </a:r>
            <a:r>
              <a:rPr lang="en-US" altLang="ko-KR"/>
              <a:t> 10</a:t>
            </a:r>
            <a:r>
              <a:rPr lang="ko-KR" altLang="ko-KR"/>
              <a:t>개 손해보험사 담합 사건</a:t>
            </a:r>
            <a:r>
              <a:rPr lang="en-US" altLang="ko-KR" sz="1600"/>
              <a:t>(</a:t>
            </a:r>
            <a:r>
              <a:rPr lang="ko-KR" altLang="ko-KR" sz="1600"/>
              <a:t>대법원</a:t>
            </a:r>
            <a:r>
              <a:rPr lang="en-US" altLang="ko-KR" sz="1600"/>
              <a:t> 2012. 6. 14. </a:t>
            </a:r>
            <a:r>
              <a:rPr lang="ko-KR" altLang="ko-KR" sz="1600"/>
              <a:t>선고</a:t>
            </a:r>
            <a:r>
              <a:rPr lang="en-US" altLang="ko-KR" sz="1600"/>
              <a:t> 2010</a:t>
            </a:r>
            <a:r>
              <a:rPr lang="ko-KR" altLang="ko-KR" sz="1600"/>
              <a:t>두</a:t>
            </a:r>
            <a:r>
              <a:rPr lang="en-US" altLang="ko-KR" sz="1600"/>
              <a:t> 405 </a:t>
            </a:r>
            <a:r>
              <a:rPr lang="ko-KR" altLang="ko-KR" sz="1600"/>
              <a:t>판결</a:t>
            </a:r>
            <a:r>
              <a:rPr lang="en-US" altLang="ko-KR" sz="1600"/>
              <a:t>)</a:t>
            </a:r>
            <a:endParaRPr lang="ko-KR" altLang="ko-KR" sz="1400"/>
          </a:p>
          <a:p>
            <a:pPr lvl="2">
              <a:lnSpc>
                <a:spcPct val="120000"/>
              </a:lnSpc>
            </a:pPr>
            <a:r>
              <a:rPr lang="ko-KR" altLang="ko-KR"/>
              <a:t>시사점</a:t>
            </a:r>
            <a:r>
              <a:rPr lang="en-US" altLang="ko-KR"/>
              <a:t>: </a:t>
            </a:r>
            <a:r>
              <a:rPr lang="ko-KR" altLang="ko-KR"/>
              <a:t>공동으로 요율체계 정비의 필요성이 있더라도 합의가 정당화되지 </a:t>
            </a:r>
            <a:r>
              <a:rPr lang="ko-KR" altLang="ko-KR" smtClean="0"/>
              <a:t>않음</a:t>
            </a:r>
            <a:endParaRPr lang="ko-KR" altLang="ko-KR" sz="1200"/>
          </a:p>
          <a:p>
            <a:pPr lvl="3">
              <a:lnSpc>
                <a:spcPct val="120000"/>
              </a:lnSpc>
            </a:pPr>
            <a:r>
              <a:rPr lang="ko-KR" altLang="ko-KR"/>
              <a:t>사안</a:t>
            </a:r>
            <a:r>
              <a:rPr lang="en-US" altLang="ko-KR"/>
              <a:t>: </a:t>
            </a:r>
            <a:r>
              <a:rPr lang="ko-KR" altLang="ko-KR"/>
              <a:t>생명보험사 및 손해보험사가 단체상해보험상품 영업보험료 할인 등에 관해 합의</a:t>
            </a:r>
            <a:endParaRPr lang="ko-KR" altLang="ko-KR" sz="1000"/>
          </a:p>
          <a:p>
            <a:pPr lvl="3">
              <a:lnSpc>
                <a:spcPct val="120000"/>
              </a:lnSpc>
            </a:pPr>
            <a:r>
              <a:rPr lang="ko-KR" altLang="ko-KR"/>
              <a:t>대법원</a:t>
            </a:r>
            <a:r>
              <a:rPr lang="en-US" altLang="ko-KR"/>
              <a:t>: </a:t>
            </a:r>
            <a:r>
              <a:rPr lang="ko-KR" altLang="ko-KR"/>
              <a:t>합의가 단체상해보험상품의 요율체계 정비 및 공동위험률 산출의 필요성 때문에 이루어진 측면이 있더라도 그러한 사정만으로 합의를 정당화할 수 </a:t>
            </a:r>
            <a:r>
              <a:rPr lang="ko-KR" altLang="ko-KR" smtClean="0"/>
              <a:t>없음</a:t>
            </a:r>
            <a:endParaRPr lang="ko-KR" altLang="ko-KR" sz="1200"/>
          </a:p>
          <a:p>
            <a:pPr lvl="1">
              <a:lnSpc>
                <a:spcPct val="120000"/>
              </a:lnSpc>
              <a:spcBef>
                <a:spcPts val="1200"/>
              </a:spcBef>
            </a:pPr>
            <a:r>
              <a:rPr lang="ko-KR" altLang="ko-KR"/>
              <a:t>에프 호프만 라로슈 등</a:t>
            </a:r>
            <a:r>
              <a:rPr lang="en-US" altLang="ko-KR"/>
              <a:t> 6</a:t>
            </a:r>
            <a:r>
              <a:rPr lang="ko-KR" altLang="ko-KR"/>
              <a:t>개 비타민 제조업자의 판매량 및 가격공동결정행위 사건</a:t>
            </a:r>
            <a:r>
              <a:rPr lang="en-US" altLang="ko-KR" sz="1600"/>
              <a:t>(</a:t>
            </a:r>
            <a:r>
              <a:rPr lang="ko-KR" altLang="ko-KR" sz="1600"/>
              <a:t>서울고법</a:t>
            </a:r>
            <a:r>
              <a:rPr lang="en-US" altLang="ko-KR" sz="1600"/>
              <a:t> 2004. 11. 24. </a:t>
            </a:r>
            <a:r>
              <a:rPr lang="ko-KR" altLang="ko-KR" sz="1600"/>
              <a:t>선고</a:t>
            </a:r>
            <a:r>
              <a:rPr lang="en-US" altLang="ko-KR" sz="1600"/>
              <a:t> 2003</a:t>
            </a:r>
            <a:r>
              <a:rPr lang="ko-KR" altLang="ko-KR" sz="1600"/>
              <a:t>누</a:t>
            </a:r>
            <a:r>
              <a:rPr lang="en-US" altLang="ko-KR" sz="1600"/>
              <a:t>9000 </a:t>
            </a:r>
            <a:r>
              <a:rPr lang="ko-KR" altLang="ko-KR" sz="1600"/>
              <a:t>판결</a:t>
            </a:r>
            <a:r>
              <a:rPr lang="en-US" altLang="ko-KR" sz="1600"/>
              <a:t>, </a:t>
            </a:r>
            <a:r>
              <a:rPr lang="ko-KR" altLang="ko-KR" sz="1600"/>
              <a:t>고법확정</a:t>
            </a:r>
            <a:r>
              <a:rPr lang="en-US" altLang="ko-KR" sz="1600"/>
              <a:t>)</a:t>
            </a:r>
            <a:endParaRPr lang="ko-KR" altLang="ko-KR" sz="1200"/>
          </a:p>
          <a:p>
            <a:pPr lvl="2">
              <a:lnSpc>
                <a:spcPct val="120000"/>
              </a:lnSpc>
            </a:pPr>
            <a:r>
              <a:rPr lang="ko-KR" altLang="ko-KR"/>
              <a:t>시사점</a:t>
            </a:r>
            <a:r>
              <a:rPr lang="en-US" altLang="ko-KR"/>
              <a:t>: 52% </a:t>
            </a:r>
            <a:r>
              <a:rPr lang="ko-KR" altLang="ko-KR"/>
              <a:t>시장점유율 합계 사업자들의 담합도 </a:t>
            </a:r>
            <a:r>
              <a:rPr lang="ko-KR" altLang="ko-KR" smtClean="0"/>
              <a:t>가능</a:t>
            </a:r>
            <a:endParaRPr lang="ko-KR" altLang="ko-KR" sz="1200"/>
          </a:p>
          <a:p>
            <a:pPr lvl="3">
              <a:lnSpc>
                <a:spcPct val="120000"/>
              </a:lnSpc>
            </a:pPr>
            <a:r>
              <a:rPr lang="ko-KR" altLang="ko-KR"/>
              <a:t>사안</a:t>
            </a:r>
            <a:r>
              <a:rPr lang="en-US" altLang="ko-KR"/>
              <a:t>: </a:t>
            </a:r>
            <a:r>
              <a:rPr lang="ko-KR" altLang="ko-KR"/>
              <a:t>에프 호프만 라로슈 등</a:t>
            </a:r>
            <a:r>
              <a:rPr lang="en-US" altLang="ko-KR"/>
              <a:t> 6</a:t>
            </a:r>
            <a:r>
              <a:rPr lang="ko-KR" altLang="ko-KR"/>
              <a:t>개 비타민 제조회사들이</a:t>
            </a:r>
            <a:r>
              <a:rPr lang="en-US" altLang="ko-KR"/>
              <a:t> 1989.9.~1999.2. </a:t>
            </a:r>
            <a:r>
              <a:rPr lang="ko-KR" altLang="ko-KR"/>
              <a:t>기간 동안 대한민국을 포함한 전 세계시장을 대상으로 원료용 비타민의 판매량 및 판매가격 인상 유지를 합의하고 대한민국 시장에 판매</a:t>
            </a:r>
            <a:endParaRPr lang="ko-KR" altLang="ko-KR" sz="1000"/>
          </a:p>
          <a:p>
            <a:pPr lvl="3">
              <a:lnSpc>
                <a:spcPct val="120000"/>
              </a:lnSpc>
            </a:pPr>
            <a:r>
              <a:rPr lang="ko-KR" altLang="ko-KR"/>
              <a:t>법원</a:t>
            </a:r>
            <a:r>
              <a:rPr lang="en-US" altLang="ko-KR"/>
              <a:t>: </a:t>
            </a:r>
            <a:r>
              <a:rPr lang="ko-KR" altLang="ko-KR"/>
              <a:t>국내시장에서</a:t>
            </a:r>
            <a:r>
              <a:rPr lang="en-US" altLang="ko-KR"/>
              <a:t> 52%</a:t>
            </a:r>
            <a:r>
              <a:rPr lang="ko-KR" altLang="ko-KR"/>
              <a:t>의 시장점유율을 지닌 사업자들이 시장점유율이나 판매량을 할당한 것은 경쟁제한성이 있음</a:t>
            </a:r>
            <a:endParaRPr lang="ko-KR" altLang="ko-KR" sz="1000"/>
          </a:p>
          <a:p>
            <a:pPr lvl="3">
              <a:lnSpc>
                <a:spcPct val="120000"/>
              </a:lnSpc>
              <a:spcBef>
                <a:spcPts val="600"/>
              </a:spcBef>
            </a:pPr>
            <a:endParaRPr lang="ko-KR" altLang="en-US"/>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26</a:t>
            </a:fld>
            <a:endParaRPr lang="ko-KR" altLang="en-US"/>
          </a:p>
        </p:txBody>
      </p:sp>
      <p:grpSp>
        <p:nvGrpSpPr>
          <p:cNvPr id="5" name="그룹 19"/>
          <p:cNvGrpSpPr>
            <a:grpSpLocks/>
          </p:cNvGrpSpPr>
          <p:nvPr/>
        </p:nvGrpSpPr>
        <p:grpSpPr bwMode="auto">
          <a:xfrm>
            <a:off x="457200" y="1340768"/>
            <a:ext cx="2087592" cy="488032"/>
            <a:chOff x="2979761" y="2548280"/>
            <a:chExt cx="1917312" cy="455002"/>
          </a:xfrm>
        </p:grpSpPr>
        <p:pic>
          <p:nvPicPr>
            <p:cNvPr id="6" name="Picture 2" descr="C:\작업\소스\박스\박스ㄴㄴ.png"/>
            <p:cNvPicPr>
              <a:picLocks noChangeAspect="1" noChangeArrowheads="1"/>
            </p:cNvPicPr>
            <p:nvPr/>
          </p:nvPicPr>
          <p:blipFill>
            <a:blip r:embed="rId2" cstate="print">
              <a:lum bright="-4000" contrast="2000"/>
            </a:blip>
            <a:srcRect/>
            <a:stretch>
              <a:fillRect/>
            </a:stretch>
          </p:blipFill>
          <p:spPr bwMode="auto">
            <a:xfrm>
              <a:off x="2979761" y="2548280"/>
              <a:ext cx="1917312" cy="455002"/>
            </a:xfrm>
            <a:prstGeom prst="rect">
              <a:avLst/>
            </a:prstGeom>
            <a:noFill/>
            <a:ln w="9525">
              <a:noFill/>
              <a:miter lim="800000"/>
              <a:headEnd/>
              <a:tailEnd/>
            </a:ln>
          </p:spPr>
        </p:pic>
        <p:sp>
          <p:nvSpPr>
            <p:cNvPr id="7" name="직사각형 6"/>
            <p:cNvSpPr/>
            <p:nvPr/>
          </p:nvSpPr>
          <p:spPr>
            <a:xfrm>
              <a:off x="3081443" y="2559032"/>
              <a:ext cx="1657175" cy="344336"/>
            </a:xfrm>
            <a:prstGeom prst="rect">
              <a:avLst/>
            </a:prstGeom>
          </p:spPr>
          <p:txBody>
            <a:bodyPr wrap="square">
              <a:spAutoFit/>
            </a:bodyPr>
            <a:lstStyle/>
            <a:p>
              <a:pPr fontAlgn="auto" latinLnBrk="0">
                <a:spcAft>
                  <a:spcPts val="0"/>
                </a:spcAft>
                <a:defRPr/>
              </a:pPr>
              <a:r>
                <a:rPr kumimoji="0" lang="en-US" altLang="ko-KR" b="1" kern="0">
                  <a:solidFill>
                    <a:srgbClr val="FFFFFF"/>
                  </a:solidFill>
                  <a:latin typeface="Arial" charset="0"/>
                  <a:ea typeface="+mn-ea"/>
                </a:rPr>
                <a:t>2</a:t>
              </a:r>
              <a:r>
                <a:rPr kumimoji="0" lang="en-US" altLang="ko-KR" b="1" kern="0" smtClean="0">
                  <a:solidFill>
                    <a:srgbClr val="FFFFFF"/>
                  </a:solidFill>
                  <a:latin typeface="Arial" charset="0"/>
                  <a:ea typeface="+mn-ea"/>
                </a:rPr>
                <a:t>. </a:t>
              </a:r>
              <a:r>
                <a:rPr kumimoji="0" lang="ko-KR" altLang="en-US" b="1" kern="0" smtClean="0">
                  <a:solidFill>
                    <a:srgbClr val="FFFFFF"/>
                  </a:solidFill>
                  <a:latin typeface="Arial" charset="0"/>
                  <a:ea typeface="+mn-ea"/>
                </a:rPr>
                <a:t>부당성</a:t>
              </a:r>
              <a:endParaRPr kumimoji="0" lang="ko-KR" altLang="en-US" b="1" kern="0">
                <a:solidFill>
                  <a:srgbClr val="FFFFFF"/>
                </a:solidFill>
                <a:latin typeface="Arial" charset="0"/>
                <a:ea typeface="+mn-ea"/>
              </a:endParaRPr>
            </a:p>
          </p:txBody>
        </p:sp>
      </p:grpSp>
    </p:spTree>
    <p:extLst>
      <p:ext uri="{BB962C8B-B14F-4D97-AF65-F5344CB8AC3E}">
        <p14:creationId xmlns="" xmlns:p14="http://schemas.microsoft.com/office/powerpoint/2010/main" val="4169103006"/>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II. </a:t>
            </a:r>
            <a:r>
              <a:rPr lang="ko-KR" altLang="ko-KR">
                <a:effectLst/>
              </a:rPr>
              <a:t>경쟁제한성</a:t>
            </a:r>
            <a:endParaRPr lang="ko-KR" altLang="en-US"/>
          </a:p>
        </p:txBody>
      </p:sp>
      <p:sp>
        <p:nvSpPr>
          <p:cNvPr id="3" name="내용 개체 틀 2"/>
          <p:cNvSpPr>
            <a:spLocks noGrp="1"/>
          </p:cNvSpPr>
          <p:nvPr>
            <p:ph idx="1"/>
          </p:nvPr>
        </p:nvSpPr>
        <p:spPr>
          <a:xfrm>
            <a:off x="457200" y="1808819"/>
            <a:ext cx="8435280" cy="4317343"/>
          </a:xfrm>
        </p:spPr>
        <p:txBody>
          <a:bodyPr/>
          <a:lstStyle/>
          <a:p>
            <a:pPr lvl="1">
              <a:lnSpc>
                <a:spcPct val="120000"/>
              </a:lnSpc>
              <a:spcBef>
                <a:spcPts val="800"/>
              </a:spcBef>
            </a:pPr>
            <a:r>
              <a:rPr lang="ko-KR" altLang="ko-KR"/>
              <a:t>정부종합청사 신관 신축공사관련</a:t>
            </a:r>
            <a:r>
              <a:rPr lang="en-US" altLang="ko-KR"/>
              <a:t> 17</a:t>
            </a:r>
            <a:r>
              <a:rPr lang="ko-KR" altLang="ko-KR"/>
              <a:t>개 건설사의 담합 사건</a:t>
            </a:r>
            <a:r>
              <a:rPr lang="en-US" altLang="ko-KR"/>
              <a:t>(</a:t>
            </a:r>
            <a:r>
              <a:rPr lang="ko-KR" altLang="ko-KR"/>
              <a:t>대법원</a:t>
            </a:r>
            <a:r>
              <a:rPr lang="en-US" altLang="ko-KR"/>
              <a:t> 1999. 2. 23. </a:t>
            </a:r>
            <a:r>
              <a:rPr lang="ko-KR" altLang="ko-KR"/>
              <a:t>선고</a:t>
            </a:r>
            <a:r>
              <a:rPr lang="en-US" altLang="ko-KR"/>
              <a:t> 98</a:t>
            </a:r>
            <a:r>
              <a:rPr lang="ko-KR" altLang="ko-KR"/>
              <a:t>두</a:t>
            </a:r>
            <a:r>
              <a:rPr lang="en-US" altLang="ko-KR"/>
              <a:t>15849 </a:t>
            </a:r>
            <a:r>
              <a:rPr lang="ko-KR" altLang="ko-KR"/>
              <a:t>판결</a:t>
            </a:r>
            <a:r>
              <a:rPr lang="en-US" altLang="ko-KR"/>
              <a:t>)</a:t>
            </a:r>
            <a:endParaRPr lang="ko-KR" altLang="ko-KR"/>
          </a:p>
          <a:p>
            <a:pPr lvl="2">
              <a:lnSpc>
                <a:spcPct val="120000"/>
              </a:lnSpc>
              <a:spcBef>
                <a:spcPts val="800"/>
              </a:spcBef>
            </a:pPr>
            <a:r>
              <a:rPr lang="ko-KR" altLang="ko-KR"/>
              <a:t>시사점</a:t>
            </a:r>
            <a:r>
              <a:rPr lang="en-US" altLang="ko-KR"/>
              <a:t>: </a:t>
            </a:r>
            <a:r>
              <a:rPr lang="ko-KR" altLang="ko-KR"/>
              <a:t>입찰참가자 중 일부 사업자들 사이에서만 합의가 이루어진 경우에도 경쟁제한성이 인정될 수 </a:t>
            </a:r>
            <a:r>
              <a:rPr lang="ko-KR" altLang="ko-KR" smtClean="0"/>
              <a:t>있음</a:t>
            </a:r>
            <a:endParaRPr lang="en-US" altLang="ko-KR" smtClean="0"/>
          </a:p>
          <a:p>
            <a:pPr lvl="2">
              <a:lnSpc>
                <a:spcPct val="120000"/>
              </a:lnSpc>
              <a:spcBef>
                <a:spcPts val="800"/>
              </a:spcBef>
            </a:pPr>
            <a:endParaRPr lang="ko-KR" altLang="ko-KR"/>
          </a:p>
          <a:p>
            <a:pPr lvl="1">
              <a:lnSpc>
                <a:spcPct val="120000"/>
              </a:lnSpc>
              <a:spcBef>
                <a:spcPts val="800"/>
              </a:spcBef>
            </a:pPr>
            <a:r>
              <a:rPr lang="ko-KR" altLang="ko-KR"/>
              <a:t>일진전기 등</a:t>
            </a:r>
            <a:r>
              <a:rPr lang="en-US" altLang="ko-KR"/>
              <a:t> 11</a:t>
            </a:r>
            <a:r>
              <a:rPr lang="ko-KR" altLang="ko-KR"/>
              <a:t>개사의 컷아웃스위치 입찰담함 사건</a:t>
            </a:r>
            <a:r>
              <a:rPr lang="en-US" altLang="ko-KR"/>
              <a:t>(</a:t>
            </a:r>
            <a:r>
              <a:rPr lang="ko-KR" altLang="ko-KR"/>
              <a:t>서울고법</a:t>
            </a:r>
            <a:r>
              <a:rPr lang="en-US" altLang="ko-KR"/>
              <a:t> 2007. 11. 8. </a:t>
            </a:r>
            <a:r>
              <a:rPr lang="ko-KR" altLang="ko-KR"/>
              <a:t>선고</a:t>
            </a:r>
            <a:r>
              <a:rPr lang="en-US" altLang="ko-KR"/>
              <a:t> 2005</a:t>
            </a:r>
            <a:r>
              <a:rPr lang="ko-KR" altLang="ko-KR"/>
              <a:t>누</a:t>
            </a:r>
            <a:r>
              <a:rPr lang="en-US" altLang="ko-KR"/>
              <a:t>19759 </a:t>
            </a:r>
            <a:r>
              <a:rPr lang="ko-KR" altLang="ko-KR"/>
              <a:t>판결</a:t>
            </a:r>
            <a:r>
              <a:rPr lang="en-US" altLang="ko-KR"/>
              <a:t>, </a:t>
            </a:r>
            <a:r>
              <a:rPr lang="ko-KR" altLang="ko-KR"/>
              <a:t>고법확정</a:t>
            </a:r>
            <a:r>
              <a:rPr lang="en-US" altLang="ko-KR"/>
              <a:t>)</a:t>
            </a:r>
            <a:endParaRPr lang="ko-KR" altLang="ko-KR"/>
          </a:p>
          <a:p>
            <a:pPr lvl="2">
              <a:lnSpc>
                <a:spcPct val="120000"/>
              </a:lnSpc>
              <a:spcBef>
                <a:spcPts val="800"/>
              </a:spcBef>
            </a:pPr>
            <a:r>
              <a:rPr lang="ko-KR" altLang="ko-KR"/>
              <a:t>시사점</a:t>
            </a:r>
            <a:r>
              <a:rPr lang="en-US" altLang="ko-KR"/>
              <a:t>: </a:t>
            </a:r>
            <a:r>
              <a:rPr lang="ko-KR" altLang="ko-KR"/>
              <a:t>수요독점 사업자</a:t>
            </a:r>
            <a:r>
              <a:rPr lang="en-US" altLang="ko-KR"/>
              <a:t>(</a:t>
            </a:r>
            <a:r>
              <a:rPr lang="ko-KR" altLang="ko-KR"/>
              <a:t>한국전력</a:t>
            </a:r>
            <a:r>
              <a:rPr lang="en-US" altLang="ko-KR"/>
              <a:t>)</a:t>
            </a:r>
            <a:r>
              <a:rPr lang="ko-KR" altLang="ko-KR"/>
              <a:t>를 대상으로 한 담합도 경쟁제한성 </a:t>
            </a:r>
            <a:r>
              <a:rPr lang="ko-KR" altLang="ko-KR" smtClean="0"/>
              <a:t>인정</a:t>
            </a:r>
            <a:endParaRPr lang="ko-KR" altLang="ko-KR"/>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27</a:t>
            </a:fld>
            <a:endParaRPr lang="ko-KR" altLang="en-US"/>
          </a:p>
        </p:txBody>
      </p:sp>
    </p:spTree>
    <p:extLst>
      <p:ext uri="{BB962C8B-B14F-4D97-AF65-F5344CB8AC3E}">
        <p14:creationId xmlns="" xmlns:p14="http://schemas.microsoft.com/office/powerpoint/2010/main" val="3478474779"/>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a:effectLst/>
              </a:rPr>
              <a:t>II. </a:t>
            </a:r>
            <a:r>
              <a:rPr lang="ko-KR" altLang="ko-KR" smtClean="0">
                <a:effectLst/>
              </a:rPr>
              <a:t>경쟁제한성</a:t>
            </a:r>
            <a:endParaRPr lang="ko-KR" altLang="en-US"/>
          </a:p>
        </p:txBody>
      </p:sp>
      <p:sp>
        <p:nvSpPr>
          <p:cNvPr id="3" name="내용 개체 틀 2"/>
          <p:cNvSpPr>
            <a:spLocks noGrp="1"/>
          </p:cNvSpPr>
          <p:nvPr>
            <p:ph idx="1"/>
          </p:nvPr>
        </p:nvSpPr>
        <p:spPr>
          <a:xfrm>
            <a:off x="457200" y="1266825"/>
            <a:ext cx="8399276" cy="4859338"/>
          </a:xfrm>
        </p:spPr>
        <p:txBody>
          <a:bodyPr/>
          <a:lstStyle/>
          <a:p>
            <a:pPr lvl="0"/>
            <a:r>
              <a:rPr lang="ko-KR" altLang="ko-KR" dirty="0"/>
              <a:t>시장획정</a:t>
            </a:r>
          </a:p>
          <a:p>
            <a:pPr marL="274637" lvl="1" indent="0">
              <a:buNone/>
            </a:pPr>
            <a:endParaRPr lang="ko-KR" altLang="ko-KR" sz="900" dirty="0"/>
          </a:p>
          <a:p>
            <a:pPr lvl="1">
              <a:lnSpc>
                <a:spcPct val="120000"/>
              </a:lnSpc>
              <a:spcBef>
                <a:spcPts val="1200"/>
              </a:spcBef>
            </a:pPr>
            <a:r>
              <a:rPr lang="ko-KR" altLang="en-US" dirty="0"/>
              <a:t>국보 외 </a:t>
            </a:r>
            <a:r>
              <a:rPr lang="en-US" altLang="ko-KR" dirty="0"/>
              <a:t>9</a:t>
            </a:r>
            <a:r>
              <a:rPr lang="ko-KR" altLang="en-US" dirty="0"/>
              <a:t>의 담합 사건</a:t>
            </a:r>
            <a:r>
              <a:rPr lang="en-US" altLang="ko-KR" sz="1600" dirty="0"/>
              <a:t>(</a:t>
            </a:r>
            <a:r>
              <a:rPr lang="ko-KR" altLang="en-US" sz="1600" dirty="0"/>
              <a:t>대법원 </a:t>
            </a:r>
            <a:r>
              <a:rPr lang="en-US" altLang="ko-KR" sz="1600" dirty="0"/>
              <a:t>2009. 7. 9. </a:t>
            </a:r>
            <a:r>
              <a:rPr lang="ko-KR" altLang="en-US" sz="1600" dirty="0"/>
              <a:t>선고 </a:t>
            </a:r>
            <a:r>
              <a:rPr lang="en-US" altLang="ko-KR" sz="1600" dirty="0"/>
              <a:t>2007</a:t>
            </a:r>
            <a:r>
              <a:rPr lang="ko-KR" altLang="en-US" sz="1600" dirty="0"/>
              <a:t>두</a:t>
            </a:r>
            <a:r>
              <a:rPr lang="en-US" altLang="ko-KR" sz="1600" dirty="0"/>
              <a:t>26117 </a:t>
            </a:r>
            <a:r>
              <a:rPr lang="ko-KR" altLang="en-US" sz="1600" dirty="0"/>
              <a:t>판결</a:t>
            </a:r>
            <a:r>
              <a:rPr lang="en-US" altLang="ko-KR" sz="1600" dirty="0" smtClean="0"/>
              <a:t>)</a:t>
            </a:r>
          </a:p>
          <a:p>
            <a:pPr lvl="2">
              <a:lnSpc>
                <a:spcPct val="120000"/>
              </a:lnSpc>
              <a:spcBef>
                <a:spcPts val="1200"/>
              </a:spcBef>
            </a:pPr>
            <a:r>
              <a:rPr lang="ko-KR" altLang="ko-KR" dirty="0"/>
              <a:t>시사점</a:t>
            </a:r>
            <a:r>
              <a:rPr lang="en-US" altLang="ko-KR" dirty="0"/>
              <a:t>: </a:t>
            </a:r>
            <a:r>
              <a:rPr lang="ko-KR" altLang="ko-KR" dirty="0"/>
              <a:t>합의된 사항 자체에 대하여 정부의 행정지도가 있었던 </a:t>
            </a:r>
            <a:r>
              <a:rPr lang="ko-KR" altLang="ko-KR" dirty="0" smtClean="0"/>
              <a:t>경우</a:t>
            </a:r>
            <a:r>
              <a:rPr lang="en-US" altLang="ko-KR" dirty="0" smtClean="0"/>
              <a:t>-</a:t>
            </a:r>
            <a:r>
              <a:rPr lang="ko-KR" altLang="en-US" dirty="0" smtClean="0"/>
              <a:t>부당성 부인</a:t>
            </a:r>
            <a:endParaRPr lang="ko-KR" altLang="ko-KR" sz="1200" dirty="0"/>
          </a:p>
          <a:p>
            <a:pPr lvl="3">
              <a:lnSpc>
                <a:spcPct val="120000"/>
              </a:lnSpc>
              <a:spcBef>
                <a:spcPts val="1200"/>
              </a:spcBef>
            </a:pPr>
            <a:r>
              <a:rPr lang="ko-KR" altLang="ko-KR" dirty="0"/>
              <a:t>사안</a:t>
            </a:r>
            <a:r>
              <a:rPr lang="en-US" altLang="ko-KR" dirty="0"/>
              <a:t>: </a:t>
            </a:r>
            <a:r>
              <a:rPr lang="ko-KR" altLang="ko-KR" dirty="0"/>
              <a:t>국보 외</a:t>
            </a:r>
            <a:r>
              <a:rPr lang="en-US" altLang="ko-KR" dirty="0"/>
              <a:t> 9</a:t>
            </a:r>
            <a:r>
              <a:rPr lang="ko-KR" altLang="ko-KR" dirty="0"/>
              <a:t>개 </a:t>
            </a:r>
            <a:r>
              <a:rPr lang="ko-KR" altLang="ko-KR" dirty="0" err="1"/>
              <a:t>운송사들이</a:t>
            </a:r>
            <a:r>
              <a:rPr lang="ko-KR" altLang="ko-KR" dirty="0"/>
              <a:t> 컨테이너 </a:t>
            </a:r>
            <a:r>
              <a:rPr lang="ko-KR" altLang="ko-KR" dirty="0" err="1"/>
              <a:t>운임적용률과</a:t>
            </a:r>
            <a:r>
              <a:rPr lang="ko-KR" altLang="ko-KR" dirty="0"/>
              <a:t> 운송관리비 등을 합의</a:t>
            </a:r>
            <a:r>
              <a:rPr lang="en-US" altLang="ko-KR" dirty="0"/>
              <a:t>, </a:t>
            </a:r>
            <a:r>
              <a:rPr lang="ko-KR" altLang="ko-KR" dirty="0"/>
              <a:t>그 과정에서 화물연대파업사태를 해결하는 과정에서 정부의 행정지도가 있었음</a:t>
            </a:r>
            <a:endParaRPr lang="ko-KR" altLang="ko-KR" sz="1000" dirty="0"/>
          </a:p>
          <a:p>
            <a:pPr lvl="3">
              <a:lnSpc>
                <a:spcPct val="120000"/>
              </a:lnSpc>
              <a:spcBef>
                <a:spcPts val="1200"/>
              </a:spcBef>
            </a:pPr>
            <a:r>
              <a:rPr lang="ko-KR" altLang="ko-KR" dirty="0"/>
              <a:t>법원</a:t>
            </a:r>
            <a:r>
              <a:rPr lang="en-US" altLang="ko-KR" dirty="0"/>
              <a:t>: </a:t>
            </a:r>
            <a:r>
              <a:rPr lang="ko-KR" altLang="ko-KR" dirty="0"/>
              <a:t>공동행위가 법령에 근거한 정부기관의 행정지도에 따라 적합하게 이루어진 경우이거나 또는 경제전반의 효율성 증대로 인하여 </a:t>
            </a:r>
            <a:r>
              <a:rPr lang="ko-KR" altLang="ko-KR" dirty="0" err="1"/>
              <a:t>친경쟁적</a:t>
            </a:r>
            <a:r>
              <a:rPr lang="ko-KR" altLang="ko-KR" dirty="0"/>
              <a:t> 효과가 매우 큰 경우와 같이 특별한 사정이 있는 경우에는 부당하지 않음</a:t>
            </a:r>
            <a:r>
              <a:rPr lang="en-US" altLang="ko-KR" dirty="0"/>
              <a:t>. </a:t>
            </a:r>
            <a:r>
              <a:rPr lang="ko-KR" altLang="ko-KR" dirty="0"/>
              <a:t>‘컨테이너 운임 </a:t>
            </a:r>
            <a:r>
              <a:rPr lang="ko-KR" altLang="ko-KR" dirty="0" err="1"/>
              <a:t>적용률</a:t>
            </a:r>
            <a:r>
              <a:rPr lang="ko-KR" altLang="ko-KR" dirty="0"/>
              <a:t> 및 운송관리비 징수에 관한 합의’ 중 운수회사들이 화주로부터 지급받는 컨테이너 운임의 </a:t>
            </a:r>
            <a:r>
              <a:rPr lang="ko-KR" altLang="ko-KR" dirty="0" err="1"/>
              <a:t>적용률을</a:t>
            </a:r>
            <a:r>
              <a:rPr lang="ko-KR" altLang="ko-KR" dirty="0"/>
              <a:t> 인상하는 내용의 합의 부분은 화물연대파업사태를 해결하는 과정에서 정부의 행정지도가 있었다고 볼 여지가 있고</a:t>
            </a:r>
            <a:r>
              <a:rPr lang="en-US" altLang="ko-KR" dirty="0"/>
              <a:t>, </a:t>
            </a:r>
            <a:r>
              <a:rPr lang="ko-KR" altLang="ko-KR" dirty="0"/>
              <a:t>화물연대의 요구사항 중 하나인 </a:t>
            </a:r>
            <a:r>
              <a:rPr lang="ko-KR" altLang="ko-KR" dirty="0" err="1"/>
              <a:t>하불료를</a:t>
            </a:r>
            <a:r>
              <a:rPr lang="ko-KR" altLang="ko-KR" dirty="0"/>
              <a:t> 인상해 주기 위하여는 화물 운수회사들이 화주들로부터 받는 운송료가 인상되어야 하는 등 어느 정도의 수익 증가가 화물 운수회사들에게 필요하다고 보이는 점 등에 비추어</a:t>
            </a:r>
            <a:r>
              <a:rPr lang="en-US" altLang="ko-KR" dirty="0"/>
              <a:t>, </a:t>
            </a:r>
            <a:r>
              <a:rPr lang="ko-KR" altLang="ko-KR" dirty="0" err="1"/>
              <a:t>친경쟁적</a:t>
            </a:r>
            <a:r>
              <a:rPr lang="ko-KR" altLang="ko-KR" dirty="0"/>
              <a:t> 효과가 매우 커 공동행위의 부당성이 인정되지 않을 여지가 있다고 한 사례</a:t>
            </a:r>
            <a:r>
              <a:rPr lang="en-US" altLang="ko-KR" dirty="0"/>
              <a:t>.</a:t>
            </a:r>
            <a:br>
              <a:rPr lang="en-US" altLang="ko-KR" dirty="0"/>
            </a:br>
            <a:r>
              <a:rPr lang="en-US" altLang="ko-KR" sz="600" dirty="0"/>
              <a:t/>
            </a:r>
            <a:br>
              <a:rPr lang="en-US" altLang="ko-KR" sz="600" dirty="0"/>
            </a:br>
            <a:endParaRPr lang="ko-KR" altLang="en-US" dirty="0"/>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28</a:t>
            </a:fld>
            <a:endParaRPr lang="ko-KR" altLang="en-US"/>
          </a:p>
        </p:txBody>
      </p:sp>
      <p:grpSp>
        <p:nvGrpSpPr>
          <p:cNvPr id="5" name="그룹 19"/>
          <p:cNvGrpSpPr>
            <a:grpSpLocks/>
          </p:cNvGrpSpPr>
          <p:nvPr/>
        </p:nvGrpSpPr>
        <p:grpSpPr bwMode="auto">
          <a:xfrm>
            <a:off x="457200" y="1340768"/>
            <a:ext cx="2087592" cy="488032"/>
            <a:chOff x="2979761" y="2548280"/>
            <a:chExt cx="1917312" cy="455002"/>
          </a:xfrm>
        </p:grpSpPr>
        <p:pic>
          <p:nvPicPr>
            <p:cNvPr id="6" name="Picture 2" descr="C:\작업\소스\박스\박스ㄴㄴ.png"/>
            <p:cNvPicPr>
              <a:picLocks noChangeAspect="1" noChangeArrowheads="1"/>
            </p:cNvPicPr>
            <p:nvPr/>
          </p:nvPicPr>
          <p:blipFill>
            <a:blip r:embed="rId2" cstate="print">
              <a:lum bright="-4000" contrast="2000"/>
            </a:blip>
            <a:srcRect/>
            <a:stretch>
              <a:fillRect/>
            </a:stretch>
          </p:blipFill>
          <p:spPr bwMode="auto">
            <a:xfrm>
              <a:off x="2979761" y="2548280"/>
              <a:ext cx="1917312" cy="455002"/>
            </a:xfrm>
            <a:prstGeom prst="rect">
              <a:avLst/>
            </a:prstGeom>
            <a:noFill/>
            <a:ln w="9525">
              <a:noFill/>
              <a:miter lim="800000"/>
              <a:headEnd/>
              <a:tailEnd/>
            </a:ln>
          </p:spPr>
        </p:pic>
        <p:sp>
          <p:nvSpPr>
            <p:cNvPr id="7" name="직사각형 6"/>
            <p:cNvSpPr/>
            <p:nvPr/>
          </p:nvSpPr>
          <p:spPr>
            <a:xfrm>
              <a:off x="3081443" y="2559032"/>
              <a:ext cx="1657175" cy="344336"/>
            </a:xfrm>
            <a:prstGeom prst="rect">
              <a:avLst/>
            </a:prstGeom>
          </p:spPr>
          <p:txBody>
            <a:bodyPr wrap="square">
              <a:spAutoFit/>
            </a:bodyPr>
            <a:lstStyle/>
            <a:p>
              <a:pPr fontAlgn="auto" latinLnBrk="0">
                <a:spcAft>
                  <a:spcPts val="0"/>
                </a:spcAft>
                <a:defRPr/>
              </a:pPr>
              <a:r>
                <a:rPr kumimoji="0" lang="en-US" altLang="ko-KR" b="1" kern="0" smtClean="0">
                  <a:solidFill>
                    <a:srgbClr val="FFFFFF"/>
                  </a:solidFill>
                  <a:latin typeface="Arial" charset="0"/>
                  <a:ea typeface="+mn-ea"/>
                </a:rPr>
                <a:t>3. </a:t>
              </a:r>
              <a:r>
                <a:rPr kumimoji="0" lang="ko-KR" altLang="en-US" b="1" kern="0" smtClean="0">
                  <a:solidFill>
                    <a:srgbClr val="FFFFFF"/>
                  </a:solidFill>
                  <a:latin typeface="Arial" charset="0"/>
                  <a:ea typeface="+mn-ea"/>
                </a:rPr>
                <a:t>위법성 </a:t>
              </a:r>
              <a:r>
                <a:rPr kumimoji="0" lang="ko-KR" altLang="en-US" b="1" kern="0">
                  <a:solidFill>
                    <a:srgbClr val="FFFFFF"/>
                  </a:solidFill>
                  <a:latin typeface="Arial" charset="0"/>
                  <a:ea typeface="+mn-ea"/>
                </a:rPr>
                <a:t>조각</a:t>
              </a:r>
            </a:p>
          </p:txBody>
        </p:sp>
      </p:grpSp>
    </p:spTree>
    <p:extLst>
      <p:ext uri="{BB962C8B-B14F-4D97-AF65-F5344CB8AC3E}">
        <p14:creationId xmlns="" xmlns:p14="http://schemas.microsoft.com/office/powerpoint/2010/main" val="2304932882"/>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II. </a:t>
            </a:r>
            <a:r>
              <a:rPr lang="ko-KR" altLang="ko-KR">
                <a:effectLst/>
              </a:rPr>
              <a:t>경쟁제한성</a:t>
            </a:r>
            <a:endParaRPr lang="ko-KR" altLang="en-US"/>
          </a:p>
        </p:txBody>
      </p:sp>
      <p:sp>
        <p:nvSpPr>
          <p:cNvPr id="3" name="내용 개체 틀 2"/>
          <p:cNvSpPr>
            <a:spLocks noGrp="1"/>
          </p:cNvSpPr>
          <p:nvPr>
            <p:ph idx="1"/>
          </p:nvPr>
        </p:nvSpPr>
        <p:spPr>
          <a:xfrm>
            <a:off x="457200" y="1377974"/>
            <a:ext cx="8435280" cy="4859338"/>
          </a:xfrm>
        </p:spPr>
        <p:txBody>
          <a:bodyPr/>
          <a:lstStyle/>
          <a:p>
            <a:pPr lvl="1">
              <a:lnSpc>
                <a:spcPct val="120000"/>
              </a:lnSpc>
            </a:pPr>
            <a:r>
              <a:rPr lang="en-US" altLang="ko-KR" dirty="0"/>
              <a:t>5</a:t>
            </a:r>
            <a:r>
              <a:rPr lang="ko-KR" altLang="ko-KR" dirty="0"/>
              <a:t>개 은행의 수출환어음 매입수수료 신설담합 사건</a:t>
            </a:r>
            <a:r>
              <a:rPr lang="en-US" altLang="ko-KR" sz="1600" dirty="0"/>
              <a:t>(</a:t>
            </a:r>
            <a:r>
              <a:rPr lang="ko-KR" altLang="ko-KR" sz="1600" dirty="0"/>
              <a:t>대법원</a:t>
            </a:r>
            <a:r>
              <a:rPr lang="en-US" altLang="ko-KR" sz="1600" dirty="0"/>
              <a:t> 2011. 4. 14. </a:t>
            </a:r>
            <a:r>
              <a:rPr lang="ko-KR" altLang="ko-KR" sz="1600" dirty="0"/>
              <a:t>선고</a:t>
            </a:r>
            <a:r>
              <a:rPr lang="en-US" altLang="ko-KR" sz="1600" dirty="0"/>
              <a:t> 2009</a:t>
            </a:r>
            <a:r>
              <a:rPr lang="ko-KR" altLang="ko-KR" sz="1600" dirty="0"/>
              <a:t>두</a:t>
            </a:r>
            <a:r>
              <a:rPr lang="en-US" altLang="ko-KR" sz="1600" dirty="0"/>
              <a:t>4852 </a:t>
            </a:r>
            <a:r>
              <a:rPr lang="ko-KR" altLang="ko-KR" sz="1600" dirty="0"/>
              <a:t>판결</a:t>
            </a:r>
            <a:r>
              <a:rPr lang="en-US" altLang="ko-KR" sz="1600" dirty="0"/>
              <a:t>)</a:t>
            </a:r>
            <a:endParaRPr lang="ko-KR" altLang="ko-KR" dirty="0"/>
          </a:p>
          <a:p>
            <a:pPr lvl="2">
              <a:lnSpc>
                <a:spcPct val="120000"/>
              </a:lnSpc>
            </a:pPr>
            <a:r>
              <a:rPr lang="ko-KR" altLang="ko-KR" dirty="0"/>
              <a:t>시사점</a:t>
            </a:r>
            <a:r>
              <a:rPr lang="en-US" altLang="ko-KR" dirty="0"/>
              <a:t>: </a:t>
            </a:r>
            <a:r>
              <a:rPr lang="ko-KR" altLang="ko-KR" dirty="0"/>
              <a:t>행정지도를 따르는 과정에서 합의가 불가피한 측면이 있더라도 위법</a:t>
            </a:r>
          </a:p>
          <a:p>
            <a:pPr lvl="3">
              <a:lnSpc>
                <a:spcPct val="120000"/>
              </a:lnSpc>
            </a:pPr>
            <a:r>
              <a:rPr lang="ko-KR" altLang="ko-KR" dirty="0"/>
              <a:t>법원</a:t>
            </a:r>
            <a:r>
              <a:rPr lang="en-US" altLang="ko-KR" dirty="0"/>
              <a:t>: </a:t>
            </a:r>
            <a:r>
              <a:rPr lang="ko-KR" altLang="ko-KR" dirty="0"/>
              <a:t>금융감독원이 환가료 기간계산방법을 </a:t>
            </a:r>
            <a:r>
              <a:rPr lang="ko-KR" altLang="ko-KR" dirty="0" err="1"/>
              <a:t>양편넣기에서</a:t>
            </a:r>
            <a:r>
              <a:rPr lang="ko-KR" altLang="ko-KR" dirty="0"/>
              <a:t> </a:t>
            </a:r>
            <a:r>
              <a:rPr lang="ko-KR" altLang="ko-KR" dirty="0" err="1"/>
              <a:t>한편넣기로</a:t>
            </a:r>
            <a:r>
              <a:rPr lang="ko-KR" altLang="ko-KR" dirty="0"/>
              <a:t> 변경하도록 방침을 가지고 있었고</a:t>
            </a:r>
            <a:r>
              <a:rPr lang="en-US" altLang="ko-KR" dirty="0"/>
              <a:t>, </a:t>
            </a:r>
            <a:r>
              <a:rPr lang="ko-KR" altLang="ko-KR" dirty="0" err="1"/>
              <a:t>한편넣기로</a:t>
            </a:r>
            <a:r>
              <a:rPr lang="ko-KR" altLang="ko-KR" dirty="0"/>
              <a:t> 발생한 환가료 수입 감소를 보전하기 위하여 수출환어음 매입수수료를 신설할 필요가 있었다 하더라도</a:t>
            </a:r>
            <a:r>
              <a:rPr lang="en-US" altLang="ko-KR" dirty="0"/>
              <a:t>, </a:t>
            </a:r>
            <a:r>
              <a:rPr lang="ko-KR" altLang="ko-KR" dirty="0"/>
              <a:t>이를 공동으로 신설한 것은 </a:t>
            </a:r>
            <a:r>
              <a:rPr lang="ko-KR" altLang="ko-KR" dirty="0" smtClean="0"/>
              <a:t>위법</a:t>
            </a:r>
            <a:endParaRPr lang="en-US" altLang="ko-KR" dirty="0" smtClean="0"/>
          </a:p>
          <a:p>
            <a:pPr lvl="3">
              <a:lnSpc>
                <a:spcPct val="120000"/>
              </a:lnSpc>
            </a:pPr>
            <a:endParaRPr lang="ko-KR" altLang="ko-KR" dirty="0"/>
          </a:p>
          <a:p>
            <a:pPr lvl="1">
              <a:lnSpc>
                <a:spcPct val="120000"/>
              </a:lnSpc>
            </a:pPr>
            <a:r>
              <a:rPr lang="en-US" altLang="ko-KR" dirty="0"/>
              <a:t>11</a:t>
            </a:r>
            <a:r>
              <a:rPr lang="ko-KR" altLang="ko-KR" dirty="0"/>
              <a:t>개 소주 제조 판매사업자의 부당한 공동행위 건</a:t>
            </a:r>
            <a:r>
              <a:rPr lang="en-US" altLang="ko-KR" sz="1600" dirty="0"/>
              <a:t>(</a:t>
            </a:r>
            <a:r>
              <a:rPr lang="ko-KR" altLang="ko-KR" sz="1600" dirty="0"/>
              <a:t>서울고법</a:t>
            </a:r>
            <a:r>
              <a:rPr lang="en-US" altLang="ko-KR" sz="1600" dirty="0"/>
              <a:t> 2011. 6. 2. </a:t>
            </a:r>
            <a:r>
              <a:rPr lang="ko-KR" altLang="ko-KR" sz="1600" dirty="0"/>
              <a:t>사건번호</a:t>
            </a:r>
            <a:r>
              <a:rPr lang="en-US" altLang="ko-KR" sz="1600" dirty="0"/>
              <a:t>???)</a:t>
            </a:r>
            <a:endParaRPr lang="ko-KR" altLang="ko-KR" sz="1600" dirty="0"/>
          </a:p>
          <a:p>
            <a:pPr lvl="2">
              <a:lnSpc>
                <a:spcPct val="120000"/>
              </a:lnSpc>
            </a:pPr>
            <a:r>
              <a:rPr lang="ko-KR" altLang="ko-KR" dirty="0"/>
              <a:t>시사점</a:t>
            </a:r>
            <a:r>
              <a:rPr lang="en-US" altLang="ko-KR" dirty="0"/>
              <a:t>: </a:t>
            </a:r>
            <a:r>
              <a:rPr lang="ko-KR" altLang="ko-KR" dirty="0"/>
              <a:t>가격결정에 대한 광범위한 권한을 가진 행정기관에 의한 행정지도가 있더라도 합의 자체에 대한 지시가 없는 한 위법</a:t>
            </a:r>
            <a:r>
              <a:rPr lang="en-US" altLang="ko-KR" dirty="0"/>
              <a:t>, </a:t>
            </a:r>
            <a:r>
              <a:rPr lang="ko-KR" altLang="ko-KR" dirty="0"/>
              <a:t>다만 과징금 산정에 </a:t>
            </a:r>
            <a:r>
              <a:rPr lang="ko-KR" altLang="ko-KR" dirty="0" smtClean="0"/>
              <a:t>반영</a:t>
            </a:r>
            <a:endParaRPr lang="ko-KR" altLang="ko-KR" dirty="0"/>
          </a:p>
          <a:p>
            <a:pPr lvl="3">
              <a:lnSpc>
                <a:spcPct val="120000"/>
              </a:lnSpc>
            </a:pPr>
            <a:r>
              <a:rPr lang="ko-KR" altLang="ko-KR" dirty="0"/>
              <a:t>사안</a:t>
            </a:r>
            <a:r>
              <a:rPr lang="en-US" altLang="ko-KR" dirty="0"/>
              <a:t>: </a:t>
            </a:r>
            <a:r>
              <a:rPr lang="ko-KR" altLang="ko-KR" dirty="0"/>
              <a:t>소주 제조</a:t>
            </a:r>
            <a:r>
              <a:rPr lang="en-US" altLang="ko-KR" dirty="0"/>
              <a:t> 11</a:t>
            </a:r>
            <a:r>
              <a:rPr lang="ko-KR" altLang="ko-KR" dirty="0"/>
              <a:t>개사가</a:t>
            </a:r>
            <a:r>
              <a:rPr lang="en-US" altLang="ko-KR" dirty="0"/>
              <a:t> 2</a:t>
            </a:r>
            <a:r>
              <a:rPr lang="ko-KR" altLang="ko-KR" dirty="0"/>
              <a:t>차례 소주 출고가격 인상을 앞두고 주류회사 사장단 등 임원모임을 통하여 가격 인상여부</a:t>
            </a:r>
            <a:r>
              <a:rPr lang="en-US" altLang="ko-KR" dirty="0"/>
              <a:t>, </a:t>
            </a:r>
            <a:r>
              <a:rPr lang="ko-KR" altLang="ko-KR" dirty="0"/>
              <a:t>인상시기</a:t>
            </a:r>
            <a:r>
              <a:rPr lang="en-US" altLang="ko-KR" dirty="0"/>
              <a:t>, </a:t>
            </a:r>
            <a:r>
              <a:rPr lang="ko-KR" altLang="ko-KR" dirty="0"/>
              <a:t>인상률 등에 대하여 상호 의사연락</a:t>
            </a:r>
            <a:r>
              <a:rPr lang="en-US" altLang="ko-KR" dirty="0"/>
              <a:t>, </a:t>
            </a:r>
            <a:r>
              <a:rPr lang="ko-KR" altLang="ko-KR" dirty="0"/>
              <a:t>정보교환</a:t>
            </a:r>
            <a:r>
              <a:rPr lang="en-US" altLang="ko-KR" dirty="0"/>
              <a:t>, </a:t>
            </a:r>
            <a:r>
              <a:rPr lang="ko-KR" altLang="ko-KR" dirty="0"/>
              <a:t>논의 및 협의하고 이를 실행</a:t>
            </a:r>
            <a:r>
              <a:rPr lang="en-US" altLang="ko-KR" dirty="0"/>
              <a:t>. </a:t>
            </a:r>
            <a:r>
              <a:rPr lang="ko-KR" altLang="ko-KR" dirty="0"/>
              <a:t>소주업체들은 국세청의 행정지도에 따른 것이라고 항변함</a:t>
            </a:r>
          </a:p>
          <a:p>
            <a:pPr lvl="3">
              <a:lnSpc>
                <a:spcPct val="120000"/>
              </a:lnSpc>
            </a:pPr>
            <a:r>
              <a:rPr lang="ko-KR" altLang="ko-KR" dirty="0"/>
              <a:t>법원</a:t>
            </a:r>
            <a:r>
              <a:rPr lang="en-US" altLang="ko-KR" dirty="0"/>
              <a:t>: </a:t>
            </a:r>
            <a:r>
              <a:rPr lang="ko-KR" altLang="ko-KR" dirty="0"/>
              <a:t>국세청의 행정지도는 </a:t>
            </a:r>
            <a:r>
              <a:rPr lang="ko-KR" altLang="ko-KR" dirty="0" err="1"/>
              <a:t>법적근거가</a:t>
            </a:r>
            <a:r>
              <a:rPr lang="ko-KR" altLang="ko-KR" dirty="0"/>
              <a:t> 미약하고</a:t>
            </a:r>
            <a:r>
              <a:rPr lang="en-US" altLang="ko-KR" dirty="0"/>
              <a:t>, </a:t>
            </a:r>
            <a:r>
              <a:rPr lang="ko-KR" altLang="ko-KR" dirty="0"/>
              <a:t>담합은 인정함</a:t>
            </a:r>
            <a:r>
              <a:rPr lang="en-US" altLang="ko-KR" dirty="0"/>
              <a:t>. </a:t>
            </a:r>
            <a:r>
              <a:rPr lang="ko-KR" altLang="ko-KR" dirty="0"/>
              <a:t>부당이익이 없기 때문에 과징금만 취소</a:t>
            </a:r>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29</a:t>
            </a:fld>
            <a:endParaRPr lang="ko-KR" altLang="en-US"/>
          </a:p>
        </p:txBody>
      </p:sp>
    </p:spTree>
    <p:extLst>
      <p:ext uri="{BB962C8B-B14F-4D97-AF65-F5344CB8AC3E}">
        <p14:creationId xmlns="" xmlns:p14="http://schemas.microsoft.com/office/powerpoint/2010/main" val="1751201573"/>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p:cNvSpPr/>
          <p:nvPr/>
        </p:nvSpPr>
        <p:spPr>
          <a:xfrm>
            <a:off x="2276475" y="-4763"/>
            <a:ext cx="6867525" cy="6872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8" name="그룹 27"/>
          <p:cNvGrpSpPr/>
          <p:nvPr/>
        </p:nvGrpSpPr>
        <p:grpSpPr>
          <a:xfrm>
            <a:off x="5455628" y="230802"/>
            <a:ext cx="3378707" cy="260904"/>
            <a:chOff x="2198339" y="5673877"/>
            <a:chExt cx="4601411" cy="355321"/>
          </a:xfrm>
        </p:grpSpPr>
        <p:grpSp>
          <p:nvGrpSpPr>
            <p:cNvPr id="29" name="Group 49"/>
            <p:cNvGrpSpPr>
              <a:grpSpLocks/>
            </p:cNvGrpSpPr>
            <p:nvPr/>
          </p:nvGrpSpPr>
          <p:grpSpPr bwMode="auto">
            <a:xfrm>
              <a:off x="4631741" y="5721675"/>
              <a:ext cx="2168009" cy="230847"/>
              <a:chOff x="-196" y="2210"/>
              <a:chExt cx="1782" cy="186"/>
            </a:xfrm>
          </p:grpSpPr>
          <p:pic>
            <p:nvPicPr>
              <p:cNvPr id="31" name="Picture 25" descr="S&amp;K logo_wide"/>
              <p:cNvPicPr>
                <a:picLocks noChangeAspect="1" noChangeArrowheads="1"/>
              </p:cNvPicPr>
              <p:nvPr/>
            </p:nvPicPr>
            <p:blipFill>
              <a:blip r:embed="rId2" cstate="print"/>
              <a:srcRect/>
              <a:stretch>
                <a:fillRect/>
              </a:stretch>
            </p:blipFill>
            <p:spPr bwMode="auto">
              <a:xfrm>
                <a:off x="82" y="2234"/>
                <a:ext cx="1504" cy="141"/>
              </a:xfrm>
              <a:prstGeom prst="rect">
                <a:avLst/>
              </a:prstGeom>
              <a:noFill/>
              <a:ln w="9525">
                <a:noFill/>
                <a:miter lim="800000"/>
                <a:headEnd/>
                <a:tailEnd/>
              </a:ln>
            </p:spPr>
          </p:pic>
          <p:pic>
            <p:nvPicPr>
              <p:cNvPr id="32" name="Picture 51" descr="icon [Converted]"/>
              <p:cNvPicPr>
                <a:picLocks noChangeAspect="1" noChangeArrowheads="1"/>
              </p:cNvPicPr>
              <p:nvPr/>
            </p:nvPicPr>
            <p:blipFill>
              <a:blip r:embed="rId3" cstate="print"/>
              <a:srcRect/>
              <a:stretch>
                <a:fillRect/>
              </a:stretch>
            </p:blipFill>
            <p:spPr bwMode="auto">
              <a:xfrm>
                <a:off x="-196" y="2210"/>
                <a:ext cx="190" cy="186"/>
              </a:xfrm>
              <a:prstGeom prst="rect">
                <a:avLst/>
              </a:prstGeom>
              <a:noFill/>
              <a:ln w="9525">
                <a:noFill/>
                <a:miter lim="800000"/>
                <a:headEnd/>
                <a:tailEnd/>
              </a:ln>
            </p:spPr>
          </p:pic>
        </p:grpSp>
        <p:pic>
          <p:nvPicPr>
            <p:cNvPr id="30" name="그림 29" descr="C:\Users\mslee\Desktop\로고파일.png"/>
            <p:cNvPicPr/>
            <p:nvPr/>
          </p:nvPicPr>
          <p:blipFill rotWithShape="1">
            <a:blip r:embed="rId4" cstate="print"/>
            <a:srcRect t="-1" r="1459" b="28082"/>
            <a:stretch/>
          </p:blipFill>
          <p:spPr bwMode="auto">
            <a:xfrm>
              <a:off x="2198339" y="5673877"/>
              <a:ext cx="2013707" cy="355321"/>
            </a:xfrm>
            <a:prstGeom prst="rect">
              <a:avLst/>
            </a:prstGeom>
            <a:noFill/>
            <a:ln w="9525">
              <a:noFill/>
              <a:miter lim="800000"/>
              <a:headEnd/>
              <a:tailEnd/>
            </a:ln>
          </p:spPr>
        </p:pic>
      </p:grpSp>
      <p:grpSp>
        <p:nvGrpSpPr>
          <p:cNvPr id="5" name="그룹 4"/>
          <p:cNvGrpSpPr/>
          <p:nvPr/>
        </p:nvGrpSpPr>
        <p:grpSpPr>
          <a:xfrm>
            <a:off x="-28575" y="-7147"/>
            <a:ext cx="2542414" cy="6887372"/>
            <a:chOff x="-28575" y="-3"/>
            <a:chExt cx="2542414" cy="6880228"/>
          </a:xfrm>
        </p:grpSpPr>
        <p:pic>
          <p:nvPicPr>
            <p:cNvPr id="21" name="그림 14" descr="1_Back.jpg"/>
            <p:cNvPicPr>
              <a:picLocks noChangeAspect="1"/>
            </p:cNvPicPr>
            <p:nvPr/>
          </p:nvPicPr>
          <p:blipFill>
            <a:blip r:embed="rId5" cstate="print"/>
            <a:srcRect r="82503" b="36540"/>
            <a:stretch>
              <a:fillRect/>
            </a:stretch>
          </p:blipFill>
          <p:spPr bwMode="auto">
            <a:xfrm>
              <a:off x="-28575" y="0"/>
              <a:ext cx="2540000" cy="6880225"/>
            </a:xfrm>
            <a:prstGeom prst="rect">
              <a:avLst/>
            </a:prstGeom>
            <a:noFill/>
            <a:ln w="9525">
              <a:noFill/>
              <a:miter lim="800000"/>
              <a:headEnd/>
              <a:tailEnd/>
            </a:ln>
          </p:spPr>
        </p:pic>
        <p:grpSp>
          <p:nvGrpSpPr>
            <p:cNvPr id="24" name="그룹 33"/>
            <p:cNvGrpSpPr>
              <a:grpSpLocks/>
            </p:cNvGrpSpPr>
            <p:nvPr/>
          </p:nvGrpSpPr>
          <p:grpSpPr bwMode="auto">
            <a:xfrm rot="-5400000">
              <a:off x="-963926" y="3401562"/>
              <a:ext cx="6879329" cy="76200"/>
              <a:chOff x="0" y="6600825"/>
              <a:chExt cx="9149142" cy="255588"/>
            </a:xfrm>
          </p:grpSpPr>
          <p:sp>
            <p:nvSpPr>
              <p:cNvPr id="25" name="직사각형 24"/>
              <p:cNvSpPr>
                <a:spLocks noChangeArrowheads="1"/>
              </p:cNvSpPr>
              <p:nvPr/>
            </p:nvSpPr>
            <p:spPr bwMode="auto">
              <a:xfrm>
                <a:off x="0" y="6600825"/>
                <a:ext cx="9144000" cy="2555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ko-KR"/>
              </a:p>
            </p:txBody>
          </p:sp>
          <p:sp>
            <p:nvSpPr>
              <p:cNvPr id="26" name="직사각형 25"/>
              <p:cNvSpPr/>
              <p:nvPr/>
            </p:nvSpPr>
            <p:spPr>
              <a:xfrm>
                <a:off x="7020041" y="6600825"/>
                <a:ext cx="2129101" cy="255588"/>
              </a:xfrm>
              <a:prstGeom prst="rect">
                <a:avLst/>
              </a:prstGeom>
              <a:solidFill>
                <a:srgbClr val="008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ko-KR"/>
              </a:p>
            </p:txBody>
          </p:sp>
        </p:grpSp>
      </p:grpSp>
      <p:sp>
        <p:nvSpPr>
          <p:cNvPr id="14" name="텍스트 개체 틀 4"/>
          <p:cNvSpPr txBox="1">
            <a:spLocks/>
          </p:cNvSpPr>
          <p:nvPr/>
        </p:nvSpPr>
        <p:spPr>
          <a:xfrm>
            <a:off x="755576" y="2701369"/>
            <a:ext cx="1551525" cy="1015663"/>
          </a:xfrm>
          <a:prstGeom prst="rect">
            <a:avLst/>
          </a:prstGeom>
        </p:spPr>
        <p:txBody>
          <a:bodyPr wrap="square">
            <a:spAutoFit/>
          </a:bodyPr>
          <a:lstStyle/>
          <a:p>
            <a:pPr marL="342900" indent="-342900" algn="ctr">
              <a:spcBef>
                <a:spcPct val="20000"/>
              </a:spcBef>
              <a:defRPr/>
            </a:pPr>
            <a:r>
              <a:rPr lang="en-US" altLang="ko-KR" sz="6000" b="1" i="1" smtClean="0">
                <a:gradFill>
                  <a:gsLst>
                    <a:gs pos="0">
                      <a:schemeClr val="bg1">
                        <a:lumMod val="95000"/>
                      </a:schemeClr>
                    </a:gs>
                    <a:gs pos="32000">
                      <a:schemeClr val="bg1"/>
                    </a:gs>
                    <a:gs pos="37000">
                      <a:schemeClr val="bg1">
                        <a:lumMod val="75000"/>
                      </a:schemeClr>
                    </a:gs>
                    <a:gs pos="63000">
                      <a:schemeClr val="bg1"/>
                    </a:gs>
                  </a:gsLst>
                  <a:lin ang="5400000" scaled="0"/>
                </a:gradFill>
                <a:effectLst>
                  <a:outerShdw blurRad="63500" sx="102000" sy="102000" algn="ctr" rotWithShape="0">
                    <a:prstClr val="black">
                      <a:alpha val="40000"/>
                    </a:prstClr>
                  </a:outerShdw>
                </a:effectLst>
                <a:latin typeface="맑은 고딕" pitchFamily="50" charset="-127"/>
                <a:ea typeface="맑은 고딕" pitchFamily="50" charset="-127"/>
              </a:rPr>
              <a:t>I</a:t>
            </a:r>
            <a:r>
              <a:rPr lang="en-US" altLang="ko-KR" sz="6000" b="1" smtClean="0">
                <a:gradFill>
                  <a:gsLst>
                    <a:gs pos="0">
                      <a:schemeClr val="bg1">
                        <a:lumMod val="95000"/>
                      </a:schemeClr>
                    </a:gs>
                    <a:gs pos="32000">
                      <a:schemeClr val="bg1"/>
                    </a:gs>
                    <a:gs pos="37000">
                      <a:schemeClr val="bg1">
                        <a:lumMod val="75000"/>
                      </a:schemeClr>
                    </a:gs>
                    <a:gs pos="63000">
                      <a:schemeClr val="bg1"/>
                    </a:gs>
                  </a:gsLst>
                  <a:lin ang="5400000" scaled="0"/>
                </a:gradFill>
                <a:effectLst>
                  <a:outerShdw blurRad="38100" dist="38100" dir="2700000" algn="tl">
                    <a:srgbClr val="000000">
                      <a:alpha val="43137"/>
                    </a:srgbClr>
                  </a:outerShdw>
                </a:effectLst>
                <a:latin typeface="맑은 고딕" pitchFamily="50" charset="-127"/>
                <a:ea typeface="맑은 고딕" pitchFamily="50" charset="-127"/>
              </a:rPr>
              <a:t>.</a:t>
            </a:r>
            <a:endParaRPr lang="ko-KR" altLang="en-US" sz="6000" b="1" dirty="0">
              <a:gradFill>
                <a:gsLst>
                  <a:gs pos="0">
                    <a:schemeClr val="bg1">
                      <a:lumMod val="95000"/>
                    </a:schemeClr>
                  </a:gs>
                  <a:gs pos="32000">
                    <a:schemeClr val="bg1"/>
                  </a:gs>
                  <a:gs pos="37000">
                    <a:schemeClr val="bg1">
                      <a:lumMod val="75000"/>
                    </a:schemeClr>
                  </a:gs>
                  <a:gs pos="63000">
                    <a:schemeClr val="bg1"/>
                  </a:gs>
                </a:gsLst>
                <a:lin ang="5400000" scaled="0"/>
              </a:gradFill>
              <a:effectLst>
                <a:outerShdw blurRad="38100" dist="38100" dir="2700000" algn="tl">
                  <a:srgbClr val="000000">
                    <a:alpha val="43137"/>
                  </a:srgbClr>
                </a:outerShdw>
              </a:effectLst>
              <a:latin typeface="맑은 고딕" pitchFamily="50" charset="-127"/>
              <a:ea typeface="맑은 고딕" pitchFamily="50" charset="-127"/>
            </a:endParaRPr>
          </a:p>
        </p:txBody>
      </p:sp>
      <p:sp>
        <p:nvSpPr>
          <p:cNvPr id="15" name="텍스트 개체 틀 4"/>
          <p:cNvSpPr txBox="1">
            <a:spLocks/>
          </p:cNvSpPr>
          <p:nvPr/>
        </p:nvSpPr>
        <p:spPr>
          <a:xfrm>
            <a:off x="2838450" y="2559278"/>
            <a:ext cx="5802002" cy="1200329"/>
          </a:xfrm>
          <a:prstGeom prst="rect">
            <a:avLst/>
          </a:prstGeom>
        </p:spPr>
        <p:txBody>
          <a:bodyPr wrap="square">
            <a:spAutoFit/>
          </a:bodyPr>
          <a:lstStyle/>
          <a:p>
            <a:pPr>
              <a:lnSpc>
                <a:spcPct val="150000"/>
              </a:lnSpc>
              <a:spcBef>
                <a:spcPts val="600"/>
              </a:spcBef>
              <a:buClr>
                <a:srgbClr val="002060"/>
              </a:buClr>
            </a:pPr>
            <a:r>
              <a:rPr lang="ko-KR" altLang="en-US" sz="4800" b="1" smtClean="0">
                <a:latin typeface="+mj-ea"/>
                <a:ea typeface="+mj-ea"/>
              </a:rPr>
              <a:t>합 의 </a:t>
            </a:r>
          </a:p>
        </p:txBody>
      </p:sp>
    </p:spTree>
    <p:extLst>
      <p:ext uri="{BB962C8B-B14F-4D97-AF65-F5344CB8AC3E}">
        <p14:creationId xmlns="" xmlns:p14="http://schemas.microsoft.com/office/powerpoint/2010/main" val="276705451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II. </a:t>
            </a:r>
            <a:r>
              <a:rPr lang="ko-KR" altLang="ko-KR">
                <a:effectLst/>
              </a:rPr>
              <a:t>경쟁제한성</a:t>
            </a:r>
            <a:endParaRPr lang="ko-KR" altLang="en-US"/>
          </a:p>
        </p:txBody>
      </p:sp>
      <p:sp>
        <p:nvSpPr>
          <p:cNvPr id="3" name="내용 개체 틀 2"/>
          <p:cNvSpPr>
            <a:spLocks noGrp="1"/>
          </p:cNvSpPr>
          <p:nvPr>
            <p:ph idx="1"/>
          </p:nvPr>
        </p:nvSpPr>
        <p:spPr>
          <a:xfrm>
            <a:off x="457200" y="1556791"/>
            <a:ext cx="8229600" cy="4569371"/>
          </a:xfrm>
        </p:spPr>
        <p:txBody>
          <a:bodyPr/>
          <a:lstStyle/>
          <a:p>
            <a:pPr lvl="1">
              <a:lnSpc>
                <a:spcPct val="120000"/>
              </a:lnSpc>
              <a:spcBef>
                <a:spcPts val="800"/>
              </a:spcBef>
            </a:pPr>
            <a:r>
              <a:rPr lang="en-US" altLang="ko-KR"/>
              <a:t>13</a:t>
            </a:r>
            <a:r>
              <a:rPr lang="ko-KR" altLang="ko-KR"/>
              <a:t>개 유제품사업자의 시유 및 발효유 가격인상 사건</a:t>
            </a:r>
            <a:r>
              <a:rPr lang="en-US" altLang="ko-KR" sz="1600"/>
              <a:t>(</a:t>
            </a:r>
            <a:r>
              <a:rPr lang="ko-KR" altLang="ko-KR" sz="1600"/>
              <a:t>서울고법</a:t>
            </a:r>
            <a:r>
              <a:rPr lang="en-US" altLang="ko-KR" sz="1600"/>
              <a:t> 2012. 4. 12. </a:t>
            </a:r>
            <a:r>
              <a:rPr lang="ko-KR" altLang="ko-KR" sz="1600"/>
              <a:t>선고</a:t>
            </a:r>
            <a:r>
              <a:rPr lang="en-US" altLang="ko-KR" sz="1600"/>
              <a:t> 2011</a:t>
            </a:r>
            <a:r>
              <a:rPr lang="ko-KR" altLang="ko-KR" sz="1600"/>
              <a:t>누</a:t>
            </a:r>
            <a:r>
              <a:rPr lang="en-US" altLang="ko-KR" sz="1600"/>
              <a:t>27584 </a:t>
            </a:r>
            <a:r>
              <a:rPr lang="ko-KR" altLang="ko-KR" sz="1600"/>
              <a:t>판결</a:t>
            </a:r>
            <a:r>
              <a:rPr lang="en-US" altLang="ko-KR" sz="1600"/>
              <a:t>, </a:t>
            </a:r>
            <a:r>
              <a:rPr lang="ko-KR" altLang="ko-KR" sz="1600"/>
              <a:t>대법원</a:t>
            </a:r>
            <a:r>
              <a:rPr lang="en-US" altLang="ko-KR" sz="1600"/>
              <a:t> 2012. 8. 30. </a:t>
            </a:r>
            <a:r>
              <a:rPr lang="ko-KR" altLang="ko-KR" sz="1600"/>
              <a:t>선고</a:t>
            </a:r>
            <a:r>
              <a:rPr lang="en-US" altLang="ko-KR" sz="1600"/>
              <a:t> 2012</a:t>
            </a:r>
            <a:r>
              <a:rPr lang="ko-KR" altLang="ko-KR" sz="1600"/>
              <a:t>두</a:t>
            </a:r>
            <a:r>
              <a:rPr lang="en-US" altLang="ko-KR" sz="1600"/>
              <a:t>10093 </a:t>
            </a:r>
            <a:r>
              <a:rPr lang="ko-KR" altLang="ko-KR" sz="1600"/>
              <a:t>판결 </a:t>
            </a:r>
            <a:r>
              <a:rPr lang="en-US" altLang="ko-KR" sz="1600"/>
              <a:t>– </a:t>
            </a:r>
            <a:r>
              <a:rPr lang="ko-KR" altLang="ko-KR" sz="1600"/>
              <a:t>심리불속행 기각</a:t>
            </a:r>
            <a:r>
              <a:rPr lang="en-US" altLang="ko-KR" sz="1600" smtClean="0"/>
              <a:t>)</a:t>
            </a:r>
            <a:endParaRPr lang="ko-KR" altLang="ko-KR" sz="1600"/>
          </a:p>
          <a:p>
            <a:pPr lvl="2">
              <a:lnSpc>
                <a:spcPct val="120000"/>
              </a:lnSpc>
              <a:spcBef>
                <a:spcPts val="800"/>
              </a:spcBef>
            </a:pPr>
            <a:r>
              <a:rPr lang="ko-KR" altLang="ko-KR"/>
              <a:t>시사점</a:t>
            </a:r>
            <a:r>
              <a:rPr lang="en-US" altLang="ko-KR"/>
              <a:t>: </a:t>
            </a:r>
            <a:r>
              <a:rPr lang="ko-KR" altLang="ko-KR"/>
              <a:t>원재료값 인상으로 인해 제품가격의 인상이 불가피하였다는 사정만으로는 합의의 부당성이 부인되지 </a:t>
            </a:r>
            <a:r>
              <a:rPr lang="ko-KR" altLang="ko-KR" smtClean="0"/>
              <a:t>않음</a:t>
            </a:r>
            <a:endParaRPr lang="en-US" altLang="ko-KR" smtClean="0"/>
          </a:p>
          <a:p>
            <a:pPr lvl="2">
              <a:lnSpc>
                <a:spcPct val="120000"/>
              </a:lnSpc>
              <a:spcBef>
                <a:spcPts val="800"/>
              </a:spcBef>
            </a:pPr>
            <a:endParaRPr lang="en-US" altLang="ko-KR" sz="1050" smtClean="0"/>
          </a:p>
          <a:p>
            <a:pPr lvl="2">
              <a:lnSpc>
                <a:spcPct val="120000"/>
              </a:lnSpc>
              <a:spcBef>
                <a:spcPts val="800"/>
              </a:spcBef>
            </a:pPr>
            <a:endParaRPr lang="ko-KR" altLang="ko-KR"/>
          </a:p>
          <a:p>
            <a:pPr lvl="1">
              <a:lnSpc>
                <a:spcPct val="120000"/>
              </a:lnSpc>
              <a:spcBef>
                <a:spcPts val="800"/>
              </a:spcBef>
            </a:pPr>
            <a:r>
              <a:rPr lang="ko-KR" altLang="ko-KR"/>
              <a:t>에이스침대 및 시몬스침대의 부당한 공동행위 사건</a:t>
            </a:r>
            <a:r>
              <a:rPr lang="en-US" altLang="ko-KR" sz="1600"/>
              <a:t>(</a:t>
            </a:r>
            <a:r>
              <a:rPr lang="ko-KR" altLang="ko-KR" sz="1600"/>
              <a:t>대법원</a:t>
            </a:r>
            <a:r>
              <a:rPr lang="en-US" altLang="ko-KR" sz="1600"/>
              <a:t> 2011. 9. 8. </a:t>
            </a:r>
            <a:r>
              <a:rPr lang="ko-KR" altLang="ko-KR" sz="1600"/>
              <a:t>선고</a:t>
            </a:r>
            <a:r>
              <a:rPr lang="en-US" altLang="ko-KR" sz="1600"/>
              <a:t> 2010</a:t>
            </a:r>
            <a:r>
              <a:rPr lang="ko-KR" altLang="ko-KR" sz="1600"/>
              <a:t>두</a:t>
            </a:r>
            <a:r>
              <a:rPr lang="en-US" altLang="ko-KR" sz="1600"/>
              <a:t>344 </a:t>
            </a:r>
            <a:r>
              <a:rPr lang="ko-KR" altLang="ko-KR" sz="1600"/>
              <a:t>판결</a:t>
            </a:r>
            <a:r>
              <a:rPr lang="en-US" altLang="ko-KR" sz="1600" smtClean="0"/>
              <a:t>)</a:t>
            </a:r>
            <a:endParaRPr lang="ko-KR" altLang="ko-KR"/>
          </a:p>
          <a:p>
            <a:pPr lvl="2">
              <a:lnSpc>
                <a:spcPct val="120000"/>
              </a:lnSpc>
              <a:spcBef>
                <a:spcPts val="800"/>
              </a:spcBef>
            </a:pPr>
            <a:r>
              <a:rPr lang="ko-KR" altLang="ko-KR"/>
              <a:t>법원</a:t>
            </a:r>
            <a:r>
              <a:rPr lang="en-US" altLang="ko-KR"/>
              <a:t>: </a:t>
            </a:r>
            <a:r>
              <a:rPr lang="ko-KR" altLang="ko-KR"/>
              <a:t>가격표시제를 공동으로 실시한 행위의 효용 증대 정도가 경쟁제한의 효과에 비하여 크지 아니하므로 부당성 인정됨</a:t>
            </a:r>
          </a:p>
          <a:p>
            <a:pPr lvl="1">
              <a:lnSpc>
                <a:spcPct val="120000"/>
              </a:lnSpc>
              <a:spcBef>
                <a:spcPts val="800"/>
              </a:spcBef>
            </a:pPr>
            <a:endParaRPr lang="ko-KR" altLang="en-US"/>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30</a:t>
            </a:fld>
            <a:endParaRPr lang="ko-KR" altLang="en-US"/>
          </a:p>
        </p:txBody>
      </p:sp>
    </p:spTree>
    <p:extLst>
      <p:ext uri="{BB962C8B-B14F-4D97-AF65-F5344CB8AC3E}">
        <p14:creationId xmlns="" xmlns:p14="http://schemas.microsoft.com/office/powerpoint/2010/main" val="2011814239"/>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p:cNvSpPr/>
          <p:nvPr/>
        </p:nvSpPr>
        <p:spPr>
          <a:xfrm>
            <a:off x="2276475" y="-4763"/>
            <a:ext cx="6867525" cy="6872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8" name="그룹 27"/>
          <p:cNvGrpSpPr/>
          <p:nvPr/>
        </p:nvGrpSpPr>
        <p:grpSpPr>
          <a:xfrm>
            <a:off x="5455628" y="230802"/>
            <a:ext cx="3378707" cy="260904"/>
            <a:chOff x="2198339" y="5673877"/>
            <a:chExt cx="4601411" cy="355321"/>
          </a:xfrm>
        </p:grpSpPr>
        <p:grpSp>
          <p:nvGrpSpPr>
            <p:cNvPr id="29" name="Group 49"/>
            <p:cNvGrpSpPr>
              <a:grpSpLocks/>
            </p:cNvGrpSpPr>
            <p:nvPr/>
          </p:nvGrpSpPr>
          <p:grpSpPr bwMode="auto">
            <a:xfrm>
              <a:off x="4631741" y="5721675"/>
              <a:ext cx="2168009" cy="230847"/>
              <a:chOff x="-196" y="2210"/>
              <a:chExt cx="1782" cy="186"/>
            </a:xfrm>
          </p:grpSpPr>
          <p:pic>
            <p:nvPicPr>
              <p:cNvPr id="31" name="Picture 25" descr="S&amp;K logo_wide"/>
              <p:cNvPicPr>
                <a:picLocks noChangeAspect="1" noChangeArrowheads="1"/>
              </p:cNvPicPr>
              <p:nvPr/>
            </p:nvPicPr>
            <p:blipFill>
              <a:blip r:embed="rId2" cstate="print"/>
              <a:srcRect/>
              <a:stretch>
                <a:fillRect/>
              </a:stretch>
            </p:blipFill>
            <p:spPr bwMode="auto">
              <a:xfrm>
                <a:off x="82" y="2234"/>
                <a:ext cx="1504" cy="141"/>
              </a:xfrm>
              <a:prstGeom prst="rect">
                <a:avLst/>
              </a:prstGeom>
              <a:noFill/>
              <a:ln w="9525">
                <a:noFill/>
                <a:miter lim="800000"/>
                <a:headEnd/>
                <a:tailEnd/>
              </a:ln>
            </p:spPr>
          </p:pic>
          <p:pic>
            <p:nvPicPr>
              <p:cNvPr id="32" name="Picture 51" descr="icon [Converted]"/>
              <p:cNvPicPr>
                <a:picLocks noChangeAspect="1" noChangeArrowheads="1"/>
              </p:cNvPicPr>
              <p:nvPr/>
            </p:nvPicPr>
            <p:blipFill>
              <a:blip r:embed="rId3" cstate="print"/>
              <a:srcRect/>
              <a:stretch>
                <a:fillRect/>
              </a:stretch>
            </p:blipFill>
            <p:spPr bwMode="auto">
              <a:xfrm>
                <a:off x="-196" y="2210"/>
                <a:ext cx="190" cy="186"/>
              </a:xfrm>
              <a:prstGeom prst="rect">
                <a:avLst/>
              </a:prstGeom>
              <a:noFill/>
              <a:ln w="9525">
                <a:noFill/>
                <a:miter lim="800000"/>
                <a:headEnd/>
                <a:tailEnd/>
              </a:ln>
            </p:spPr>
          </p:pic>
        </p:grpSp>
        <p:pic>
          <p:nvPicPr>
            <p:cNvPr id="30" name="그림 29" descr="C:\Users\mslee\Desktop\로고파일.png"/>
            <p:cNvPicPr/>
            <p:nvPr/>
          </p:nvPicPr>
          <p:blipFill rotWithShape="1">
            <a:blip r:embed="rId4" cstate="print"/>
            <a:srcRect t="-1" r="1459" b="28082"/>
            <a:stretch/>
          </p:blipFill>
          <p:spPr bwMode="auto">
            <a:xfrm>
              <a:off x="2198339" y="5673877"/>
              <a:ext cx="2013707" cy="355321"/>
            </a:xfrm>
            <a:prstGeom prst="rect">
              <a:avLst/>
            </a:prstGeom>
            <a:noFill/>
            <a:ln w="9525">
              <a:noFill/>
              <a:miter lim="800000"/>
              <a:headEnd/>
              <a:tailEnd/>
            </a:ln>
          </p:spPr>
        </p:pic>
      </p:grpSp>
      <p:grpSp>
        <p:nvGrpSpPr>
          <p:cNvPr id="5" name="그룹 4"/>
          <p:cNvGrpSpPr/>
          <p:nvPr/>
        </p:nvGrpSpPr>
        <p:grpSpPr>
          <a:xfrm>
            <a:off x="-28575" y="-7147"/>
            <a:ext cx="2542414" cy="6887372"/>
            <a:chOff x="-28575" y="-3"/>
            <a:chExt cx="2542414" cy="6880228"/>
          </a:xfrm>
        </p:grpSpPr>
        <p:pic>
          <p:nvPicPr>
            <p:cNvPr id="21" name="그림 14" descr="1_Back.jpg"/>
            <p:cNvPicPr>
              <a:picLocks noChangeAspect="1"/>
            </p:cNvPicPr>
            <p:nvPr/>
          </p:nvPicPr>
          <p:blipFill>
            <a:blip r:embed="rId5" cstate="print"/>
            <a:srcRect r="82503" b="36540"/>
            <a:stretch>
              <a:fillRect/>
            </a:stretch>
          </p:blipFill>
          <p:spPr bwMode="auto">
            <a:xfrm>
              <a:off x="-28575" y="0"/>
              <a:ext cx="2540000" cy="6880225"/>
            </a:xfrm>
            <a:prstGeom prst="rect">
              <a:avLst/>
            </a:prstGeom>
            <a:noFill/>
            <a:ln w="9525">
              <a:noFill/>
              <a:miter lim="800000"/>
              <a:headEnd/>
              <a:tailEnd/>
            </a:ln>
          </p:spPr>
        </p:pic>
        <p:grpSp>
          <p:nvGrpSpPr>
            <p:cNvPr id="24" name="그룹 33"/>
            <p:cNvGrpSpPr>
              <a:grpSpLocks/>
            </p:cNvGrpSpPr>
            <p:nvPr/>
          </p:nvGrpSpPr>
          <p:grpSpPr bwMode="auto">
            <a:xfrm rot="-5400000">
              <a:off x="-963926" y="3401562"/>
              <a:ext cx="6879329" cy="76200"/>
              <a:chOff x="0" y="6600825"/>
              <a:chExt cx="9149142" cy="255588"/>
            </a:xfrm>
          </p:grpSpPr>
          <p:sp>
            <p:nvSpPr>
              <p:cNvPr id="25" name="직사각형 24"/>
              <p:cNvSpPr>
                <a:spLocks noChangeArrowheads="1"/>
              </p:cNvSpPr>
              <p:nvPr/>
            </p:nvSpPr>
            <p:spPr bwMode="auto">
              <a:xfrm>
                <a:off x="0" y="6600825"/>
                <a:ext cx="9144000" cy="2555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ko-KR"/>
              </a:p>
            </p:txBody>
          </p:sp>
          <p:sp>
            <p:nvSpPr>
              <p:cNvPr id="26" name="직사각형 25"/>
              <p:cNvSpPr/>
              <p:nvPr/>
            </p:nvSpPr>
            <p:spPr>
              <a:xfrm>
                <a:off x="7020041" y="6600825"/>
                <a:ext cx="2129101" cy="255588"/>
              </a:xfrm>
              <a:prstGeom prst="rect">
                <a:avLst/>
              </a:prstGeom>
              <a:solidFill>
                <a:srgbClr val="008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ko-KR"/>
              </a:p>
            </p:txBody>
          </p:sp>
        </p:grpSp>
      </p:grpSp>
      <p:sp>
        <p:nvSpPr>
          <p:cNvPr id="14" name="텍스트 개체 틀 4"/>
          <p:cNvSpPr txBox="1">
            <a:spLocks/>
          </p:cNvSpPr>
          <p:nvPr/>
        </p:nvSpPr>
        <p:spPr>
          <a:xfrm>
            <a:off x="755576" y="2701369"/>
            <a:ext cx="1551525" cy="1107996"/>
          </a:xfrm>
          <a:prstGeom prst="rect">
            <a:avLst/>
          </a:prstGeom>
        </p:spPr>
        <p:txBody>
          <a:bodyPr wrap="square">
            <a:spAutoFit/>
          </a:bodyPr>
          <a:lstStyle/>
          <a:p>
            <a:pPr marL="342900" indent="-342900" algn="ctr">
              <a:spcBef>
                <a:spcPct val="20000"/>
              </a:spcBef>
              <a:defRPr/>
            </a:pPr>
            <a:r>
              <a:rPr lang="en-US" altLang="ko-KR" sz="6600" b="1" i="1" smtClean="0">
                <a:gradFill>
                  <a:gsLst>
                    <a:gs pos="0">
                      <a:schemeClr val="bg1">
                        <a:lumMod val="95000"/>
                      </a:schemeClr>
                    </a:gs>
                    <a:gs pos="32000">
                      <a:schemeClr val="bg1"/>
                    </a:gs>
                    <a:gs pos="37000">
                      <a:schemeClr val="bg1">
                        <a:lumMod val="75000"/>
                      </a:schemeClr>
                    </a:gs>
                    <a:gs pos="63000">
                      <a:schemeClr val="bg1"/>
                    </a:gs>
                  </a:gsLst>
                  <a:lin ang="5400000" scaled="0"/>
                </a:gradFill>
                <a:effectLst>
                  <a:outerShdw blurRad="63500" sx="102000" sy="102000" algn="ctr" rotWithShape="0">
                    <a:prstClr val="black">
                      <a:alpha val="40000"/>
                    </a:prstClr>
                  </a:outerShdw>
                </a:effectLst>
                <a:latin typeface="맑은 고딕" pitchFamily="50" charset="-127"/>
                <a:ea typeface="맑은 고딕" pitchFamily="50" charset="-127"/>
              </a:rPr>
              <a:t>IV</a:t>
            </a:r>
            <a:r>
              <a:rPr lang="en-US" altLang="ko-KR" sz="6600" b="1" smtClean="0">
                <a:gradFill>
                  <a:gsLst>
                    <a:gs pos="0">
                      <a:schemeClr val="bg1">
                        <a:lumMod val="95000"/>
                      </a:schemeClr>
                    </a:gs>
                    <a:gs pos="32000">
                      <a:schemeClr val="bg1"/>
                    </a:gs>
                    <a:gs pos="37000">
                      <a:schemeClr val="bg1">
                        <a:lumMod val="75000"/>
                      </a:schemeClr>
                    </a:gs>
                    <a:gs pos="63000">
                      <a:schemeClr val="bg1"/>
                    </a:gs>
                  </a:gsLst>
                  <a:lin ang="5400000" scaled="0"/>
                </a:gradFill>
                <a:effectLst>
                  <a:outerShdw blurRad="38100" dist="38100" dir="2700000" algn="tl">
                    <a:srgbClr val="000000">
                      <a:alpha val="43137"/>
                    </a:srgbClr>
                  </a:outerShdw>
                </a:effectLst>
                <a:latin typeface="맑은 고딕" pitchFamily="50" charset="-127"/>
                <a:ea typeface="맑은 고딕" pitchFamily="50" charset="-127"/>
              </a:rPr>
              <a:t>.</a:t>
            </a:r>
            <a:endParaRPr lang="ko-KR" altLang="en-US" sz="6600" b="1" dirty="0">
              <a:gradFill>
                <a:gsLst>
                  <a:gs pos="0">
                    <a:schemeClr val="bg1">
                      <a:lumMod val="95000"/>
                    </a:schemeClr>
                  </a:gs>
                  <a:gs pos="32000">
                    <a:schemeClr val="bg1"/>
                  </a:gs>
                  <a:gs pos="37000">
                    <a:schemeClr val="bg1">
                      <a:lumMod val="75000"/>
                    </a:schemeClr>
                  </a:gs>
                  <a:gs pos="63000">
                    <a:schemeClr val="bg1"/>
                  </a:gs>
                </a:gsLst>
                <a:lin ang="5400000" scaled="0"/>
              </a:gradFill>
              <a:effectLst>
                <a:outerShdw blurRad="38100" dist="38100" dir="2700000" algn="tl">
                  <a:srgbClr val="000000">
                    <a:alpha val="43137"/>
                  </a:srgbClr>
                </a:outerShdw>
              </a:effectLst>
              <a:latin typeface="맑은 고딕" pitchFamily="50" charset="-127"/>
              <a:ea typeface="맑은 고딕" pitchFamily="50" charset="-127"/>
            </a:endParaRPr>
          </a:p>
        </p:txBody>
      </p:sp>
      <p:sp>
        <p:nvSpPr>
          <p:cNvPr id="15" name="텍스트 개체 틀 4"/>
          <p:cNvSpPr txBox="1">
            <a:spLocks/>
          </p:cNvSpPr>
          <p:nvPr/>
        </p:nvSpPr>
        <p:spPr>
          <a:xfrm>
            <a:off x="2838450" y="2559278"/>
            <a:ext cx="5802002" cy="1777731"/>
          </a:xfrm>
          <a:prstGeom prst="rect">
            <a:avLst/>
          </a:prstGeom>
        </p:spPr>
        <p:txBody>
          <a:bodyPr wrap="square">
            <a:spAutoFit/>
          </a:bodyPr>
          <a:lstStyle/>
          <a:p>
            <a:pPr>
              <a:lnSpc>
                <a:spcPct val="120000"/>
              </a:lnSpc>
              <a:spcBef>
                <a:spcPts val="600"/>
              </a:spcBef>
              <a:buClr>
                <a:srgbClr val="002060"/>
              </a:buClr>
            </a:pPr>
            <a:r>
              <a:rPr lang="ko-KR" altLang="en-US" sz="4800" b="1">
                <a:latin typeface="+mj-ea"/>
                <a:ea typeface="+mj-ea"/>
              </a:rPr>
              <a:t>국제카르텔과 역외적용</a:t>
            </a:r>
            <a:endParaRPr lang="ko-KR" altLang="en-US" sz="4800" b="1" smtClean="0">
              <a:latin typeface="+mj-ea"/>
              <a:ea typeface="+mj-ea"/>
            </a:endParaRPr>
          </a:p>
        </p:txBody>
      </p:sp>
    </p:spTree>
    <p:extLst>
      <p:ext uri="{BB962C8B-B14F-4D97-AF65-F5344CB8AC3E}">
        <p14:creationId xmlns="" xmlns:p14="http://schemas.microsoft.com/office/powerpoint/2010/main" val="154243791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a:effectLst/>
              </a:rPr>
              <a:t>IV. </a:t>
            </a:r>
            <a:r>
              <a:rPr lang="ko-KR" altLang="ko-KR">
                <a:effectLst/>
              </a:rPr>
              <a:t>국제카르텔과 </a:t>
            </a:r>
            <a:r>
              <a:rPr lang="ko-KR" altLang="ko-KR" smtClean="0">
                <a:effectLst/>
              </a:rPr>
              <a:t>역외적용</a:t>
            </a:r>
            <a:endParaRPr lang="ko-KR" altLang="en-US"/>
          </a:p>
        </p:txBody>
      </p:sp>
      <p:sp>
        <p:nvSpPr>
          <p:cNvPr id="3" name="내용 개체 틀 2"/>
          <p:cNvSpPr>
            <a:spLocks noGrp="1"/>
          </p:cNvSpPr>
          <p:nvPr>
            <p:ph idx="1"/>
          </p:nvPr>
        </p:nvSpPr>
        <p:spPr>
          <a:xfrm>
            <a:off x="287524" y="2096853"/>
            <a:ext cx="8399276" cy="4029310"/>
          </a:xfrm>
        </p:spPr>
        <p:txBody>
          <a:bodyPr/>
          <a:lstStyle/>
          <a:p>
            <a:pPr lvl="1">
              <a:lnSpc>
                <a:spcPct val="150000"/>
              </a:lnSpc>
              <a:spcBef>
                <a:spcPts val="1200"/>
              </a:spcBef>
            </a:pPr>
            <a:r>
              <a:rPr lang="ko-KR" altLang="ko-KR" sz="2000" dirty="0" err="1"/>
              <a:t>에프</a:t>
            </a:r>
            <a:r>
              <a:rPr lang="ko-KR" altLang="ko-KR" sz="2000" dirty="0"/>
              <a:t> 호프만 </a:t>
            </a:r>
            <a:r>
              <a:rPr lang="ko-KR" altLang="ko-KR" sz="2000" dirty="0" err="1"/>
              <a:t>라로슈</a:t>
            </a:r>
            <a:r>
              <a:rPr lang="ko-KR" altLang="ko-KR" sz="2000" dirty="0"/>
              <a:t> 외</a:t>
            </a:r>
            <a:r>
              <a:rPr lang="en-US" altLang="ko-KR" sz="2000" dirty="0"/>
              <a:t> 5</a:t>
            </a:r>
            <a:r>
              <a:rPr lang="ko-KR" altLang="ko-KR" sz="2000" dirty="0"/>
              <a:t>의 비타민 판매량 공동결정행위 건</a:t>
            </a:r>
            <a:r>
              <a:rPr lang="en-US" altLang="ko-KR" dirty="0"/>
              <a:t>(</a:t>
            </a:r>
            <a:r>
              <a:rPr lang="ko-KR" altLang="ko-KR" dirty="0"/>
              <a:t>서울고법</a:t>
            </a:r>
            <a:r>
              <a:rPr lang="en-US" altLang="ko-KR" dirty="0"/>
              <a:t> 2004. 11. 24. </a:t>
            </a:r>
            <a:r>
              <a:rPr lang="ko-KR" altLang="ko-KR" dirty="0"/>
              <a:t>선고</a:t>
            </a:r>
            <a:r>
              <a:rPr lang="en-US" altLang="ko-KR" dirty="0"/>
              <a:t> 2003</a:t>
            </a:r>
            <a:r>
              <a:rPr lang="ko-KR" altLang="ko-KR" dirty="0"/>
              <a:t>누</a:t>
            </a:r>
            <a:r>
              <a:rPr lang="en-US" altLang="ko-KR" dirty="0"/>
              <a:t>9000 </a:t>
            </a:r>
            <a:r>
              <a:rPr lang="ko-KR" altLang="ko-KR" dirty="0"/>
              <a:t>판결</a:t>
            </a:r>
            <a:r>
              <a:rPr lang="en-US" altLang="ko-KR" dirty="0"/>
              <a:t>, </a:t>
            </a:r>
            <a:r>
              <a:rPr lang="ko-KR" altLang="ko-KR" dirty="0"/>
              <a:t>고법확정</a:t>
            </a:r>
            <a:r>
              <a:rPr lang="en-US" altLang="ko-KR" dirty="0" smtClean="0"/>
              <a:t>)</a:t>
            </a:r>
            <a:endParaRPr lang="ko-KR" altLang="ko-KR" sz="2000" dirty="0"/>
          </a:p>
          <a:p>
            <a:pPr lvl="2">
              <a:lnSpc>
                <a:spcPct val="150000"/>
              </a:lnSpc>
              <a:spcBef>
                <a:spcPts val="1200"/>
              </a:spcBef>
            </a:pPr>
            <a:r>
              <a:rPr lang="ko-KR" altLang="ko-KR" sz="1800" dirty="0"/>
              <a:t>시사점</a:t>
            </a:r>
            <a:r>
              <a:rPr lang="en-US" altLang="ko-KR" sz="1800" dirty="0"/>
              <a:t>: </a:t>
            </a:r>
            <a:r>
              <a:rPr lang="ko-KR" altLang="en-US" sz="1800" dirty="0" smtClean="0"/>
              <a:t>국외에서의 담합행위가 국내시장에 영향을 미치면 공정거래법이 역외적용 </a:t>
            </a:r>
            <a:r>
              <a:rPr lang="en-US" altLang="ko-KR" sz="1800" dirty="0" smtClean="0"/>
              <a:t/>
            </a:r>
            <a:br>
              <a:rPr lang="en-US" altLang="ko-KR" sz="1800" dirty="0" smtClean="0"/>
            </a:br>
            <a:r>
              <a:rPr lang="ko-KR" altLang="ko-KR" sz="1800" dirty="0" smtClean="0"/>
              <a:t>외국에서 </a:t>
            </a:r>
            <a:r>
              <a:rPr lang="ko-KR" altLang="ko-KR" sz="1800" dirty="0"/>
              <a:t>비타민 제조회사들이 전 세계시장을 대상으로 비타민 판매량을 할당하기로 합의한 것은 공동행위에 해당함</a:t>
            </a:r>
          </a:p>
          <a:p>
            <a:pPr lvl="1">
              <a:lnSpc>
                <a:spcPct val="150000"/>
              </a:lnSpc>
              <a:spcBef>
                <a:spcPts val="1200"/>
              </a:spcBef>
            </a:pPr>
            <a:endParaRPr lang="ko-KR" altLang="en-US" dirty="0"/>
          </a:p>
        </p:txBody>
      </p:sp>
    </p:spTree>
    <p:extLst>
      <p:ext uri="{BB962C8B-B14F-4D97-AF65-F5344CB8AC3E}">
        <p14:creationId xmlns="" xmlns:p14="http://schemas.microsoft.com/office/powerpoint/2010/main" val="1133205070"/>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p:cNvSpPr/>
          <p:nvPr/>
        </p:nvSpPr>
        <p:spPr>
          <a:xfrm>
            <a:off x="2276475" y="-4763"/>
            <a:ext cx="6867525" cy="6872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8" name="그룹 27"/>
          <p:cNvGrpSpPr/>
          <p:nvPr/>
        </p:nvGrpSpPr>
        <p:grpSpPr>
          <a:xfrm>
            <a:off x="5455628" y="230802"/>
            <a:ext cx="3378707" cy="260904"/>
            <a:chOff x="2198339" y="5673877"/>
            <a:chExt cx="4601411" cy="355321"/>
          </a:xfrm>
        </p:grpSpPr>
        <p:grpSp>
          <p:nvGrpSpPr>
            <p:cNvPr id="29" name="Group 49"/>
            <p:cNvGrpSpPr>
              <a:grpSpLocks/>
            </p:cNvGrpSpPr>
            <p:nvPr/>
          </p:nvGrpSpPr>
          <p:grpSpPr bwMode="auto">
            <a:xfrm>
              <a:off x="4631741" y="5721675"/>
              <a:ext cx="2168009" cy="230847"/>
              <a:chOff x="-196" y="2210"/>
              <a:chExt cx="1782" cy="186"/>
            </a:xfrm>
          </p:grpSpPr>
          <p:pic>
            <p:nvPicPr>
              <p:cNvPr id="31" name="Picture 25" descr="S&amp;K logo_wide"/>
              <p:cNvPicPr>
                <a:picLocks noChangeAspect="1" noChangeArrowheads="1"/>
              </p:cNvPicPr>
              <p:nvPr/>
            </p:nvPicPr>
            <p:blipFill>
              <a:blip r:embed="rId2" cstate="print"/>
              <a:srcRect/>
              <a:stretch>
                <a:fillRect/>
              </a:stretch>
            </p:blipFill>
            <p:spPr bwMode="auto">
              <a:xfrm>
                <a:off x="82" y="2234"/>
                <a:ext cx="1504" cy="141"/>
              </a:xfrm>
              <a:prstGeom prst="rect">
                <a:avLst/>
              </a:prstGeom>
              <a:noFill/>
              <a:ln w="9525">
                <a:noFill/>
                <a:miter lim="800000"/>
                <a:headEnd/>
                <a:tailEnd/>
              </a:ln>
            </p:spPr>
          </p:pic>
          <p:pic>
            <p:nvPicPr>
              <p:cNvPr id="32" name="Picture 51" descr="icon [Converted]"/>
              <p:cNvPicPr>
                <a:picLocks noChangeAspect="1" noChangeArrowheads="1"/>
              </p:cNvPicPr>
              <p:nvPr/>
            </p:nvPicPr>
            <p:blipFill>
              <a:blip r:embed="rId3" cstate="print"/>
              <a:srcRect/>
              <a:stretch>
                <a:fillRect/>
              </a:stretch>
            </p:blipFill>
            <p:spPr bwMode="auto">
              <a:xfrm>
                <a:off x="-196" y="2210"/>
                <a:ext cx="190" cy="186"/>
              </a:xfrm>
              <a:prstGeom prst="rect">
                <a:avLst/>
              </a:prstGeom>
              <a:noFill/>
              <a:ln w="9525">
                <a:noFill/>
                <a:miter lim="800000"/>
                <a:headEnd/>
                <a:tailEnd/>
              </a:ln>
            </p:spPr>
          </p:pic>
        </p:grpSp>
        <p:pic>
          <p:nvPicPr>
            <p:cNvPr id="30" name="그림 29" descr="C:\Users\mslee\Desktop\로고파일.png"/>
            <p:cNvPicPr/>
            <p:nvPr/>
          </p:nvPicPr>
          <p:blipFill rotWithShape="1">
            <a:blip r:embed="rId4" cstate="print"/>
            <a:srcRect t="-1" r="1459" b="28082"/>
            <a:stretch/>
          </p:blipFill>
          <p:spPr bwMode="auto">
            <a:xfrm>
              <a:off x="2198339" y="5673877"/>
              <a:ext cx="2013707" cy="355321"/>
            </a:xfrm>
            <a:prstGeom prst="rect">
              <a:avLst/>
            </a:prstGeom>
            <a:noFill/>
            <a:ln w="9525">
              <a:noFill/>
              <a:miter lim="800000"/>
              <a:headEnd/>
              <a:tailEnd/>
            </a:ln>
          </p:spPr>
        </p:pic>
      </p:grpSp>
      <p:grpSp>
        <p:nvGrpSpPr>
          <p:cNvPr id="5" name="그룹 4"/>
          <p:cNvGrpSpPr/>
          <p:nvPr/>
        </p:nvGrpSpPr>
        <p:grpSpPr>
          <a:xfrm>
            <a:off x="-28575" y="-7147"/>
            <a:ext cx="2542414" cy="6887372"/>
            <a:chOff x="-28575" y="-3"/>
            <a:chExt cx="2542414" cy="6880228"/>
          </a:xfrm>
        </p:grpSpPr>
        <p:pic>
          <p:nvPicPr>
            <p:cNvPr id="21" name="그림 14" descr="1_Back.jpg"/>
            <p:cNvPicPr>
              <a:picLocks noChangeAspect="1"/>
            </p:cNvPicPr>
            <p:nvPr/>
          </p:nvPicPr>
          <p:blipFill>
            <a:blip r:embed="rId5" cstate="print"/>
            <a:srcRect r="82503" b="36540"/>
            <a:stretch>
              <a:fillRect/>
            </a:stretch>
          </p:blipFill>
          <p:spPr bwMode="auto">
            <a:xfrm>
              <a:off x="-28575" y="0"/>
              <a:ext cx="2540000" cy="6880225"/>
            </a:xfrm>
            <a:prstGeom prst="rect">
              <a:avLst/>
            </a:prstGeom>
            <a:noFill/>
            <a:ln w="9525">
              <a:noFill/>
              <a:miter lim="800000"/>
              <a:headEnd/>
              <a:tailEnd/>
            </a:ln>
          </p:spPr>
        </p:pic>
        <p:grpSp>
          <p:nvGrpSpPr>
            <p:cNvPr id="24" name="그룹 33"/>
            <p:cNvGrpSpPr>
              <a:grpSpLocks/>
            </p:cNvGrpSpPr>
            <p:nvPr/>
          </p:nvGrpSpPr>
          <p:grpSpPr bwMode="auto">
            <a:xfrm rot="-5400000">
              <a:off x="-963926" y="3401562"/>
              <a:ext cx="6879329" cy="76200"/>
              <a:chOff x="0" y="6600825"/>
              <a:chExt cx="9149142" cy="255588"/>
            </a:xfrm>
          </p:grpSpPr>
          <p:sp>
            <p:nvSpPr>
              <p:cNvPr id="25" name="직사각형 24"/>
              <p:cNvSpPr>
                <a:spLocks noChangeArrowheads="1"/>
              </p:cNvSpPr>
              <p:nvPr/>
            </p:nvSpPr>
            <p:spPr bwMode="auto">
              <a:xfrm>
                <a:off x="0" y="6600825"/>
                <a:ext cx="9144000" cy="2555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ko-KR"/>
              </a:p>
            </p:txBody>
          </p:sp>
          <p:sp>
            <p:nvSpPr>
              <p:cNvPr id="26" name="직사각형 25"/>
              <p:cNvSpPr/>
              <p:nvPr/>
            </p:nvSpPr>
            <p:spPr>
              <a:xfrm>
                <a:off x="7020041" y="6600825"/>
                <a:ext cx="2129101" cy="255588"/>
              </a:xfrm>
              <a:prstGeom prst="rect">
                <a:avLst/>
              </a:prstGeom>
              <a:solidFill>
                <a:srgbClr val="008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ko-KR"/>
              </a:p>
            </p:txBody>
          </p:sp>
        </p:grpSp>
      </p:grpSp>
      <p:sp>
        <p:nvSpPr>
          <p:cNvPr id="14" name="텍스트 개체 틀 4"/>
          <p:cNvSpPr txBox="1">
            <a:spLocks/>
          </p:cNvSpPr>
          <p:nvPr/>
        </p:nvSpPr>
        <p:spPr>
          <a:xfrm>
            <a:off x="755576" y="2701369"/>
            <a:ext cx="1551525" cy="1107996"/>
          </a:xfrm>
          <a:prstGeom prst="rect">
            <a:avLst/>
          </a:prstGeom>
        </p:spPr>
        <p:txBody>
          <a:bodyPr wrap="square">
            <a:spAutoFit/>
          </a:bodyPr>
          <a:lstStyle/>
          <a:p>
            <a:pPr marL="342900" indent="-342900" algn="ctr">
              <a:spcBef>
                <a:spcPct val="20000"/>
              </a:spcBef>
              <a:defRPr/>
            </a:pPr>
            <a:r>
              <a:rPr lang="en-US" altLang="ko-KR" sz="6600" b="1" i="1" smtClean="0">
                <a:gradFill>
                  <a:gsLst>
                    <a:gs pos="0">
                      <a:schemeClr val="bg1">
                        <a:lumMod val="95000"/>
                      </a:schemeClr>
                    </a:gs>
                    <a:gs pos="32000">
                      <a:schemeClr val="bg1"/>
                    </a:gs>
                    <a:gs pos="37000">
                      <a:schemeClr val="bg1">
                        <a:lumMod val="75000"/>
                      </a:schemeClr>
                    </a:gs>
                    <a:gs pos="63000">
                      <a:schemeClr val="bg1"/>
                    </a:gs>
                  </a:gsLst>
                  <a:lin ang="5400000" scaled="0"/>
                </a:gradFill>
                <a:effectLst>
                  <a:outerShdw blurRad="63500" sx="102000" sy="102000" algn="ctr" rotWithShape="0">
                    <a:prstClr val="black">
                      <a:alpha val="40000"/>
                    </a:prstClr>
                  </a:outerShdw>
                </a:effectLst>
                <a:latin typeface="맑은 고딕" pitchFamily="50" charset="-127"/>
                <a:ea typeface="맑은 고딕" pitchFamily="50" charset="-127"/>
              </a:rPr>
              <a:t>V</a:t>
            </a:r>
            <a:r>
              <a:rPr lang="en-US" altLang="ko-KR" sz="6600" b="1" smtClean="0">
                <a:gradFill>
                  <a:gsLst>
                    <a:gs pos="0">
                      <a:schemeClr val="bg1">
                        <a:lumMod val="95000"/>
                      </a:schemeClr>
                    </a:gs>
                    <a:gs pos="32000">
                      <a:schemeClr val="bg1"/>
                    </a:gs>
                    <a:gs pos="37000">
                      <a:schemeClr val="bg1">
                        <a:lumMod val="75000"/>
                      </a:schemeClr>
                    </a:gs>
                    <a:gs pos="63000">
                      <a:schemeClr val="bg1"/>
                    </a:gs>
                  </a:gsLst>
                  <a:lin ang="5400000" scaled="0"/>
                </a:gradFill>
                <a:effectLst>
                  <a:outerShdw blurRad="38100" dist="38100" dir="2700000" algn="tl">
                    <a:srgbClr val="000000">
                      <a:alpha val="43137"/>
                    </a:srgbClr>
                  </a:outerShdw>
                </a:effectLst>
                <a:latin typeface="맑은 고딕" pitchFamily="50" charset="-127"/>
                <a:ea typeface="맑은 고딕" pitchFamily="50" charset="-127"/>
              </a:rPr>
              <a:t>.</a:t>
            </a:r>
            <a:endParaRPr lang="ko-KR" altLang="en-US" sz="6600" b="1" dirty="0">
              <a:gradFill>
                <a:gsLst>
                  <a:gs pos="0">
                    <a:schemeClr val="bg1">
                      <a:lumMod val="95000"/>
                    </a:schemeClr>
                  </a:gs>
                  <a:gs pos="32000">
                    <a:schemeClr val="bg1"/>
                  </a:gs>
                  <a:gs pos="37000">
                    <a:schemeClr val="bg1">
                      <a:lumMod val="75000"/>
                    </a:schemeClr>
                  </a:gs>
                  <a:gs pos="63000">
                    <a:schemeClr val="bg1"/>
                  </a:gs>
                </a:gsLst>
                <a:lin ang="5400000" scaled="0"/>
              </a:gradFill>
              <a:effectLst>
                <a:outerShdw blurRad="38100" dist="38100" dir="2700000" algn="tl">
                  <a:srgbClr val="000000">
                    <a:alpha val="43137"/>
                  </a:srgbClr>
                </a:outerShdw>
              </a:effectLst>
              <a:latin typeface="맑은 고딕" pitchFamily="50" charset="-127"/>
              <a:ea typeface="맑은 고딕" pitchFamily="50" charset="-127"/>
            </a:endParaRPr>
          </a:p>
        </p:txBody>
      </p:sp>
      <p:sp>
        <p:nvSpPr>
          <p:cNvPr id="15" name="텍스트 개체 틀 4"/>
          <p:cNvSpPr txBox="1">
            <a:spLocks/>
          </p:cNvSpPr>
          <p:nvPr/>
        </p:nvSpPr>
        <p:spPr>
          <a:xfrm>
            <a:off x="2838450" y="2753690"/>
            <a:ext cx="5802002" cy="891334"/>
          </a:xfrm>
          <a:prstGeom prst="rect">
            <a:avLst/>
          </a:prstGeom>
        </p:spPr>
        <p:txBody>
          <a:bodyPr wrap="square">
            <a:spAutoFit/>
          </a:bodyPr>
          <a:lstStyle/>
          <a:p>
            <a:pPr>
              <a:lnSpc>
                <a:spcPct val="120000"/>
              </a:lnSpc>
              <a:spcBef>
                <a:spcPts val="600"/>
              </a:spcBef>
              <a:buClr>
                <a:srgbClr val="002060"/>
              </a:buClr>
            </a:pPr>
            <a:r>
              <a:rPr lang="ko-KR" altLang="en-US" sz="4800" b="1" smtClean="0">
                <a:latin typeface="+mj-ea"/>
                <a:ea typeface="+mj-ea"/>
              </a:rPr>
              <a:t>과징금</a:t>
            </a:r>
          </a:p>
        </p:txBody>
      </p:sp>
    </p:spTree>
    <p:extLst>
      <p:ext uri="{BB962C8B-B14F-4D97-AF65-F5344CB8AC3E}">
        <p14:creationId xmlns="" xmlns:p14="http://schemas.microsoft.com/office/powerpoint/2010/main" val="401483564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a:effectLst/>
              </a:rPr>
              <a:t>V. </a:t>
            </a:r>
            <a:r>
              <a:rPr lang="ko-KR" altLang="ko-KR" smtClean="0">
                <a:effectLst/>
              </a:rPr>
              <a:t>과징금</a:t>
            </a:r>
            <a:endParaRPr lang="ko-KR" altLang="en-US"/>
          </a:p>
        </p:txBody>
      </p:sp>
      <p:sp>
        <p:nvSpPr>
          <p:cNvPr id="3" name="내용 개체 틀 2"/>
          <p:cNvSpPr>
            <a:spLocks noGrp="1"/>
          </p:cNvSpPr>
          <p:nvPr>
            <p:ph idx="1"/>
          </p:nvPr>
        </p:nvSpPr>
        <p:spPr>
          <a:xfrm>
            <a:off x="457200" y="1088740"/>
            <a:ext cx="8507288" cy="4859338"/>
          </a:xfrm>
        </p:spPr>
        <p:txBody>
          <a:bodyPr/>
          <a:lstStyle/>
          <a:p>
            <a:pPr marL="244475" lvl="1" indent="0">
              <a:buNone/>
            </a:pPr>
            <a:endParaRPr lang="en-US" altLang="ko-KR" dirty="0" smtClean="0"/>
          </a:p>
          <a:p>
            <a:pPr marL="244475" lvl="1" indent="0">
              <a:buNone/>
            </a:pPr>
            <a:endParaRPr lang="en-US" altLang="ko-KR" sz="700" dirty="0"/>
          </a:p>
          <a:p>
            <a:pPr marL="0" indent="0">
              <a:lnSpc>
                <a:spcPct val="114000"/>
              </a:lnSpc>
              <a:spcBef>
                <a:spcPts val="600"/>
              </a:spcBef>
              <a:buNone/>
            </a:pPr>
            <a:r>
              <a:rPr lang="en-US" altLang="ko-KR" sz="1800" dirty="0" smtClean="0"/>
              <a:t>(</a:t>
            </a:r>
            <a:r>
              <a:rPr lang="en-US" altLang="ko-KR" sz="1800" dirty="0"/>
              <a:t>1) </a:t>
            </a:r>
            <a:r>
              <a:rPr lang="ko-KR" altLang="ko-KR" sz="1800" dirty="0"/>
              <a:t>관련매출액 산정의 </a:t>
            </a:r>
            <a:r>
              <a:rPr lang="ko-KR" altLang="ko-KR" sz="1800" dirty="0" smtClean="0"/>
              <a:t>근거자료</a:t>
            </a:r>
            <a:endParaRPr lang="ko-KR" altLang="ko-KR" sz="1800" dirty="0"/>
          </a:p>
          <a:p>
            <a:pPr lvl="1">
              <a:lnSpc>
                <a:spcPct val="114000"/>
              </a:lnSpc>
              <a:spcBef>
                <a:spcPts val="300"/>
              </a:spcBef>
            </a:pPr>
            <a:r>
              <a:rPr lang="ko-KR" altLang="ko-KR" sz="1600" dirty="0"/>
              <a:t>공정거래법 제</a:t>
            </a:r>
            <a:r>
              <a:rPr lang="en-US" altLang="ko-KR" sz="1600" dirty="0"/>
              <a:t>22</a:t>
            </a:r>
            <a:r>
              <a:rPr lang="ko-KR" altLang="ko-KR" sz="1600" dirty="0"/>
              <a:t>조</a:t>
            </a:r>
            <a:r>
              <a:rPr lang="en-US" altLang="ko-KR" sz="1600" dirty="0"/>
              <a:t>, </a:t>
            </a:r>
            <a:r>
              <a:rPr lang="ko-KR" altLang="ko-KR" sz="1600" dirty="0"/>
              <a:t>공정거래법 시행령 제</a:t>
            </a:r>
            <a:r>
              <a:rPr lang="en-US" altLang="ko-KR" sz="1600" dirty="0"/>
              <a:t>9</a:t>
            </a:r>
            <a:r>
              <a:rPr lang="ko-KR" altLang="ko-KR" sz="1600" dirty="0"/>
              <a:t>조 제</a:t>
            </a:r>
            <a:r>
              <a:rPr lang="en-US" altLang="ko-KR" sz="1600" dirty="0"/>
              <a:t>1</a:t>
            </a:r>
            <a:r>
              <a:rPr lang="ko-KR" altLang="ko-KR" sz="1600" dirty="0"/>
              <a:t>항</a:t>
            </a:r>
            <a:r>
              <a:rPr lang="en-US" altLang="ko-KR" sz="1600" dirty="0"/>
              <a:t>, </a:t>
            </a:r>
            <a:r>
              <a:rPr lang="ko-KR" altLang="ko-KR" sz="1600" dirty="0"/>
              <a:t>제</a:t>
            </a:r>
            <a:r>
              <a:rPr lang="en-US" altLang="ko-KR" sz="1600" dirty="0"/>
              <a:t>61</a:t>
            </a:r>
            <a:r>
              <a:rPr lang="ko-KR" altLang="ko-KR" sz="1600" dirty="0"/>
              <a:t>조 제</a:t>
            </a:r>
            <a:r>
              <a:rPr lang="en-US" altLang="ko-KR" sz="1600" dirty="0"/>
              <a:t>1</a:t>
            </a:r>
            <a:r>
              <a:rPr lang="ko-KR" altLang="ko-KR" sz="1600" dirty="0"/>
              <a:t>항</a:t>
            </a:r>
            <a:r>
              <a:rPr lang="en-US" altLang="ko-KR" sz="1600" dirty="0"/>
              <a:t> [</a:t>
            </a:r>
            <a:r>
              <a:rPr lang="ko-KR" altLang="ko-KR" sz="1600" dirty="0"/>
              <a:t>별표</a:t>
            </a:r>
            <a:r>
              <a:rPr lang="en-US" altLang="ko-KR" sz="1600" dirty="0"/>
              <a:t> 2]</a:t>
            </a:r>
            <a:r>
              <a:rPr lang="ko-KR" altLang="ko-KR" sz="1600" dirty="0"/>
              <a:t>의 규정에 의하면 부당한 공동행위를 행한 사업자에 대한 과징금 산정의 전제가 되는 매출액은 </a:t>
            </a:r>
            <a:r>
              <a:rPr lang="ko-KR" altLang="ko-KR" sz="1600" u="sng" dirty="0"/>
              <a:t>사업자의 회계자료</a:t>
            </a:r>
            <a:r>
              <a:rPr lang="ko-KR" altLang="ko-KR" sz="1600" dirty="0"/>
              <a:t> 등을 참고하여 정하는 것을 원칙으로 하되</a:t>
            </a:r>
            <a:r>
              <a:rPr lang="en-US" altLang="ko-KR" sz="1600" dirty="0"/>
              <a:t>, </a:t>
            </a:r>
            <a:r>
              <a:rPr lang="ko-KR" altLang="ko-KR" sz="1600" dirty="0"/>
              <a:t>각각의 범위는 행위 유형별로 개별적∙구체적으로 판단하도록 되어 있음</a:t>
            </a:r>
            <a:r>
              <a:rPr lang="en-US" altLang="ko-KR" sz="1400" dirty="0"/>
              <a:t>(</a:t>
            </a:r>
            <a:r>
              <a:rPr lang="ko-KR" altLang="ko-KR" sz="1400" dirty="0"/>
              <a:t>서울고법</a:t>
            </a:r>
            <a:r>
              <a:rPr lang="en-US" altLang="ko-KR" sz="1400" dirty="0"/>
              <a:t> 2009. 6. 11. </a:t>
            </a:r>
            <a:r>
              <a:rPr lang="ko-KR" altLang="ko-KR" sz="1400" dirty="0"/>
              <a:t>선고</a:t>
            </a:r>
            <a:r>
              <a:rPr lang="en-US" altLang="ko-KR" sz="1400" dirty="0"/>
              <a:t> 2008</a:t>
            </a:r>
            <a:r>
              <a:rPr lang="ko-KR" altLang="ko-KR" sz="1400" dirty="0"/>
              <a:t>누</a:t>
            </a:r>
            <a:r>
              <a:rPr lang="en-US" altLang="ko-KR" sz="1400" dirty="0"/>
              <a:t>1766 </a:t>
            </a:r>
            <a:r>
              <a:rPr lang="ko-KR" altLang="ko-KR" sz="1400" dirty="0"/>
              <a:t>판결</a:t>
            </a:r>
            <a:r>
              <a:rPr lang="en-US" altLang="ko-KR" sz="1400" dirty="0"/>
              <a:t>, </a:t>
            </a:r>
            <a:r>
              <a:rPr lang="ko-KR" altLang="ko-KR" sz="1400" dirty="0"/>
              <a:t>대법원</a:t>
            </a:r>
            <a:r>
              <a:rPr lang="en-US" altLang="ko-KR" sz="1400" dirty="0"/>
              <a:t> 2011. 7. 28. </a:t>
            </a:r>
            <a:r>
              <a:rPr lang="ko-KR" altLang="ko-KR" sz="1400" dirty="0"/>
              <a:t>선고</a:t>
            </a:r>
            <a:r>
              <a:rPr lang="en-US" altLang="ko-KR" sz="1400" dirty="0"/>
              <a:t> 2009</a:t>
            </a:r>
            <a:r>
              <a:rPr lang="ko-KR" altLang="ko-KR" sz="1400" dirty="0"/>
              <a:t>두</a:t>
            </a:r>
            <a:r>
              <a:rPr lang="en-US" altLang="ko-KR" sz="1400" dirty="0"/>
              <a:t>12280 </a:t>
            </a:r>
            <a:r>
              <a:rPr lang="ko-KR" altLang="ko-KR" sz="1400" dirty="0"/>
              <a:t>판결</a:t>
            </a:r>
            <a:r>
              <a:rPr lang="en-US" altLang="ko-KR" sz="1400" dirty="0" smtClean="0"/>
              <a:t>)</a:t>
            </a:r>
          </a:p>
          <a:p>
            <a:pPr lvl="1">
              <a:lnSpc>
                <a:spcPct val="114000"/>
              </a:lnSpc>
              <a:spcBef>
                <a:spcPts val="300"/>
              </a:spcBef>
            </a:pPr>
            <a:r>
              <a:rPr lang="ko-KR" altLang="en-US" sz="1600" dirty="0" smtClean="0"/>
              <a:t>기업회계기준의 매출액에 구속되느냐</a:t>
            </a:r>
            <a:r>
              <a:rPr lang="en-US" altLang="ko-KR" sz="1600" dirty="0" smtClean="0"/>
              <a:t> </a:t>
            </a:r>
            <a:r>
              <a:rPr lang="en-US" altLang="ko-KR" sz="1600" dirty="0" err="1" smtClean="0"/>
              <a:t>vs</a:t>
            </a:r>
            <a:r>
              <a:rPr lang="en-US" altLang="ko-KR" sz="1600" dirty="0" smtClean="0"/>
              <a:t> </a:t>
            </a:r>
            <a:r>
              <a:rPr lang="ko-KR" altLang="en-US" sz="1600" dirty="0" smtClean="0"/>
              <a:t>매출액 개념을 참고할 뿐 공정거래법상 별도의 개념이냐</a:t>
            </a:r>
            <a:r>
              <a:rPr lang="en-US" altLang="ko-KR" sz="1600" dirty="0" smtClean="0"/>
              <a:t/>
            </a:r>
            <a:br>
              <a:rPr lang="en-US" altLang="ko-KR" sz="1600" dirty="0" smtClean="0"/>
            </a:br>
            <a:r>
              <a:rPr lang="en-US" altLang="ko-KR" sz="1600" dirty="0" smtClean="0">
                <a:sym typeface="Wingdings" pitchFamily="2" charset="2"/>
              </a:rPr>
              <a:t> </a:t>
            </a:r>
            <a:r>
              <a:rPr lang="ko-KR" altLang="en-US" sz="1600" dirty="0" smtClean="0">
                <a:sym typeface="Wingdings" pitchFamily="2" charset="2"/>
              </a:rPr>
              <a:t>제조회사들과 </a:t>
            </a:r>
            <a:r>
              <a:rPr lang="en-US" altLang="ko-KR" sz="1600" dirty="0" smtClean="0">
                <a:sym typeface="Wingdings" pitchFamily="2" charset="2"/>
              </a:rPr>
              <a:t>(</a:t>
            </a:r>
            <a:r>
              <a:rPr lang="ko-KR" altLang="en-US" sz="1600" dirty="0" smtClean="0">
                <a:sym typeface="Wingdings" pitchFamily="2" charset="2"/>
              </a:rPr>
              <a:t>계열회사인 제조회사를 위한</a:t>
            </a:r>
            <a:r>
              <a:rPr lang="en-US" altLang="ko-KR" sz="1600" dirty="0" smtClean="0">
                <a:sym typeface="Wingdings" pitchFamily="2" charset="2"/>
              </a:rPr>
              <a:t>) </a:t>
            </a:r>
            <a:r>
              <a:rPr lang="ko-KR" altLang="en-US" sz="1600" dirty="0" smtClean="0">
                <a:sym typeface="Wingdings" pitchFamily="2" charset="2"/>
              </a:rPr>
              <a:t>위탁판매회사 간의 담합 행위에서 위탁 판매회사에 대한 관련매출액을 위탁판매수수료로 보아야 한다는 판례와 판매가액 전부로 보아야 한다는 판례가 양립 </a:t>
            </a:r>
            <a:endParaRPr lang="ko-KR" altLang="ko-KR" sz="1600" dirty="0"/>
          </a:p>
        </p:txBody>
      </p:sp>
      <p:grpSp>
        <p:nvGrpSpPr>
          <p:cNvPr id="4" name="그룹 19"/>
          <p:cNvGrpSpPr>
            <a:grpSpLocks/>
          </p:cNvGrpSpPr>
          <p:nvPr/>
        </p:nvGrpSpPr>
        <p:grpSpPr bwMode="auto">
          <a:xfrm>
            <a:off x="457200" y="1176772"/>
            <a:ext cx="2087592" cy="488032"/>
            <a:chOff x="2979761" y="2548280"/>
            <a:chExt cx="1917312" cy="455002"/>
          </a:xfrm>
        </p:grpSpPr>
        <p:pic>
          <p:nvPicPr>
            <p:cNvPr id="5" name="Picture 2" descr="C:\작업\소스\박스\박스ㄴㄴ.png"/>
            <p:cNvPicPr>
              <a:picLocks noChangeAspect="1" noChangeArrowheads="1"/>
            </p:cNvPicPr>
            <p:nvPr/>
          </p:nvPicPr>
          <p:blipFill>
            <a:blip r:embed="rId2" cstate="print">
              <a:lum bright="-4000" contrast="2000"/>
            </a:blip>
            <a:srcRect/>
            <a:stretch>
              <a:fillRect/>
            </a:stretch>
          </p:blipFill>
          <p:spPr bwMode="auto">
            <a:xfrm>
              <a:off x="2979761" y="2548280"/>
              <a:ext cx="1917312" cy="455002"/>
            </a:xfrm>
            <a:prstGeom prst="rect">
              <a:avLst/>
            </a:prstGeom>
            <a:noFill/>
            <a:ln w="9525">
              <a:noFill/>
              <a:miter lim="800000"/>
              <a:headEnd/>
              <a:tailEnd/>
            </a:ln>
          </p:spPr>
        </p:pic>
        <p:sp>
          <p:nvSpPr>
            <p:cNvPr id="6" name="직사각형 5"/>
            <p:cNvSpPr/>
            <p:nvPr/>
          </p:nvSpPr>
          <p:spPr>
            <a:xfrm>
              <a:off x="3081443" y="2559032"/>
              <a:ext cx="1657175" cy="344336"/>
            </a:xfrm>
            <a:prstGeom prst="rect">
              <a:avLst/>
            </a:prstGeom>
          </p:spPr>
          <p:txBody>
            <a:bodyPr wrap="square">
              <a:spAutoFit/>
            </a:bodyPr>
            <a:lstStyle/>
            <a:p>
              <a:pPr fontAlgn="auto" latinLnBrk="0">
                <a:spcAft>
                  <a:spcPts val="0"/>
                </a:spcAft>
                <a:defRPr/>
              </a:pPr>
              <a:r>
                <a:rPr kumimoji="0" lang="en-US" altLang="ko-KR" b="1" kern="0">
                  <a:solidFill>
                    <a:srgbClr val="FFFFFF"/>
                  </a:solidFill>
                  <a:latin typeface="Arial" charset="0"/>
                  <a:ea typeface="+mn-ea"/>
                </a:rPr>
                <a:t>1</a:t>
              </a:r>
              <a:r>
                <a:rPr kumimoji="0" lang="en-US" altLang="ko-KR" b="1" kern="0" smtClean="0">
                  <a:solidFill>
                    <a:srgbClr val="FFFFFF"/>
                  </a:solidFill>
                  <a:latin typeface="Arial" charset="0"/>
                  <a:ea typeface="+mn-ea"/>
                </a:rPr>
                <a:t>. </a:t>
              </a:r>
              <a:r>
                <a:rPr kumimoji="0" lang="ko-KR" altLang="en-US" b="1" kern="0" smtClean="0">
                  <a:solidFill>
                    <a:srgbClr val="FFFFFF"/>
                  </a:solidFill>
                  <a:latin typeface="Arial" charset="0"/>
                  <a:ea typeface="+mn-ea"/>
                </a:rPr>
                <a:t>매출액</a:t>
              </a:r>
              <a:endParaRPr kumimoji="0" lang="ko-KR" altLang="en-US" b="1" kern="0">
                <a:solidFill>
                  <a:srgbClr val="FFFFFF"/>
                </a:solidFill>
                <a:latin typeface="Arial" charset="0"/>
                <a:ea typeface="+mn-ea"/>
              </a:endParaRPr>
            </a:p>
          </p:txBody>
        </p:sp>
      </p:grpSp>
    </p:spTree>
    <p:extLst>
      <p:ext uri="{BB962C8B-B14F-4D97-AF65-F5344CB8AC3E}">
        <p14:creationId xmlns="" xmlns:p14="http://schemas.microsoft.com/office/powerpoint/2010/main" val="3842268067"/>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a:effectLst/>
              </a:rPr>
              <a:t>V. </a:t>
            </a:r>
            <a:r>
              <a:rPr lang="ko-KR" altLang="ko-KR" smtClean="0">
                <a:effectLst/>
              </a:rPr>
              <a:t>과징금</a:t>
            </a:r>
            <a:endParaRPr lang="ko-KR" altLang="en-US"/>
          </a:p>
        </p:txBody>
      </p:sp>
      <p:sp>
        <p:nvSpPr>
          <p:cNvPr id="3" name="내용 개체 틀 2"/>
          <p:cNvSpPr>
            <a:spLocks noGrp="1"/>
          </p:cNvSpPr>
          <p:nvPr>
            <p:ph idx="1"/>
          </p:nvPr>
        </p:nvSpPr>
        <p:spPr>
          <a:xfrm>
            <a:off x="457200" y="1088740"/>
            <a:ext cx="8507288" cy="4859338"/>
          </a:xfrm>
        </p:spPr>
        <p:txBody>
          <a:bodyPr/>
          <a:lstStyle/>
          <a:p>
            <a:pPr marL="244475" lvl="1" indent="0">
              <a:buNone/>
            </a:pPr>
            <a:endParaRPr lang="en-US" altLang="ko-KR" dirty="0" smtClean="0"/>
          </a:p>
          <a:p>
            <a:pPr marL="244475" lvl="1" indent="0">
              <a:buNone/>
            </a:pPr>
            <a:endParaRPr lang="en-US" altLang="ko-KR" sz="700" dirty="0"/>
          </a:p>
          <a:p>
            <a:pPr marL="30162" indent="0">
              <a:lnSpc>
                <a:spcPct val="114000"/>
              </a:lnSpc>
              <a:spcBef>
                <a:spcPts val="1200"/>
              </a:spcBef>
              <a:buNone/>
            </a:pPr>
            <a:r>
              <a:rPr lang="en-US" altLang="ko-KR" sz="1800" dirty="0" smtClean="0"/>
              <a:t>(</a:t>
            </a:r>
            <a:r>
              <a:rPr lang="en-US" altLang="ko-KR" sz="1800" dirty="0"/>
              <a:t>2) </a:t>
            </a:r>
            <a:r>
              <a:rPr lang="ko-KR" altLang="ko-KR" sz="1800" dirty="0"/>
              <a:t>회계항목별 관련매출액 포함 </a:t>
            </a:r>
            <a:r>
              <a:rPr lang="ko-KR" altLang="ko-KR" sz="1800" dirty="0" smtClean="0"/>
              <a:t>여부</a:t>
            </a:r>
            <a:endParaRPr lang="ko-KR" altLang="ko-KR" sz="1800" dirty="0"/>
          </a:p>
          <a:p>
            <a:pPr lvl="1">
              <a:lnSpc>
                <a:spcPct val="114000"/>
              </a:lnSpc>
              <a:spcBef>
                <a:spcPts val="200"/>
              </a:spcBef>
            </a:pPr>
            <a:r>
              <a:rPr lang="ko-KR" altLang="ko-KR" sz="1600" dirty="0"/>
              <a:t>손해보험사의 </a:t>
            </a:r>
            <a:r>
              <a:rPr lang="ko-KR" altLang="ko-KR" sz="1600" dirty="0" err="1"/>
              <a:t>미경과보험료와</a:t>
            </a:r>
            <a:r>
              <a:rPr lang="ko-KR" altLang="ko-KR" sz="1600" dirty="0"/>
              <a:t> </a:t>
            </a:r>
            <a:r>
              <a:rPr lang="ko-KR" altLang="ko-KR" sz="1600" dirty="0" err="1"/>
              <a:t>재보험출재분</a:t>
            </a:r>
            <a:r>
              <a:rPr lang="en-US" altLang="ko-KR" sz="1600" dirty="0"/>
              <a:t> O</a:t>
            </a:r>
            <a:r>
              <a:rPr lang="en-US" altLang="ko-KR" sz="1400" dirty="0"/>
              <a:t>(</a:t>
            </a:r>
            <a:r>
              <a:rPr lang="ko-KR" altLang="ko-KR" sz="1400" dirty="0"/>
              <a:t>대법원</a:t>
            </a:r>
            <a:r>
              <a:rPr lang="en-US" altLang="ko-KR" sz="1400" dirty="0"/>
              <a:t> 2011. 5. 26. </a:t>
            </a:r>
            <a:r>
              <a:rPr lang="ko-KR" altLang="ko-KR" sz="1400" dirty="0"/>
              <a:t>선고</a:t>
            </a:r>
            <a:r>
              <a:rPr lang="en-US" altLang="ko-KR" sz="1400" dirty="0"/>
              <a:t> 2008</a:t>
            </a:r>
            <a:r>
              <a:rPr lang="ko-KR" altLang="ko-KR" sz="1400" dirty="0"/>
              <a:t>두</a:t>
            </a:r>
            <a:r>
              <a:rPr lang="en-US" altLang="ko-KR" sz="1400" dirty="0"/>
              <a:t>20741, 20352 </a:t>
            </a:r>
            <a:r>
              <a:rPr lang="ko-KR" altLang="ko-KR" sz="1400" dirty="0"/>
              <a:t>판결 등</a:t>
            </a:r>
            <a:r>
              <a:rPr lang="en-US" altLang="ko-KR" sz="1400" dirty="0" smtClean="0"/>
              <a:t>)</a:t>
            </a:r>
            <a:endParaRPr lang="ko-KR" altLang="ko-KR" sz="1600" dirty="0"/>
          </a:p>
          <a:p>
            <a:pPr lvl="2">
              <a:lnSpc>
                <a:spcPct val="114000"/>
              </a:lnSpc>
              <a:spcBef>
                <a:spcPts val="300"/>
              </a:spcBef>
              <a:buFont typeface="굴림" pitchFamily="50" charset="-127"/>
              <a:buChar char="※"/>
            </a:pPr>
            <a:r>
              <a:rPr lang="ko-KR" altLang="ko-KR" dirty="0" smtClean="0"/>
              <a:t>공정거래법 </a:t>
            </a:r>
            <a:r>
              <a:rPr lang="ko-KR" altLang="ko-KR" dirty="0"/>
              <a:t>제</a:t>
            </a:r>
            <a:r>
              <a:rPr lang="en-US" altLang="ko-KR" dirty="0"/>
              <a:t>6</a:t>
            </a:r>
            <a:r>
              <a:rPr lang="ko-KR" altLang="ko-KR" dirty="0"/>
              <a:t>조</a:t>
            </a:r>
            <a:r>
              <a:rPr lang="en-US" altLang="ko-KR" dirty="0"/>
              <a:t>, </a:t>
            </a:r>
            <a:r>
              <a:rPr lang="ko-KR" altLang="ko-KR" dirty="0"/>
              <a:t>제</a:t>
            </a:r>
            <a:r>
              <a:rPr lang="en-US" altLang="ko-KR" dirty="0"/>
              <a:t>22</a:t>
            </a:r>
            <a:r>
              <a:rPr lang="ko-KR" altLang="ko-KR" dirty="0"/>
              <a:t>조</a:t>
            </a:r>
            <a:r>
              <a:rPr lang="en-US" altLang="ko-KR" dirty="0"/>
              <a:t>, </a:t>
            </a:r>
            <a:r>
              <a:rPr lang="ko-KR" altLang="ko-KR" dirty="0"/>
              <a:t>공정거래법 시행령 제</a:t>
            </a:r>
            <a:r>
              <a:rPr lang="en-US" altLang="ko-KR" dirty="0"/>
              <a:t>9</a:t>
            </a:r>
            <a:r>
              <a:rPr lang="ko-KR" altLang="ko-KR" dirty="0"/>
              <a:t>조의</a:t>
            </a:r>
            <a:r>
              <a:rPr lang="en-US" altLang="ko-KR" dirty="0"/>
              <a:t>2: </a:t>
            </a:r>
            <a:r>
              <a:rPr lang="ko-KR" altLang="ko-KR" dirty="0"/>
              <a:t>상품 또는 용역의 대가의 합계액을 재무제표 등에서 영업수익 등으로 기재하는 사업자의 경우에는 </a:t>
            </a:r>
            <a:r>
              <a:rPr lang="en-US" altLang="ko-KR" dirty="0"/>
              <a:t>“</a:t>
            </a:r>
            <a:r>
              <a:rPr lang="ko-KR" altLang="ko-KR" dirty="0"/>
              <a:t>영업수익</a:t>
            </a:r>
            <a:r>
              <a:rPr lang="en-US" altLang="ko-KR" dirty="0"/>
              <a:t>”</a:t>
            </a:r>
            <a:r>
              <a:rPr lang="ko-KR" altLang="ko-KR" dirty="0"/>
              <a:t>을 과징금 산정의 기준이 되는 매출액으로 규정함 </a:t>
            </a:r>
            <a:r>
              <a:rPr lang="en-US" altLang="ko-KR" dirty="0">
                <a:sym typeface="Wingdings"/>
              </a:rPr>
              <a:t></a:t>
            </a:r>
            <a:r>
              <a:rPr lang="en-US" altLang="ko-KR" dirty="0"/>
              <a:t> </a:t>
            </a:r>
            <a:r>
              <a:rPr lang="ko-KR" altLang="ko-KR" dirty="0"/>
              <a:t>보험회사의 보험료 담합의 경우 </a:t>
            </a:r>
            <a:r>
              <a:rPr lang="en-US" altLang="ko-KR" dirty="0"/>
              <a:t>“</a:t>
            </a:r>
            <a:r>
              <a:rPr lang="ko-KR" altLang="ko-KR" dirty="0"/>
              <a:t>영업수익</a:t>
            </a:r>
            <a:r>
              <a:rPr lang="en-US" altLang="ko-KR" dirty="0"/>
              <a:t>”</a:t>
            </a:r>
            <a:r>
              <a:rPr lang="ko-KR" altLang="ko-KR" dirty="0"/>
              <a:t>을 기준으로 과징금을 </a:t>
            </a:r>
            <a:r>
              <a:rPr lang="ko-KR" altLang="ko-KR" dirty="0" smtClean="0"/>
              <a:t>산정함</a:t>
            </a:r>
            <a:endParaRPr lang="ko-KR" altLang="ko-KR" dirty="0"/>
          </a:p>
          <a:p>
            <a:pPr lvl="3">
              <a:lnSpc>
                <a:spcPct val="114000"/>
              </a:lnSpc>
              <a:spcBef>
                <a:spcPts val="300"/>
              </a:spcBef>
            </a:pPr>
            <a:r>
              <a:rPr lang="ko-KR" altLang="ko-KR" sz="1600" dirty="0"/>
              <a:t>폐기물부담금</a:t>
            </a:r>
            <a:r>
              <a:rPr lang="en-US" altLang="ko-KR" sz="1600" dirty="0"/>
              <a:t> O(</a:t>
            </a:r>
            <a:r>
              <a:rPr lang="ko-KR" altLang="ko-KR" sz="1600" dirty="0"/>
              <a:t>대법원</a:t>
            </a:r>
            <a:r>
              <a:rPr lang="en-US" altLang="ko-KR" sz="1600" dirty="0"/>
              <a:t> 2011. 6. 24. </a:t>
            </a:r>
            <a:r>
              <a:rPr lang="ko-KR" altLang="ko-KR" sz="1600" dirty="0"/>
              <a:t>선고</a:t>
            </a:r>
            <a:r>
              <a:rPr lang="en-US" altLang="ko-KR" sz="1600" dirty="0"/>
              <a:t> 2008</a:t>
            </a:r>
            <a:r>
              <a:rPr lang="ko-KR" altLang="ko-KR" sz="1600" dirty="0"/>
              <a:t>두</a:t>
            </a:r>
            <a:r>
              <a:rPr lang="en-US" altLang="ko-KR" sz="1600" dirty="0"/>
              <a:t>18533 </a:t>
            </a:r>
            <a:r>
              <a:rPr lang="ko-KR" altLang="ko-KR" sz="1600" dirty="0"/>
              <a:t>판결</a:t>
            </a:r>
            <a:r>
              <a:rPr lang="en-US" altLang="ko-KR" sz="1600" dirty="0"/>
              <a:t>)</a:t>
            </a:r>
            <a:endParaRPr lang="ko-KR" altLang="ko-KR" sz="1600" dirty="0"/>
          </a:p>
          <a:p>
            <a:pPr lvl="3">
              <a:lnSpc>
                <a:spcPct val="114000"/>
              </a:lnSpc>
              <a:spcBef>
                <a:spcPts val="200"/>
              </a:spcBef>
            </a:pPr>
            <a:r>
              <a:rPr lang="ko-KR" altLang="ko-KR" sz="1600" dirty="0"/>
              <a:t>부가가치세</a:t>
            </a:r>
            <a:r>
              <a:rPr lang="en-US" altLang="ko-KR" sz="1600" dirty="0"/>
              <a:t> X(</a:t>
            </a:r>
            <a:r>
              <a:rPr lang="ko-KR" altLang="ko-KR" sz="1600" dirty="0"/>
              <a:t>대법원</a:t>
            </a:r>
            <a:r>
              <a:rPr lang="en-US" altLang="ko-KR" sz="1600" dirty="0"/>
              <a:t> 2009. 3. 26. </a:t>
            </a:r>
            <a:r>
              <a:rPr lang="ko-KR" altLang="ko-KR" sz="1600" dirty="0"/>
              <a:t>선고</a:t>
            </a:r>
            <a:r>
              <a:rPr lang="en-US" altLang="ko-KR" sz="1600" dirty="0"/>
              <a:t> 2008</a:t>
            </a:r>
            <a:r>
              <a:rPr lang="ko-KR" altLang="ko-KR" sz="1600" dirty="0"/>
              <a:t>두</a:t>
            </a:r>
            <a:r>
              <a:rPr lang="en-US" altLang="ko-KR" sz="1600" dirty="0"/>
              <a:t>21058 </a:t>
            </a:r>
            <a:r>
              <a:rPr lang="ko-KR" altLang="ko-KR" sz="1600" dirty="0"/>
              <a:t>판결</a:t>
            </a:r>
            <a:r>
              <a:rPr lang="en-US" altLang="ko-KR" sz="1600" dirty="0"/>
              <a:t>)</a:t>
            </a:r>
            <a:endParaRPr lang="ko-KR" altLang="ko-KR" sz="1600" dirty="0"/>
          </a:p>
          <a:p>
            <a:pPr lvl="3">
              <a:lnSpc>
                <a:spcPct val="114000"/>
              </a:lnSpc>
              <a:spcBef>
                <a:spcPts val="200"/>
              </a:spcBef>
            </a:pPr>
            <a:r>
              <a:rPr lang="ko-KR" altLang="ko-KR" sz="1600" dirty="0"/>
              <a:t>관세</a:t>
            </a:r>
            <a:r>
              <a:rPr lang="en-US" altLang="ko-KR" sz="1600" dirty="0"/>
              <a:t>, </a:t>
            </a:r>
            <a:r>
              <a:rPr lang="ko-KR" altLang="ko-KR" sz="1600" dirty="0"/>
              <a:t>개별소비세</a:t>
            </a:r>
            <a:r>
              <a:rPr lang="en-US" altLang="ko-KR" sz="1600" dirty="0"/>
              <a:t>, </a:t>
            </a:r>
            <a:r>
              <a:rPr lang="ko-KR" altLang="ko-KR" sz="1600" dirty="0"/>
              <a:t>교육세</a:t>
            </a:r>
            <a:r>
              <a:rPr lang="en-US" altLang="ko-KR" sz="1600" dirty="0"/>
              <a:t> O(</a:t>
            </a:r>
            <a:r>
              <a:rPr lang="ko-KR" altLang="ko-KR" sz="1600" dirty="0"/>
              <a:t>서울고법</a:t>
            </a:r>
            <a:r>
              <a:rPr lang="en-US" altLang="ko-KR" sz="1600" dirty="0"/>
              <a:t> 2010. 7. 22. </a:t>
            </a:r>
            <a:r>
              <a:rPr lang="ko-KR" altLang="ko-KR" sz="1600" dirty="0"/>
              <a:t>선고</a:t>
            </a:r>
            <a:r>
              <a:rPr lang="en-US" altLang="ko-KR" sz="1600" dirty="0"/>
              <a:t> 2009</a:t>
            </a:r>
            <a:r>
              <a:rPr lang="ko-KR" altLang="ko-KR" sz="1600" dirty="0"/>
              <a:t>누</a:t>
            </a:r>
            <a:r>
              <a:rPr lang="en-US" altLang="ko-KR" sz="1600" dirty="0"/>
              <a:t>9873 </a:t>
            </a:r>
            <a:r>
              <a:rPr lang="ko-KR" altLang="ko-KR" sz="1600" dirty="0"/>
              <a:t>판결</a:t>
            </a:r>
            <a:r>
              <a:rPr lang="en-US" altLang="ko-KR" sz="1600" dirty="0"/>
              <a:t>)</a:t>
            </a:r>
            <a:endParaRPr lang="ko-KR" altLang="ko-KR" sz="1600" dirty="0"/>
          </a:p>
          <a:p>
            <a:pPr lvl="3">
              <a:lnSpc>
                <a:spcPct val="114000"/>
              </a:lnSpc>
              <a:spcBef>
                <a:spcPts val="200"/>
              </a:spcBef>
            </a:pPr>
            <a:r>
              <a:rPr lang="ko-KR" altLang="ko-KR" sz="1600" dirty="0"/>
              <a:t>매출에누리</a:t>
            </a:r>
            <a:r>
              <a:rPr lang="en-US" altLang="ko-KR" sz="1600" dirty="0"/>
              <a:t> X(</a:t>
            </a:r>
            <a:r>
              <a:rPr lang="ko-KR" altLang="ko-KR" sz="1600" dirty="0"/>
              <a:t>대법원</a:t>
            </a:r>
            <a:r>
              <a:rPr lang="en-US" altLang="ko-KR" sz="1600" dirty="0"/>
              <a:t> 2010. 2. 25. </a:t>
            </a:r>
            <a:r>
              <a:rPr lang="ko-KR" altLang="ko-KR" sz="1600" dirty="0"/>
              <a:t>선고</a:t>
            </a:r>
            <a:r>
              <a:rPr lang="en-US" altLang="ko-KR" sz="1600" dirty="0"/>
              <a:t> 2008</a:t>
            </a:r>
            <a:r>
              <a:rPr lang="ko-KR" altLang="ko-KR" sz="1600" dirty="0"/>
              <a:t>두</a:t>
            </a:r>
            <a:r>
              <a:rPr lang="en-US" altLang="ko-KR" sz="1600" dirty="0"/>
              <a:t>21362 </a:t>
            </a:r>
            <a:r>
              <a:rPr lang="ko-KR" altLang="ko-KR" sz="1600" dirty="0"/>
              <a:t>판결</a:t>
            </a:r>
            <a:r>
              <a:rPr lang="en-US" altLang="ko-KR" sz="1600" dirty="0"/>
              <a:t>)</a:t>
            </a:r>
            <a:endParaRPr lang="ko-KR" altLang="ko-KR" sz="1600" dirty="0"/>
          </a:p>
          <a:p>
            <a:pPr lvl="2">
              <a:lnSpc>
                <a:spcPct val="114000"/>
              </a:lnSpc>
              <a:spcBef>
                <a:spcPts val="300"/>
              </a:spcBef>
            </a:pPr>
            <a:endParaRPr lang="ko-KR" altLang="en-US" sz="1400" dirty="0"/>
          </a:p>
        </p:txBody>
      </p:sp>
      <p:grpSp>
        <p:nvGrpSpPr>
          <p:cNvPr id="4" name="그룹 19"/>
          <p:cNvGrpSpPr>
            <a:grpSpLocks/>
          </p:cNvGrpSpPr>
          <p:nvPr/>
        </p:nvGrpSpPr>
        <p:grpSpPr bwMode="auto">
          <a:xfrm>
            <a:off x="457200" y="1176772"/>
            <a:ext cx="2087592" cy="488032"/>
            <a:chOff x="2979761" y="2548280"/>
            <a:chExt cx="1917312" cy="455002"/>
          </a:xfrm>
        </p:grpSpPr>
        <p:pic>
          <p:nvPicPr>
            <p:cNvPr id="5" name="Picture 2" descr="C:\작업\소스\박스\박스ㄴㄴ.png"/>
            <p:cNvPicPr>
              <a:picLocks noChangeAspect="1" noChangeArrowheads="1"/>
            </p:cNvPicPr>
            <p:nvPr/>
          </p:nvPicPr>
          <p:blipFill>
            <a:blip r:embed="rId2" cstate="print">
              <a:lum bright="-4000" contrast="2000"/>
            </a:blip>
            <a:srcRect/>
            <a:stretch>
              <a:fillRect/>
            </a:stretch>
          </p:blipFill>
          <p:spPr bwMode="auto">
            <a:xfrm>
              <a:off x="2979761" y="2548280"/>
              <a:ext cx="1917312" cy="455002"/>
            </a:xfrm>
            <a:prstGeom prst="rect">
              <a:avLst/>
            </a:prstGeom>
            <a:noFill/>
            <a:ln w="9525">
              <a:noFill/>
              <a:miter lim="800000"/>
              <a:headEnd/>
              <a:tailEnd/>
            </a:ln>
          </p:spPr>
        </p:pic>
        <p:sp>
          <p:nvSpPr>
            <p:cNvPr id="6" name="직사각형 5"/>
            <p:cNvSpPr/>
            <p:nvPr/>
          </p:nvSpPr>
          <p:spPr>
            <a:xfrm>
              <a:off x="3081443" y="2559032"/>
              <a:ext cx="1657175" cy="344336"/>
            </a:xfrm>
            <a:prstGeom prst="rect">
              <a:avLst/>
            </a:prstGeom>
          </p:spPr>
          <p:txBody>
            <a:bodyPr wrap="square">
              <a:spAutoFit/>
            </a:bodyPr>
            <a:lstStyle/>
            <a:p>
              <a:pPr fontAlgn="auto" latinLnBrk="0">
                <a:spcAft>
                  <a:spcPts val="0"/>
                </a:spcAft>
                <a:defRPr/>
              </a:pPr>
              <a:r>
                <a:rPr kumimoji="0" lang="en-US" altLang="ko-KR" b="1" kern="0">
                  <a:solidFill>
                    <a:srgbClr val="FFFFFF"/>
                  </a:solidFill>
                  <a:latin typeface="Arial" charset="0"/>
                  <a:ea typeface="+mn-ea"/>
                </a:rPr>
                <a:t>1</a:t>
              </a:r>
              <a:r>
                <a:rPr kumimoji="0" lang="en-US" altLang="ko-KR" b="1" kern="0" smtClean="0">
                  <a:solidFill>
                    <a:srgbClr val="FFFFFF"/>
                  </a:solidFill>
                  <a:latin typeface="Arial" charset="0"/>
                  <a:ea typeface="+mn-ea"/>
                </a:rPr>
                <a:t>. </a:t>
              </a:r>
              <a:r>
                <a:rPr kumimoji="0" lang="ko-KR" altLang="en-US" b="1" kern="0" smtClean="0">
                  <a:solidFill>
                    <a:srgbClr val="FFFFFF"/>
                  </a:solidFill>
                  <a:latin typeface="Arial" charset="0"/>
                  <a:ea typeface="+mn-ea"/>
                </a:rPr>
                <a:t>매출액</a:t>
              </a:r>
              <a:endParaRPr kumimoji="0" lang="ko-KR" altLang="en-US" b="1" kern="0">
                <a:solidFill>
                  <a:srgbClr val="FFFFFF"/>
                </a:solidFill>
                <a:latin typeface="Arial" charset="0"/>
                <a:ea typeface="+mn-ea"/>
              </a:endParaRPr>
            </a:p>
          </p:txBody>
        </p:sp>
      </p:grpSp>
    </p:spTree>
    <p:extLst>
      <p:ext uri="{BB962C8B-B14F-4D97-AF65-F5344CB8AC3E}">
        <p14:creationId xmlns="" xmlns:p14="http://schemas.microsoft.com/office/powerpoint/2010/main" val="3842268067"/>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200" y="1448779"/>
            <a:ext cx="8363272" cy="4677383"/>
          </a:xfrm>
        </p:spPr>
        <p:txBody>
          <a:bodyPr/>
          <a:lstStyle/>
          <a:p>
            <a:pPr marL="30162" indent="0">
              <a:lnSpc>
                <a:spcPct val="120000"/>
              </a:lnSpc>
              <a:spcBef>
                <a:spcPts val="600"/>
              </a:spcBef>
              <a:buNone/>
            </a:pPr>
            <a:r>
              <a:rPr lang="en-US" altLang="ko-KR"/>
              <a:t>(3) </a:t>
            </a:r>
            <a:r>
              <a:rPr lang="ko-KR" altLang="ko-KR" smtClean="0"/>
              <a:t>평균매출액</a:t>
            </a:r>
            <a:endParaRPr lang="ko-KR" altLang="ko-KR"/>
          </a:p>
          <a:p>
            <a:pPr lvl="1">
              <a:lnSpc>
                <a:spcPct val="130000"/>
              </a:lnSpc>
              <a:spcBef>
                <a:spcPts val="1200"/>
              </a:spcBef>
            </a:pPr>
            <a:r>
              <a:rPr lang="ko-KR" altLang="ko-KR" sz="1600"/>
              <a:t>구 공정거래법</a:t>
            </a:r>
            <a:r>
              <a:rPr lang="en-US" altLang="ko-KR" sz="1600"/>
              <a:t>(2004. 12. 31. </a:t>
            </a:r>
            <a:r>
              <a:rPr lang="ko-KR" altLang="ko-KR" sz="1600"/>
              <a:t>법률 제</a:t>
            </a:r>
            <a:r>
              <a:rPr lang="en-US" altLang="ko-KR" sz="1600"/>
              <a:t>7315</a:t>
            </a:r>
            <a:r>
              <a:rPr lang="ko-KR" altLang="ko-KR" sz="1600"/>
              <a:t>호로 개정되기 전의 것</a:t>
            </a:r>
            <a:r>
              <a:rPr lang="en-US" altLang="ko-KR" sz="1600"/>
              <a:t>) </a:t>
            </a:r>
            <a:r>
              <a:rPr lang="ko-KR" altLang="ko-KR" sz="1600"/>
              <a:t>제</a:t>
            </a:r>
            <a:r>
              <a:rPr lang="en-US" altLang="ko-KR" sz="1600"/>
              <a:t>22</a:t>
            </a:r>
            <a:r>
              <a:rPr lang="ko-KR" altLang="ko-KR" sz="1600"/>
              <a:t>조 및 시행령</a:t>
            </a:r>
            <a:r>
              <a:rPr lang="en-US" altLang="ko-KR" sz="1600"/>
              <a:t>(2004. 4. 1. </a:t>
            </a:r>
            <a:r>
              <a:rPr lang="ko-KR" altLang="ko-KR" sz="1600"/>
              <a:t>대통령령 제</a:t>
            </a:r>
            <a:r>
              <a:rPr lang="en-US" altLang="ko-KR" sz="1600"/>
              <a:t>18356</a:t>
            </a:r>
            <a:r>
              <a:rPr lang="ko-KR" altLang="ko-KR" sz="1600"/>
              <a:t>호로 개정되기 전의 것</a:t>
            </a:r>
            <a:r>
              <a:rPr lang="en-US" altLang="ko-KR" sz="1600"/>
              <a:t>) </a:t>
            </a:r>
            <a:r>
              <a:rPr lang="ko-KR" altLang="ko-KR" sz="1600"/>
              <a:t>제</a:t>
            </a:r>
            <a:r>
              <a:rPr lang="en-US" altLang="ko-KR" sz="1600"/>
              <a:t>9</a:t>
            </a:r>
            <a:r>
              <a:rPr lang="ko-KR" altLang="ko-KR" sz="1600"/>
              <a:t>조 제</a:t>
            </a:r>
            <a:r>
              <a:rPr lang="en-US" altLang="ko-KR" sz="1600"/>
              <a:t>1</a:t>
            </a:r>
            <a:r>
              <a:rPr lang="ko-KR" altLang="ko-KR" sz="1600"/>
              <a:t>항은 부당한 공동행위를 한 사업자에 대하여 직전</a:t>
            </a:r>
            <a:r>
              <a:rPr lang="en-US" altLang="ko-KR" sz="1600"/>
              <a:t> 3</a:t>
            </a:r>
            <a:r>
              <a:rPr lang="ko-KR" altLang="ko-KR" sz="1600"/>
              <a:t>개 사업연도의 평균매출액에</a:t>
            </a:r>
            <a:r>
              <a:rPr lang="en-US" altLang="ko-KR" sz="1600"/>
              <a:t> 100</a:t>
            </a:r>
            <a:r>
              <a:rPr lang="ko-KR" altLang="ko-KR" sz="1600"/>
              <a:t>분의</a:t>
            </a:r>
            <a:r>
              <a:rPr lang="en-US" altLang="ko-KR" sz="1600"/>
              <a:t> 5</a:t>
            </a:r>
            <a:r>
              <a:rPr lang="ko-KR" altLang="ko-KR" sz="1600"/>
              <a:t>를 초과하지 아니하는 범위 안에서 과징금을 부과하도록 규정함</a:t>
            </a:r>
            <a:r>
              <a:rPr lang="en-US" altLang="ko-KR" sz="1600"/>
              <a:t>.  </a:t>
            </a:r>
            <a:r>
              <a:rPr lang="ko-KR" altLang="ko-KR" sz="1600"/>
              <a:t>평균매출액은 부당한 공동행위와 직접 또는 간접으로 관련된 매출액의 평균을 뜻하는 것이 아니라 해당 사업연도의 각 저네 매출액의 평균을 뜻함</a:t>
            </a:r>
            <a:r>
              <a:rPr lang="en-US" altLang="ko-KR" sz="1600"/>
              <a:t>(</a:t>
            </a:r>
            <a:r>
              <a:rPr lang="ko-KR" altLang="ko-KR" sz="1600"/>
              <a:t>대법원</a:t>
            </a:r>
            <a:r>
              <a:rPr lang="en-US" altLang="ko-KR" sz="1600"/>
              <a:t> 2012. 1. 27. </a:t>
            </a:r>
            <a:r>
              <a:rPr lang="ko-KR" altLang="ko-KR" sz="1600"/>
              <a:t>선고</a:t>
            </a:r>
            <a:r>
              <a:rPr lang="en-US" altLang="ko-KR" sz="1600"/>
              <a:t> 2010</a:t>
            </a:r>
            <a:r>
              <a:rPr lang="ko-KR" altLang="ko-KR" sz="1600"/>
              <a:t>두</a:t>
            </a:r>
            <a:r>
              <a:rPr lang="en-US" altLang="ko-KR" sz="1600"/>
              <a:t>24388 </a:t>
            </a:r>
            <a:r>
              <a:rPr lang="ko-KR" altLang="ko-KR" sz="1600"/>
              <a:t>판결</a:t>
            </a:r>
            <a:r>
              <a:rPr lang="en-US" altLang="ko-KR" sz="1600" smtClean="0"/>
              <a:t>)</a:t>
            </a:r>
            <a:endParaRPr lang="ko-KR" altLang="ko-KR" sz="1600"/>
          </a:p>
          <a:p>
            <a:pPr lvl="1">
              <a:lnSpc>
                <a:spcPct val="130000"/>
              </a:lnSpc>
              <a:spcBef>
                <a:spcPts val="1200"/>
              </a:spcBef>
            </a:pPr>
            <a:r>
              <a:rPr lang="ko-KR" altLang="ko-KR" sz="1600"/>
              <a:t>현행 공정거래법은 담합의 경우 </a:t>
            </a:r>
            <a:r>
              <a:rPr lang="en-US" altLang="ko-KR" sz="1600"/>
              <a:t>‘</a:t>
            </a:r>
            <a:r>
              <a:rPr lang="ko-KR" altLang="ko-KR" sz="1600"/>
              <a:t>위반기간 동안 일정한 거래분야에서 판매한 관련 상품이나 용역의 매출액 또는 이에 준하는 금액</a:t>
            </a:r>
            <a:r>
              <a:rPr lang="en-US" altLang="ko-KR" sz="1600"/>
              <a:t>’</a:t>
            </a:r>
            <a:r>
              <a:rPr lang="ko-KR" altLang="ko-KR" sz="1600"/>
              <a:t>을 관련매출액으로 규정하고</a:t>
            </a:r>
            <a:r>
              <a:rPr lang="en-US" altLang="ko-KR" sz="1600"/>
              <a:t>(</a:t>
            </a:r>
            <a:r>
              <a:rPr lang="ko-KR" altLang="ko-KR" sz="1600"/>
              <a:t>법 제</a:t>
            </a:r>
            <a:r>
              <a:rPr lang="en-US" altLang="ko-KR" sz="1600"/>
              <a:t>22</a:t>
            </a:r>
            <a:r>
              <a:rPr lang="ko-KR" altLang="ko-KR" sz="1600"/>
              <a:t>조</a:t>
            </a:r>
            <a:r>
              <a:rPr lang="en-US" altLang="ko-KR" sz="1600"/>
              <a:t>, </a:t>
            </a:r>
            <a:r>
              <a:rPr lang="ko-KR" altLang="ko-KR" sz="1600"/>
              <a:t>시행령 제</a:t>
            </a:r>
            <a:r>
              <a:rPr lang="en-US" altLang="ko-KR" sz="1600"/>
              <a:t>9</a:t>
            </a:r>
            <a:r>
              <a:rPr lang="ko-KR" altLang="ko-KR" sz="1600"/>
              <a:t>조 제</a:t>
            </a:r>
            <a:r>
              <a:rPr lang="en-US" altLang="ko-KR" sz="1600"/>
              <a:t>1</a:t>
            </a:r>
            <a:r>
              <a:rPr lang="ko-KR" altLang="ko-KR" sz="1600"/>
              <a:t>항</a:t>
            </a:r>
            <a:r>
              <a:rPr lang="en-US" altLang="ko-KR" sz="1600"/>
              <a:t>), </a:t>
            </a:r>
            <a:r>
              <a:rPr lang="ko-KR" altLang="ko-KR" sz="1600"/>
              <a:t>평균매출액은 불공정거래행위 중 부당지원행위</a:t>
            </a:r>
            <a:r>
              <a:rPr lang="en-US" altLang="ko-KR" sz="1600"/>
              <a:t>(</a:t>
            </a:r>
            <a:r>
              <a:rPr lang="ko-KR" altLang="ko-KR" sz="1600"/>
              <a:t>법 제</a:t>
            </a:r>
            <a:r>
              <a:rPr lang="en-US" altLang="ko-KR" sz="1600"/>
              <a:t>23</a:t>
            </a:r>
            <a:r>
              <a:rPr lang="ko-KR" altLang="ko-KR" sz="1600"/>
              <a:t>조 제</a:t>
            </a:r>
            <a:r>
              <a:rPr lang="en-US" altLang="ko-KR" sz="1600"/>
              <a:t>1</a:t>
            </a:r>
            <a:r>
              <a:rPr lang="ko-KR" altLang="ko-KR" sz="1600"/>
              <a:t>항 제</a:t>
            </a:r>
            <a:r>
              <a:rPr lang="en-US" altLang="ko-KR" sz="1600"/>
              <a:t>7</a:t>
            </a:r>
            <a:r>
              <a:rPr lang="ko-KR" altLang="ko-KR" sz="1600"/>
              <a:t>호</a:t>
            </a:r>
            <a:r>
              <a:rPr lang="en-US" altLang="ko-KR" sz="1600"/>
              <a:t>)</a:t>
            </a:r>
            <a:r>
              <a:rPr lang="ko-KR" altLang="ko-KR" sz="1600"/>
              <a:t>에 대해서만 적용하고 있음</a:t>
            </a:r>
            <a:r>
              <a:rPr lang="en-US" altLang="ko-KR" sz="1600"/>
              <a:t>(</a:t>
            </a:r>
            <a:r>
              <a:rPr lang="ko-KR" altLang="ko-KR" sz="1600"/>
              <a:t>시행령 제</a:t>
            </a:r>
            <a:r>
              <a:rPr lang="en-US" altLang="ko-KR" sz="1600"/>
              <a:t>9</a:t>
            </a:r>
            <a:r>
              <a:rPr lang="ko-KR" altLang="ko-KR" sz="1600"/>
              <a:t>조 제</a:t>
            </a:r>
            <a:r>
              <a:rPr lang="en-US" altLang="ko-KR" sz="1600"/>
              <a:t>2</a:t>
            </a:r>
            <a:r>
              <a:rPr lang="ko-KR" altLang="ko-KR" sz="1600"/>
              <a:t>항</a:t>
            </a:r>
            <a:r>
              <a:rPr lang="en-US" altLang="ko-KR" sz="1600"/>
              <a:t>).</a:t>
            </a:r>
            <a:endParaRPr lang="ko-KR" altLang="ko-KR" sz="1600"/>
          </a:p>
          <a:p>
            <a:pPr>
              <a:lnSpc>
                <a:spcPct val="130000"/>
              </a:lnSpc>
              <a:spcBef>
                <a:spcPts val="1200"/>
              </a:spcBef>
            </a:pPr>
            <a:endParaRPr lang="ko-KR" altLang="en-US" sz="1800"/>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36</a:t>
            </a:fld>
            <a:endParaRPr lang="ko-KR" altLang="en-US"/>
          </a:p>
        </p:txBody>
      </p:sp>
    </p:spTree>
    <p:extLst>
      <p:ext uri="{BB962C8B-B14F-4D97-AF65-F5344CB8AC3E}">
        <p14:creationId xmlns="" xmlns:p14="http://schemas.microsoft.com/office/powerpoint/2010/main" val="384036060"/>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200" y="1266825"/>
            <a:ext cx="8435280" cy="4859338"/>
          </a:xfrm>
        </p:spPr>
        <p:txBody>
          <a:bodyPr/>
          <a:lstStyle/>
          <a:p>
            <a:pPr marL="0" indent="0">
              <a:buNone/>
            </a:pPr>
            <a:r>
              <a:rPr lang="en-US" altLang="ko-KR"/>
              <a:t>(4) </a:t>
            </a:r>
            <a:r>
              <a:rPr lang="ko-KR" altLang="ko-KR"/>
              <a:t>입찰담합과 관련매출액 산정</a:t>
            </a:r>
            <a:endParaRPr lang="ko-KR" altLang="ko-KR" sz="1600"/>
          </a:p>
          <a:p>
            <a:pPr lvl="1">
              <a:lnSpc>
                <a:spcPct val="120000"/>
              </a:lnSpc>
              <a:spcBef>
                <a:spcPts val="1200"/>
              </a:spcBef>
            </a:pPr>
            <a:r>
              <a:rPr lang="ko-KR" altLang="en-US"/>
              <a:t>두산중공업㈜ 발주 하동화력발전소 </a:t>
            </a:r>
            <a:r>
              <a:rPr lang="en-US" altLang="ko-KR"/>
              <a:t>7,8</a:t>
            </a:r>
            <a:r>
              <a:rPr lang="ko-KR" altLang="en-US"/>
              <a:t>호기 공사용 케이블 구매 입찰 관련 </a:t>
            </a:r>
            <a:r>
              <a:rPr lang="en-US" altLang="ko-KR"/>
              <a:t>9</a:t>
            </a:r>
            <a:r>
              <a:rPr lang="ko-KR" altLang="en-US"/>
              <a:t>개사의 부당한 공동행위 건</a:t>
            </a:r>
            <a:r>
              <a:rPr lang="en-US" altLang="ko-KR" sz="1600"/>
              <a:t>(</a:t>
            </a:r>
            <a:r>
              <a:rPr lang="ko-KR" altLang="en-US" sz="1600"/>
              <a:t>서울고법 </a:t>
            </a:r>
            <a:r>
              <a:rPr lang="en-US" altLang="ko-KR" sz="1600"/>
              <a:t>2011. 12. 14. </a:t>
            </a:r>
            <a:r>
              <a:rPr lang="ko-KR" altLang="en-US" sz="1600"/>
              <a:t>선고 </a:t>
            </a:r>
            <a:r>
              <a:rPr lang="en-US" altLang="ko-KR" sz="1600"/>
              <a:t>2011</a:t>
            </a:r>
            <a:r>
              <a:rPr lang="ko-KR" altLang="en-US" sz="1600"/>
              <a:t>누</a:t>
            </a:r>
            <a:r>
              <a:rPr lang="en-US" altLang="ko-KR" sz="1600"/>
              <a:t>14137 </a:t>
            </a:r>
            <a:r>
              <a:rPr lang="ko-KR" altLang="en-US" sz="1600"/>
              <a:t>판결</a:t>
            </a:r>
            <a:r>
              <a:rPr lang="en-US" altLang="ko-KR" sz="1600"/>
              <a:t>, </a:t>
            </a:r>
            <a:r>
              <a:rPr lang="ko-KR" altLang="en-US" sz="1600"/>
              <a:t>고법확정</a:t>
            </a:r>
            <a:r>
              <a:rPr lang="en-US" altLang="ko-KR" sz="1600"/>
              <a:t>)</a:t>
            </a:r>
            <a:endParaRPr lang="en-US" altLang="ko-KR"/>
          </a:p>
          <a:p>
            <a:pPr lvl="2">
              <a:lnSpc>
                <a:spcPct val="120000"/>
              </a:lnSpc>
              <a:spcBef>
                <a:spcPts val="1200"/>
              </a:spcBef>
            </a:pPr>
            <a:r>
              <a:rPr lang="ko-KR" altLang="en-US"/>
              <a:t>시사점</a:t>
            </a:r>
            <a:r>
              <a:rPr lang="en-US" altLang="ko-KR"/>
              <a:t>: </a:t>
            </a:r>
            <a:r>
              <a:rPr lang="ko-KR" altLang="en-US"/>
              <a:t>공정위의 관련매출액 산정이 고시보다 유리한 경우 위법하다 볼 수 </a:t>
            </a:r>
            <a:r>
              <a:rPr lang="ko-KR" altLang="en-US" smtClean="0"/>
              <a:t>없음</a:t>
            </a:r>
            <a:endParaRPr lang="ko-KR" altLang="en-US"/>
          </a:p>
          <a:p>
            <a:pPr lvl="3">
              <a:lnSpc>
                <a:spcPct val="130000"/>
              </a:lnSpc>
              <a:spcBef>
                <a:spcPts val="1200"/>
              </a:spcBef>
            </a:pPr>
            <a:r>
              <a:rPr lang="ko-KR" altLang="en-US" sz="1500" smtClean="0"/>
              <a:t>사안</a:t>
            </a:r>
            <a:r>
              <a:rPr lang="en-US" altLang="ko-KR" sz="1500"/>
              <a:t>: </a:t>
            </a:r>
            <a:r>
              <a:rPr lang="ko-KR" altLang="en-US" sz="1500"/>
              <a:t>입찰담합을 하였으나 입찰이 유찰된 후 두산중공업과 가온전선이 수의계약으로 납품계약을 체결하였는데</a:t>
            </a:r>
            <a:r>
              <a:rPr lang="en-US" altLang="ko-KR" sz="1500"/>
              <a:t>(</a:t>
            </a:r>
            <a:r>
              <a:rPr lang="ko-KR" altLang="en-US" sz="1500"/>
              <a:t>가온전선은 유찰시 </a:t>
            </a:r>
            <a:r>
              <a:rPr lang="en-US" altLang="ko-KR" sz="1500"/>
              <a:t>64</a:t>
            </a:r>
            <a:r>
              <a:rPr lang="ko-KR" altLang="en-US" sz="1500"/>
              <a:t>억원으로 </a:t>
            </a:r>
            <a:r>
              <a:rPr lang="en-US" altLang="ko-KR" sz="1500"/>
              <a:t>1</a:t>
            </a:r>
            <a:r>
              <a:rPr lang="ko-KR" altLang="en-US" sz="1500"/>
              <a:t>순위 응찰하였고</a:t>
            </a:r>
            <a:r>
              <a:rPr lang="en-US" altLang="ko-KR" sz="1500"/>
              <a:t>, </a:t>
            </a:r>
            <a:r>
              <a:rPr lang="ko-KR" altLang="en-US" sz="1500"/>
              <a:t>수의계약의 계약금액은 </a:t>
            </a:r>
            <a:r>
              <a:rPr lang="en-US" altLang="ko-KR" sz="1500"/>
              <a:t>59</a:t>
            </a:r>
            <a:r>
              <a:rPr lang="ko-KR" altLang="en-US" sz="1500"/>
              <a:t>억원이었음</a:t>
            </a:r>
            <a:r>
              <a:rPr lang="en-US" altLang="ko-KR" sz="1500"/>
              <a:t>), </a:t>
            </a:r>
            <a:r>
              <a:rPr lang="ko-KR" altLang="en-US" sz="1500"/>
              <a:t>공정위는 </a:t>
            </a:r>
            <a:r>
              <a:rPr lang="en-US" altLang="ko-KR" sz="1500"/>
              <a:t>59</a:t>
            </a:r>
            <a:r>
              <a:rPr lang="ko-KR" altLang="en-US" sz="1500"/>
              <a:t>억원을 과징금 산정의 관련매출액으로 삼았음</a:t>
            </a:r>
          </a:p>
          <a:p>
            <a:pPr lvl="3">
              <a:lnSpc>
                <a:spcPct val="130000"/>
              </a:lnSpc>
              <a:spcBef>
                <a:spcPts val="1200"/>
              </a:spcBef>
            </a:pPr>
            <a:r>
              <a:rPr lang="ko-KR" altLang="en-US" sz="1500" smtClean="0"/>
              <a:t>법원</a:t>
            </a:r>
            <a:r>
              <a:rPr lang="en-US" altLang="ko-KR" sz="1500"/>
              <a:t>: </a:t>
            </a:r>
            <a:r>
              <a:rPr lang="ko-KR" altLang="en-US" sz="1500"/>
              <a:t>과징금 고시는 입찰담합을 하였으나 낙찰이 되지 아니한 경우 예정금액</a:t>
            </a:r>
            <a:r>
              <a:rPr lang="en-US" altLang="ko-KR" sz="1500"/>
              <a:t>(</a:t>
            </a:r>
            <a:r>
              <a:rPr lang="ko-KR" altLang="en-US" sz="1500"/>
              <a:t>예정금액이 없을 경우 응찰금액</a:t>
            </a:r>
            <a:r>
              <a:rPr lang="en-US" altLang="ko-KR" sz="1500"/>
              <a:t>)</a:t>
            </a:r>
            <a:r>
              <a:rPr lang="ko-KR" altLang="en-US" sz="1500"/>
              <a:t>을 관련매출액으로 규정하고 있음</a:t>
            </a:r>
            <a:r>
              <a:rPr lang="en-US" altLang="ko-KR" sz="1500"/>
              <a:t>. </a:t>
            </a:r>
            <a:r>
              <a:rPr lang="ko-KR" altLang="en-US" sz="1500"/>
              <a:t>공정위는 과징금 고시에 정한 관련매출액보다 적은 금액을 관련매출액으로 삼았으나</a:t>
            </a:r>
            <a:r>
              <a:rPr lang="en-US" altLang="ko-KR" sz="1500"/>
              <a:t>, </a:t>
            </a:r>
            <a:r>
              <a:rPr lang="ko-KR" altLang="en-US" sz="1500"/>
              <a:t>이는 원고에게 더 유리하므로 공정위 조치는 위법하지 아니함</a:t>
            </a:r>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37</a:t>
            </a:fld>
            <a:endParaRPr lang="ko-KR" altLang="en-US"/>
          </a:p>
        </p:txBody>
      </p:sp>
    </p:spTree>
    <p:extLst>
      <p:ext uri="{BB962C8B-B14F-4D97-AF65-F5344CB8AC3E}">
        <p14:creationId xmlns="" xmlns:p14="http://schemas.microsoft.com/office/powerpoint/2010/main" val="368466367"/>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0" y="1124744"/>
            <a:ext cx="8894912" cy="4859338"/>
          </a:xfrm>
        </p:spPr>
        <p:txBody>
          <a:bodyPr/>
          <a:lstStyle/>
          <a:p>
            <a:pPr lvl="1">
              <a:lnSpc>
                <a:spcPct val="120000"/>
              </a:lnSpc>
              <a:spcBef>
                <a:spcPts val="400"/>
              </a:spcBef>
            </a:pPr>
            <a:r>
              <a:rPr lang="ko-KR" altLang="ko-KR" sz="1600" dirty="0" err="1"/>
              <a:t>군납유</a:t>
            </a:r>
            <a:r>
              <a:rPr lang="ko-KR" altLang="ko-KR" sz="1600" dirty="0"/>
              <a:t> 입찰담합 </a:t>
            </a:r>
            <a:r>
              <a:rPr lang="ko-KR" altLang="ko-KR" sz="1600" dirty="0" smtClean="0"/>
              <a:t>건</a:t>
            </a:r>
            <a:r>
              <a:rPr lang="en-US" altLang="ko-KR" sz="1600" dirty="0" smtClean="0"/>
              <a:t/>
            </a:r>
            <a:br>
              <a:rPr lang="en-US" altLang="ko-KR" sz="1600" dirty="0" smtClean="0"/>
            </a:br>
            <a:endParaRPr lang="ko-KR" altLang="ko-KR" sz="1600" dirty="0"/>
          </a:p>
          <a:p>
            <a:pPr lvl="2">
              <a:lnSpc>
                <a:spcPct val="120000"/>
              </a:lnSpc>
              <a:spcBef>
                <a:spcPts val="100"/>
              </a:spcBef>
            </a:pPr>
            <a:r>
              <a:rPr lang="ko-KR" altLang="ko-KR" dirty="0"/>
              <a:t>시사점</a:t>
            </a:r>
            <a:r>
              <a:rPr lang="en-US" altLang="ko-KR" dirty="0"/>
              <a:t>: </a:t>
            </a:r>
            <a:r>
              <a:rPr lang="ko-KR" altLang="en-US" dirty="0" smtClean="0"/>
              <a:t>두 차례나 걸쳐 과징금 산정에 재량의 일탈</a:t>
            </a:r>
            <a:r>
              <a:rPr lang="en-US" altLang="ko-KR" dirty="0" smtClean="0"/>
              <a:t>, </a:t>
            </a:r>
            <a:r>
              <a:rPr lang="ko-KR" altLang="en-US" dirty="0" smtClean="0"/>
              <a:t>남용이 있다며 취소 판결</a:t>
            </a:r>
            <a:r>
              <a:rPr lang="en-US" altLang="ko-KR" dirty="0" smtClean="0"/>
              <a:t/>
            </a:r>
            <a:br>
              <a:rPr lang="en-US" altLang="ko-KR" dirty="0" smtClean="0"/>
            </a:br>
            <a:r>
              <a:rPr lang="en-US" altLang="ko-KR" dirty="0" smtClean="0"/>
              <a:t/>
            </a:r>
            <a:br>
              <a:rPr lang="en-US" altLang="ko-KR" dirty="0" smtClean="0"/>
            </a:br>
            <a:r>
              <a:rPr lang="ko-KR" altLang="ko-KR" dirty="0" smtClean="0"/>
              <a:t>과징금 </a:t>
            </a:r>
            <a:r>
              <a:rPr lang="ko-KR" altLang="ko-KR" dirty="0"/>
              <a:t>산정과 관련한 </a:t>
            </a:r>
            <a:r>
              <a:rPr lang="ko-KR" altLang="ko-KR" dirty="0" err="1"/>
              <a:t>공정위의</a:t>
            </a:r>
            <a:r>
              <a:rPr lang="ko-KR" altLang="ko-KR" dirty="0"/>
              <a:t> 재량행사에 대하여 법원이 실질적 심사를 통해 처분을 취소하기도 하였지만 최근에는 </a:t>
            </a:r>
            <a:r>
              <a:rPr lang="ko-KR" altLang="ko-KR" dirty="0" err="1"/>
              <a:t>공정위의</a:t>
            </a:r>
            <a:r>
              <a:rPr lang="ko-KR" altLang="ko-KR" dirty="0"/>
              <a:t> 광범위한 재량권 또는 판단여지를 인정하여 취소판결의 빈도가 매우 적어지고 있음 </a:t>
            </a:r>
            <a:r>
              <a:rPr lang="en-US" altLang="ko-KR" dirty="0" smtClean="0"/>
              <a:t/>
            </a:r>
            <a:br>
              <a:rPr lang="en-US" altLang="ko-KR" dirty="0" smtClean="0"/>
            </a:br>
            <a:endParaRPr lang="ko-KR" altLang="ko-KR" dirty="0"/>
          </a:p>
          <a:p>
            <a:pPr lvl="3">
              <a:spcBef>
                <a:spcPts val="100"/>
              </a:spcBef>
            </a:pPr>
            <a:r>
              <a:rPr lang="ko-KR" altLang="ko-KR" sz="1600" dirty="0"/>
              <a:t>사안</a:t>
            </a:r>
            <a:r>
              <a:rPr lang="en-US" altLang="ko-KR" sz="1600" dirty="0"/>
              <a:t>: 5</a:t>
            </a:r>
            <a:r>
              <a:rPr lang="ko-KR" altLang="ko-KR" sz="1600" dirty="0"/>
              <a:t>개 정유사의 군납유류 입찰담합</a:t>
            </a:r>
          </a:p>
          <a:p>
            <a:pPr lvl="3">
              <a:spcBef>
                <a:spcPts val="100"/>
              </a:spcBef>
            </a:pPr>
            <a:r>
              <a:rPr lang="ko-KR" altLang="ko-KR" sz="1600" dirty="0"/>
              <a:t>법원</a:t>
            </a:r>
            <a:r>
              <a:rPr lang="en-US" altLang="ko-KR" sz="1600" dirty="0"/>
              <a:t>: </a:t>
            </a:r>
            <a:r>
              <a:rPr lang="ko-KR" altLang="ko-KR" sz="1600" dirty="0"/>
              <a:t>입찰들러리 관련 취득이익규모 및 현실적인 부담능력을 고려하지 아니한 과징금부과는 재량권 일탈남용에 해당됨</a:t>
            </a:r>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38</a:t>
            </a:fld>
            <a:endParaRPr lang="ko-KR" altLang="en-US"/>
          </a:p>
        </p:txBody>
      </p:sp>
    </p:spTree>
    <p:extLst>
      <p:ext uri="{BB962C8B-B14F-4D97-AF65-F5344CB8AC3E}">
        <p14:creationId xmlns="" xmlns:p14="http://schemas.microsoft.com/office/powerpoint/2010/main" val="2414053675"/>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0" y="1124744"/>
            <a:ext cx="8894912" cy="4859338"/>
          </a:xfrm>
        </p:spPr>
        <p:txBody>
          <a:bodyPr/>
          <a:lstStyle/>
          <a:p>
            <a:pPr lvl="1">
              <a:lnSpc>
                <a:spcPct val="120000"/>
              </a:lnSpc>
              <a:spcBef>
                <a:spcPts val="400"/>
              </a:spcBef>
            </a:pPr>
            <a:r>
              <a:rPr lang="ko-KR" altLang="ko-KR" sz="1600"/>
              <a:t>군납유 입찰담합 건</a:t>
            </a:r>
          </a:p>
          <a:p>
            <a:pPr lvl="2">
              <a:lnSpc>
                <a:spcPct val="120000"/>
              </a:lnSpc>
              <a:spcBef>
                <a:spcPts val="100"/>
              </a:spcBef>
            </a:pPr>
            <a:r>
              <a:rPr lang="ko-KR" altLang="ko-KR" sz="1400"/>
              <a:t>시사점</a:t>
            </a:r>
            <a:r>
              <a:rPr lang="en-US" altLang="ko-KR" sz="1400"/>
              <a:t>: </a:t>
            </a:r>
            <a:r>
              <a:rPr lang="ko-KR" altLang="ko-KR" sz="1400"/>
              <a:t>과징금 산정과 관련한 공정위의 재량행사에 대하여 법원이 실질적 심사를 통해 처분을 취소하기도 하였지만 최근에는 공정위의 광범위한 재량권 또는 판단여지를 인정하여 취소판결의 빈도가 매우 적어지고 있음 </a:t>
            </a:r>
          </a:p>
          <a:p>
            <a:pPr lvl="3">
              <a:spcBef>
                <a:spcPts val="100"/>
              </a:spcBef>
            </a:pPr>
            <a:r>
              <a:rPr lang="ko-KR" altLang="ko-KR" sz="1300"/>
              <a:t>사안</a:t>
            </a:r>
            <a:r>
              <a:rPr lang="en-US" altLang="ko-KR" sz="1300"/>
              <a:t>: 5</a:t>
            </a:r>
            <a:r>
              <a:rPr lang="ko-KR" altLang="ko-KR" sz="1300"/>
              <a:t>개 정유사의 군납유류 입찰담합</a:t>
            </a:r>
          </a:p>
          <a:p>
            <a:pPr lvl="3">
              <a:spcBef>
                <a:spcPts val="100"/>
              </a:spcBef>
            </a:pPr>
            <a:r>
              <a:rPr lang="ko-KR" altLang="ko-KR" sz="1300"/>
              <a:t>법원</a:t>
            </a:r>
            <a:r>
              <a:rPr lang="en-US" altLang="ko-KR" sz="1300"/>
              <a:t>: </a:t>
            </a:r>
            <a:r>
              <a:rPr lang="ko-KR" altLang="ko-KR" sz="1300"/>
              <a:t>입찰들러리 관련 취득이익규모 및 현실적인 부담능력을 고려하지 아니한 과징금부과는 재량권 일탈남용에 해당됨</a:t>
            </a:r>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39</a:t>
            </a:fld>
            <a:endParaRPr lang="ko-KR" altLang="en-US"/>
          </a:p>
        </p:txBody>
      </p:sp>
      <p:graphicFrame>
        <p:nvGraphicFramePr>
          <p:cNvPr id="8" name="표 7"/>
          <p:cNvGraphicFramePr>
            <a:graphicFrameLocks noGrp="1"/>
          </p:cNvGraphicFramePr>
          <p:nvPr>
            <p:extLst>
              <p:ext uri="{D42A27DB-BD31-4B8C-83A1-F6EECF244321}">
                <p14:modId xmlns="" xmlns:p14="http://schemas.microsoft.com/office/powerpoint/2010/main" val="700412209"/>
              </p:ext>
            </p:extLst>
          </p:nvPr>
        </p:nvGraphicFramePr>
        <p:xfrm>
          <a:off x="571500" y="2923444"/>
          <a:ext cx="8140960" cy="3532008"/>
        </p:xfrm>
        <a:graphic>
          <a:graphicData uri="http://schemas.openxmlformats.org/drawingml/2006/table">
            <a:tbl>
              <a:tblPr firstRow="1" firstCol="1" bandRow="1">
                <a:tableStyleId>{5C22544A-7EE6-4342-B048-85BDC9FD1C3A}</a:tableStyleId>
              </a:tblPr>
              <a:tblGrid>
                <a:gridCol w="328092"/>
                <a:gridCol w="1536529"/>
                <a:gridCol w="2063871"/>
                <a:gridCol w="4212468"/>
              </a:tblGrid>
              <a:tr h="215898">
                <a:tc>
                  <a:txBody>
                    <a:bodyPr/>
                    <a:lstStyle/>
                    <a:p>
                      <a:pPr marL="508000" algn="ctr" latinLnBrk="1">
                        <a:spcAft>
                          <a:spcPts val="0"/>
                        </a:spcAft>
                      </a:pPr>
                      <a:r>
                        <a:rPr lang="en-US" sz="1200" kern="100">
                          <a:effectLst/>
                        </a:rPr>
                        <a:t> </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gridSpan="2">
                  <a:txBody>
                    <a:bodyPr/>
                    <a:lstStyle/>
                    <a:p>
                      <a:pPr marL="0" indent="0" algn="ctr" latinLnBrk="1">
                        <a:spcAft>
                          <a:spcPts val="0"/>
                        </a:spcAft>
                      </a:pPr>
                      <a:r>
                        <a:rPr lang="ko-KR" sz="1200" kern="100">
                          <a:effectLst/>
                        </a:rPr>
                        <a:t>공정위</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75000"/>
                      </a:schemeClr>
                    </a:solidFill>
                  </a:tcPr>
                </a:tc>
                <a:tc hMerge="1">
                  <a:txBody>
                    <a:bodyPr/>
                    <a:lstStyle/>
                    <a:p>
                      <a:pPr latinLnBrk="1"/>
                      <a:endParaRPr lang="ko-KR" altLang="en-US"/>
                    </a:p>
                  </a:txBody>
                  <a:tcPr/>
                </a:tc>
                <a:tc>
                  <a:txBody>
                    <a:bodyPr/>
                    <a:lstStyle/>
                    <a:p>
                      <a:pPr marL="0" indent="0" algn="ctr" latinLnBrk="1">
                        <a:spcAft>
                          <a:spcPts val="0"/>
                        </a:spcAft>
                      </a:pPr>
                      <a:r>
                        <a:rPr lang="ko-KR" sz="1200" kern="100">
                          <a:effectLst/>
                        </a:rPr>
                        <a:t>법원</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accent5">
                        <a:lumMod val="50000"/>
                      </a:schemeClr>
                    </a:solidFill>
                  </a:tcPr>
                </a:tc>
              </a:tr>
              <a:tr h="390030">
                <a:tc rowSpan="6">
                  <a:txBody>
                    <a:bodyPr/>
                    <a:lstStyle/>
                    <a:p>
                      <a:pPr marL="96838" indent="-193675" algn="ctr" latinLnBrk="1">
                        <a:spcAft>
                          <a:spcPts val="0"/>
                        </a:spcAft>
                      </a:pPr>
                      <a:r>
                        <a:rPr lang="en-US" sz="1200" kern="100">
                          <a:effectLst/>
                        </a:rPr>
                        <a:t>1</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gridSpan="2">
                  <a:txBody>
                    <a:bodyPr/>
                    <a:lstStyle/>
                    <a:p>
                      <a:pPr marL="0" indent="0" algn="just" latinLnBrk="1">
                        <a:spcAft>
                          <a:spcPts val="0"/>
                        </a:spcAft>
                      </a:pPr>
                      <a:r>
                        <a:rPr lang="ko-KR" sz="1200" kern="100">
                          <a:effectLst/>
                        </a:rPr>
                        <a:t>일률적으로 계약금액의</a:t>
                      </a:r>
                      <a:r>
                        <a:rPr lang="en-US" sz="1200" kern="100">
                          <a:effectLst/>
                        </a:rPr>
                        <a:t> 4%</a:t>
                      </a:r>
                      <a:r>
                        <a:rPr lang="ko-KR" sz="1200" kern="100">
                          <a:effectLst/>
                        </a:rPr>
                        <a:t>를 기준으로 정하고</a:t>
                      </a:r>
                      <a:r>
                        <a:rPr lang="en-US" sz="1200" kern="100">
                          <a:effectLst/>
                        </a:rPr>
                        <a:t>, </a:t>
                      </a:r>
                      <a:r>
                        <a:rPr lang="en-US" sz="1200" kern="100" smtClean="0">
                          <a:effectLst/>
                        </a:rPr>
                        <a:t>   </a:t>
                      </a:r>
                      <a:r>
                        <a:rPr lang="ko-KR" sz="1200" kern="100" smtClean="0">
                          <a:effectLst/>
                        </a:rPr>
                        <a:t>에쓰오일과 </a:t>
                      </a:r>
                      <a:r>
                        <a:rPr lang="ko-KR" sz="1200" kern="100">
                          <a:effectLst/>
                        </a:rPr>
                        <a:t>엘지정유만 협조를 이유로</a:t>
                      </a:r>
                      <a:r>
                        <a:rPr lang="en-US" sz="1200" kern="100">
                          <a:effectLst/>
                        </a:rPr>
                        <a:t> 2.5%</a:t>
                      </a:r>
                      <a:r>
                        <a:rPr lang="ko-KR" sz="1200" kern="100">
                          <a:effectLst/>
                        </a:rPr>
                        <a:t>로 감경</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hMerge="1">
                  <a:txBody>
                    <a:bodyPr/>
                    <a:lstStyle/>
                    <a:p>
                      <a:pPr latinLnBrk="1"/>
                      <a:endParaRPr lang="ko-KR" altLang="en-US"/>
                    </a:p>
                  </a:txBody>
                  <a:tcPr/>
                </a:tc>
                <a:tc rowSpan="6">
                  <a:txBody>
                    <a:bodyPr/>
                    <a:lstStyle/>
                    <a:p>
                      <a:pPr marL="0" indent="0" algn="l" latinLnBrk="1">
                        <a:lnSpc>
                          <a:spcPct val="114000"/>
                        </a:lnSpc>
                        <a:spcAft>
                          <a:spcPts val="0"/>
                        </a:spcAft>
                      </a:pPr>
                      <a:r>
                        <a:rPr lang="ko-KR" sz="1200" u="sng" kern="100">
                          <a:effectLst/>
                        </a:rPr>
                        <a:t>입찰들러리</a:t>
                      </a:r>
                      <a:r>
                        <a:rPr lang="ko-KR" sz="1200" kern="100">
                          <a:effectLst/>
                        </a:rPr>
                        <a:t>에게는 낮은 부과기준을 적용하는 등 </a:t>
                      </a:r>
                      <a:r>
                        <a:rPr lang="ko-KR" sz="1200" u="sng" kern="100">
                          <a:effectLst/>
                        </a:rPr>
                        <a:t>위반행위로 취득한 이익의 규모를 고려</a:t>
                      </a:r>
                      <a:r>
                        <a:rPr lang="ko-KR" sz="1200" kern="100">
                          <a:effectLst/>
                        </a:rPr>
                        <a:t>하여야 함에도 동일한 부과기준을 적용하고</a:t>
                      </a:r>
                      <a:r>
                        <a:rPr lang="en-US" sz="1200" kern="100">
                          <a:effectLst/>
                        </a:rPr>
                        <a:t>, </a:t>
                      </a:r>
                      <a:r>
                        <a:rPr lang="ko-KR" sz="1200" kern="100">
                          <a:effectLst/>
                        </a:rPr>
                        <a:t>또한 사업자의 </a:t>
                      </a:r>
                      <a:r>
                        <a:rPr lang="ko-KR" sz="1200" u="sng" kern="100">
                          <a:effectLst/>
                        </a:rPr>
                        <a:t>현실적인 부담능력을 고려</a:t>
                      </a:r>
                      <a:r>
                        <a:rPr lang="ko-KR" sz="1200" kern="100">
                          <a:effectLst/>
                        </a:rPr>
                        <a:t>하지 아니하여</a:t>
                      </a:r>
                      <a:r>
                        <a:rPr lang="en-US" sz="1200" kern="100">
                          <a:effectLst/>
                        </a:rPr>
                        <a:t>, </a:t>
                      </a:r>
                      <a:r>
                        <a:rPr lang="ko-KR" sz="1200" kern="100">
                          <a:effectLst/>
                        </a:rPr>
                        <a:t>입찰계약의 체결규모가 다른 정유사들과의 사이에 균형을 상실한 것으로 재량권 일탈남용에 </a:t>
                      </a:r>
                      <a:r>
                        <a:rPr lang="ko-KR" sz="1200" kern="100" smtClean="0">
                          <a:effectLst/>
                        </a:rPr>
                        <a:t>해당</a:t>
                      </a:r>
                      <a:r>
                        <a:rPr lang="en-US" sz="1200" b="1" kern="100" smtClean="0">
                          <a:effectLst/>
                        </a:rPr>
                        <a:t>(</a:t>
                      </a:r>
                      <a:r>
                        <a:rPr lang="ko-KR" sz="1200" b="1" kern="100">
                          <a:effectLst/>
                        </a:rPr>
                        <a:t>대법원</a:t>
                      </a:r>
                      <a:r>
                        <a:rPr lang="en-US" sz="1200" b="1" kern="100">
                          <a:effectLst/>
                        </a:rPr>
                        <a:t> 2004. 10. 27. </a:t>
                      </a:r>
                      <a:r>
                        <a:rPr lang="ko-KR" sz="1200" b="1" kern="100">
                          <a:effectLst/>
                        </a:rPr>
                        <a:t>선고</a:t>
                      </a:r>
                      <a:r>
                        <a:rPr lang="en-US" sz="1200" b="1" kern="100">
                          <a:effectLst/>
                        </a:rPr>
                        <a:t> 2002</a:t>
                      </a:r>
                      <a:r>
                        <a:rPr lang="ko-KR" sz="1200" b="1" kern="100">
                          <a:effectLst/>
                        </a:rPr>
                        <a:t>두</a:t>
                      </a:r>
                      <a:r>
                        <a:rPr lang="en-US" sz="1200" b="1" kern="100">
                          <a:effectLst/>
                        </a:rPr>
                        <a:t>6842 </a:t>
                      </a:r>
                      <a:r>
                        <a:rPr lang="ko-KR" sz="1200" b="1" kern="100">
                          <a:effectLst/>
                        </a:rPr>
                        <a:t>판결</a:t>
                      </a:r>
                      <a:r>
                        <a:rPr lang="en-US" sz="1200" b="1" kern="100">
                          <a:effectLst/>
                        </a:rPr>
                        <a:t>)</a:t>
                      </a:r>
                      <a:endParaRPr lang="ko-KR" sz="1100" b="1"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bg1">
                        <a:lumMod val="95000"/>
                      </a:schemeClr>
                    </a:solidFill>
                  </a:tcPr>
                </a:tc>
              </a:tr>
              <a:tr h="171109">
                <a:tc vMerge="1">
                  <a:txBody>
                    <a:bodyPr/>
                    <a:lstStyle/>
                    <a:p>
                      <a:pPr latinLnBrk="1"/>
                      <a:endParaRPr lang="ko-KR" altLang="en-US"/>
                    </a:p>
                  </a:txBody>
                  <a:tcPr/>
                </a:tc>
                <a:tc>
                  <a:txBody>
                    <a:bodyPr/>
                    <a:lstStyle/>
                    <a:p>
                      <a:pPr marL="0" indent="0" algn="just" latinLnBrk="1">
                        <a:spcAft>
                          <a:spcPts val="0"/>
                        </a:spcAft>
                      </a:pPr>
                      <a:r>
                        <a:rPr lang="ko-KR" sz="1200" kern="100">
                          <a:effectLst/>
                        </a:rPr>
                        <a:t>에쓰오일</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a:txBody>
                    <a:bodyPr/>
                    <a:lstStyle/>
                    <a:p>
                      <a:pPr marL="0" indent="0" algn="ctr" latinLnBrk="1">
                        <a:spcAft>
                          <a:spcPts val="0"/>
                        </a:spcAft>
                      </a:pPr>
                      <a:r>
                        <a:rPr lang="en-US" sz="1200" kern="100">
                          <a:effectLst/>
                        </a:rPr>
                        <a:t>4% </a:t>
                      </a:r>
                      <a:r>
                        <a:rPr lang="en-US" sz="1200" kern="100">
                          <a:effectLst/>
                          <a:sym typeface="Wingdings"/>
                        </a:rPr>
                        <a:t></a:t>
                      </a:r>
                      <a:r>
                        <a:rPr lang="en-US" sz="1200" kern="100">
                          <a:effectLst/>
                        </a:rPr>
                        <a:t>2.5%</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vMerge="1">
                  <a:txBody>
                    <a:bodyPr/>
                    <a:lstStyle/>
                    <a:p>
                      <a:pPr latinLnBrk="1"/>
                      <a:endParaRPr lang="ko-KR" altLang="en-US"/>
                    </a:p>
                  </a:txBody>
                  <a:tcPr/>
                </a:tc>
              </a:tr>
              <a:tr h="171109">
                <a:tc vMerge="1">
                  <a:txBody>
                    <a:bodyPr/>
                    <a:lstStyle/>
                    <a:p>
                      <a:pPr latinLnBrk="1"/>
                      <a:endParaRPr lang="ko-KR" altLang="en-US"/>
                    </a:p>
                  </a:txBody>
                  <a:tcPr/>
                </a:tc>
                <a:tc>
                  <a:txBody>
                    <a:bodyPr/>
                    <a:lstStyle/>
                    <a:p>
                      <a:pPr marL="0" indent="0" algn="just" latinLnBrk="1">
                        <a:spcAft>
                          <a:spcPts val="0"/>
                        </a:spcAft>
                      </a:pPr>
                      <a:r>
                        <a:rPr lang="ko-KR" sz="1200" kern="100">
                          <a:effectLst/>
                        </a:rPr>
                        <a:t>엘지칼텍스</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a:txBody>
                    <a:bodyPr/>
                    <a:lstStyle/>
                    <a:p>
                      <a:pPr marL="0" indent="0" algn="ctr" latinLnBrk="1">
                        <a:spcAft>
                          <a:spcPts val="0"/>
                        </a:spcAft>
                      </a:pPr>
                      <a:r>
                        <a:rPr lang="en-US" sz="1200" kern="100">
                          <a:effectLst/>
                        </a:rPr>
                        <a:t>4% </a:t>
                      </a:r>
                      <a:r>
                        <a:rPr lang="en-US" sz="1200" kern="100">
                          <a:effectLst/>
                          <a:sym typeface="Wingdings"/>
                        </a:rPr>
                        <a:t></a:t>
                      </a:r>
                      <a:r>
                        <a:rPr lang="en-US" sz="1200" kern="100">
                          <a:effectLst/>
                        </a:rPr>
                        <a:t>2.5%</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vMerge="1">
                  <a:txBody>
                    <a:bodyPr/>
                    <a:lstStyle/>
                    <a:p>
                      <a:pPr latinLnBrk="1"/>
                      <a:endParaRPr lang="ko-KR" altLang="en-US"/>
                    </a:p>
                  </a:txBody>
                  <a:tcPr/>
                </a:tc>
              </a:tr>
              <a:tr h="171109">
                <a:tc vMerge="1">
                  <a:txBody>
                    <a:bodyPr/>
                    <a:lstStyle/>
                    <a:p>
                      <a:pPr latinLnBrk="1"/>
                      <a:endParaRPr lang="ko-KR" altLang="en-US"/>
                    </a:p>
                  </a:txBody>
                  <a:tcPr/>
                </a:tc>
                <a:tc>
                  <a:txBody>
                    <a:bodyPr/>
                    <a:lstStyle/>
                    <a:p>
                      <a:pPr marL="0" indent="0" algn="just" latinLnBrk="1">
                        <a:spcAft>
                          <a:spcPts val="0"/>
                        </a:spcAft>
                      </a:pPr>
                      <a:r>
                        <a:rPr lang="ko-KR" sz="1200" kern="100">
                          <a:effectLst/>
                        </a:rPr>
                        <a:t>현대오일뱅크</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a:txBody>
                    <a:bodyPr/>
                    <a:lstStyle/>
                    <a:p>
                      <a:pPr marL="0" indent="0" algn="ctr" latinLnBrk="1">
                        <a:spcAft>
                          <a:spcPts val="0"/>
                        </a:spcAft>
                      </a:pPr>
                      <a:r>
                        <a:rPr lang="en-US" sz="1200" kern="100">
                          <a:effectLst/>
                        </a:rPr>
                        <a:t>4%</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vMerge="1">
                  <a:txBody>
                    <a:bodyPr/>
                    <a:lstStyle/>
                    <a:p>
                      <a:pPr latinLnBrk="1"/>
                      <a:endParaRPr lang="ko-KR" altLang="en-US"/>
                    </a:p>
                  </a:txBody>
                  <a:tcPr/>
                </a:tc>
              </a:tr>
              <a:tr h="171109">
                <a:tc vMerge="1">
                  <a:txBody>
                    <a:bodyPr/>
                    <a:lstStyle/>
                    <a:p>
                      <a:pPr latinLnBrk="1"/>
                      <a:endParaRPr lang="ko-KR" altLang="en-US"/>
                    </a:p>
                  </a:txBody>
                  <a:tcPr/>
                </a:tc>
                <a:tc>
                  <a:txBody>
                    <a:bodyPr/>
                    <a:lstStyle/>
                    <a:p>
                      <a:pPr marL="0" indent="0" algn="just" latinLnBrk="1">
                        <a:spcAft>
                          <a:spcPts val="0"/>
                        </a:spcAft>
                      </a:pPr>
                      <a:r>
                        <a:rPr lang="ko-KR" sz="1200" kern="100">
                          <a:effectLst/>
                        </a:rPr>
                        <a:t>인천정유</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a:txBody>
                    <a:bodyPr/>
                    <a:lstStyle/>
                    <a:p>
                      <a:pPr marL="0" indent="0" algn="ctr" latinLnBrk="1">
                        <a:spcAft>
                          <a:spcPts val="0"/>
                        </a:spcAft>
                      </a:pPr>
                      <a:r>
                        <a:rPr lang="en-US" sz="1200" kern="100">
                          <a:effectLst/>
                        </a:rPr>
                        <a:t>4%</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vMerge="1">
                  <a:txBody>
                    <a:bodyPr/>
                    <a:lstStyle/>
                    <a:p>
                      <a:pPr latinLnBrk="1"/>
                      <a:endParaRPr lang="ko-KR" altLang="en-US"/>
                    </a:p>
                  </a:txBody>
                  <a:tcPr/>
                </a:tc>
              </a:tr>
              <a:tr h="171109">
                <a:tc vMerge="1">
                  <a:txBody>
                    <a:bodyPr/>
                    <a:lstStyle/>
                    <a:p>
                      <a:pPr latinLnBrk="1"/>
                      <a:endParaRPr lang="ko-KR" altLang="en-US"/>
                    </a:p>
                  </a:txBody>
                  <a:tcPr/>
                </a:tc>
                <a:tc>
                  <a:txBody>
                    <a:bodyPr/>
                    <a:lstStyle/>
                    <a:p>
                      <a:pPr marL="0" indent="0" algn="just" latinLnBrk="1">
                        <a:spcAft>
                          <a:spcPts val="0"/>
                        </a:spcAft>
                      </a:pPr>
                      <a:r>
                        <a:rPr lang="en-US" sz="1200" kern="100">
                          <a:effectLst/>
                        </a:rPr>
                        <a:t>SK</a:t>
                      </a:r>
                      <a:r>
                        <a:rPr lang="ko-KR" sz="1200" kern="100">
                          <a:effectLst/>
                        </a:rPr>
                        <a:t>정유</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a:txBody>
                    <a:bodyPr/>
                    <a:lstStyle/>
                    <a:p>
                      <a:pPr marL="0" indent="0" algn="ctr" latinLnBrk="1">
                        <a:spcAft>
                          <a:spcPts val="0"/>
                        </a:spcAft>
                      </a:pPr>
                      <a:r>
                        <a:rPr lang="en-US" sz="1200" kern="100">
                          <a:effectLst/>
                        </a:rPr>
                        <a:t>4%</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vMerge="1">
                  <a:txBody>
                    <a:bodyPr/>
                    <a:lstStyle/>
                    <a:p>
                      <a:pPr latinLnBrk="1"/>
                      <a:endParaRPr lang="ko-KR" altLang="en-US"/>
                    </a:p>
                  </a:txBody>
                  <a:tcPr/>
                </a:tc>
              </a:tr>
              <a:tr h="650049">
                <a:tc rowSpan="6">
                  <a:txBody>
                    <a:bodyPr/>
                    <a:lstStyle/>
                    <a:p>
                      <a:pPr marL="96838" indent="-193675" algn="ctr" latinLnBrk="1">
                        <a:spcAft>
                          <a:spcPts val="0"/>
                        </a:spcAft>
                      </a:pPr>
                      <a:r>
                        <a:rPr lang="en-US" sz="1200" kern="100">
                          <a:effectLst/>
                        </a:rPr>
                        <a:t>2</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gridSpan="2">
                  <a:txBody>
                    <a:bodyPr/>
                    <a:lstStyle/>
                    <a:p>
                      <a:pPr marL="0" indent="0" algn="l" latinLnBrk="1">
                        <a:spcAft>
                          <a:spcPts val="0"/>
                        </a:spcAft>
                      </a:pPr>
                      <a:r>
                        <a:rPr lang="ko-KR" sz="1200" kern="100">
                          <a:effectLst/>
                        </a:rPr>
                        <a:t>대법원 판결 취지에 따라 현대오일뱅크와 인천정유가 실제 낙찰계약 체결한 부분은</a:t>
                      </a:r>
                      <a:r>
                        <a:rPr lang="en-US" sz="1200" kern="100">
                          <a:effectLst/>
                        </a:rPr>
                        <a:t> 4% </a:t>
                      </a:r>
                      <a:r>
                        <a:rPr lang="ko-KR" sz="1200" kern="100">
                          <a:effectLst/>
                        </a:rPr>
                        <a:t>그대로</a:t>
                      </a:r>
                      <a:r>
                        <a:rPr lang="en-US" sz="1200" kern="100">
                          <a:effectLst/>
                        </a:rPr>
                        <a:t>, </a:t>
                      </a:r>
                      <a:r>
                        <a:rPr lang="ko-KR" sz="1200" kern="100">
                          <a:effectLst/>
                        </a:rPr>
                        <a:t>단순찬가한 부분은</a:t>
                      </a:r>
                      <a:r>
                        <a:rPr lang="en-US" sz="1200" kern="100">
                          <a:effectLst/>
                        </a:rPr>
                        <a:t> 3%</a:t>
                      </a:r>
                      <a:r>
                        <a:rPr lang="ko-KR" sz="1200" kern="100">
                          <a:effectLst/>
                        </a:rPr>
                        <a:t>로 감경하고</a:t>
                      </a:r>
                      <a:r>
                        <a:rPr lang="en-US" sz="1200" kern="100">
                          <a:effectLst/>
                        </a:rPr>
                        <a:t>, </a:t>
                      </a:r>
                      <a:r>
                        <a:rPr lang="ko-KR" sz="1200" kern="100">
                          <a:effectLst/>
                        </a:rPr>
                        <a:t>인천정유는 과징금 납부능력 없어</a:t>
                      </a:r>
                      <a:r>
                        <a:rPr lang="en-US" sz="1200" kern="100">
                          <a:effectLst/>
                        </a:rPr>
                        <a:t> 20% </a:t>
                      </a:r>
                      <a:r>
                        <a:rPr lang="ko-KR" sz="1200" kern="100">
                          <a:effectLst/>
                        </a:rPr>
                        <a:t>감경</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hMerge="1">
                  <a:txBody>
                    <a:bodyPr/>
                    <a:lstStyle/>
                    <a:p>
                      <a:pPr latinLnBrk="1"/>
                      <a:endParaRPr lang="ko-KR" altLang="en-US"/>
                    </a:p>
                  </a:txBody>
                  <a:tcPr/>
                </a:tc>
                <a:tc rowSpan="6">
                  <a:txBody>
                    <a:bodyPr/>
                    <a:lstStyle/>
                    <a:p>
                      <a:pPr marL="0" indent="0" algn="l" latinLnBrk="1">
                        <a:lnSpc>
                          <a:spcPct val="114000"/>
                        </a:lnSpc>
                        <a:spcAft>
                          <a:spcPts val="0"/>
                        </a:spcAft>
                      </a:pPr>
                      <a:r>
                        <a:rPr lang="ko-KR" sz="1200" kern="100">
                          <a:effectLst/>
                        </a:rPr>
                        <a:t>과거 법위반 사실이 더 많고 조사에 협조하지 않았다는 사유만으로</a:t>
                      </a:r>
                      <a:r>
                        <a:rPr lang="en-US" sz="1200" kern="100">
                          <a:effectLst/>
                        </a:rPr>
                        <a:t>, </a:t>
                      </a:r>
                      <a:r>
                        <a:rPr lang="ko-KR" sz="1200" kern="100">
                          <a:effectLst/>
                        </a:rPr>
                        <a:t>자금사정 등 현실적인 부담능력 등을 크게 고려하지 아니하여</a:t>
                      </a:r>
                      <a:r>
                        <a:rPr lang="en-US" sz="1200" kern="100">
                          <a:effectLst/>
                        </a:rPr>
                        <a:t>, </a:t>
                      </a:r>
                      <a:r>
                        <a:rPr lang="ko-KR" sz="1200" kern="100">
                          <a:effectLst/>
                        </a:rPr>
                        <a:t>입찰계약의 체결규모가 다른 정유사들과 사이에 균형을 상실한 것으로 재량권 일탈남용에 </a:t>
                      </a:r>
                      <a:r>
                        <a:rPr lang="ko-KR" sz="1200" kern="100" smtClean="0">
                          <a:effectLst/>
                        </a:rPr>
                        <a:t>해당</a:t>
                      </a:r>
                      <a:r>
                        <a:rPr lang="en-US" sz="1200" b="1" kern="100" smtClean="0">
                          <a:effectLst/>
                        </a:rPr>
                        <a:t>(</a:t>
                      </a:r>
                      <a:r>
                        <a:rPr lang="ko-KR" sz="1200" b="1" kern="100">
                          <a:effectLst/>
                        </a:rPr>
                        <a:t>대법원</a:t>
                      </a:r>
                      <a:r>
                        <a:rPr lang="en-US" sz="1200" b="1" kern="100">
                          <a:effectLst/>
                        </a:rPr>
                        <a:t> 2008. 11. 13. </a:t>
                      </a:r>
                      <a:r>
                        <a:rPr lang="ko-KR" sz="1200" b="1" kern="100">
                          <a:effectLst/>
                        </a:rPr>
                        <a:t>선고</a:t>
                      </a:r>
                      <a:r>
                        <a:rPr lang="en-US" sz="1200" b="1" kern="100">
                          <a:effectLst/>
                        </a:rPr>
                        <a:t> 2006</a:t>
                      </a:r>
                      <a:r>
                        <a:rPr lang="ko-KR" sz="1200" b="1" kern="100">
                          <a:effectLst/>
                        </a:rPr>
                        <a:t>두</a:t>
                      </a:r>
                      <a:r>
                        <a:rPr lang="en-US" sz="1200" b="1" kern="100">
                          <a:effectLst/>
                        </a:rPr>
                        <a:t>675 </a:t>
                      </a:r>
                      <a:r>
                        <a:rPr lang="ko-KR" sz="1200" b="1" kern="100">
                          <a:effectLst/>
                        </a:rPr>
                        <a:t>판결</a:t>
                      </a:r>
                      <a:r>
                        <a:rPr lang="en-US" sz="1200" b="1" kern="100">
                          <a:effectLst/>
                        </a:rPr>
                        <a:t>)</a:t>
                      </a:r>
                      <a:endParaRPr lang="ko-KR" sz="1100" b="1"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bg1">
                        <a:lumMod val="95000"/>
                      </a:schemeClr>
                    </a:solidFill>
                  </a:tcPr>
                </a:tc>
              </a:tr>
              <a:tr h="171109">
                <a:tc vMerge="1">
                  <a:txBody>
                    <a:bodyPr/>
                    <a:lstStyle/>
                    <a:p>
                      <a:pPr latinLnBrk="1"/>
                      <a:endParaRPr lang="ko-KR" altLang="en-US"/>
                    </a:p>
                  </a:txBody>
                  <a:tcPr/>
                </a:tc>
                <a:tc>
                  <a:txBody>
                    <a:bodyPr/>
                    <a:lstStyle/>
                    <a:p>
                      <a:pPr marL="0" indent="0" algn="just" latinLnBrk="1">
                        <a:spcAft>
                          <a:spcPts val="0"/>
                        </a:spcAft>
                      </a:pPr>
                      <a:r>
                        <a:rPr lang="ko-KR" sz="1200" kern="100">
                          <a:effectLst/>
                        </a:rPr>
                        <a:t>에쓰오일</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a:txBody>
                    <a:bodyPr/>
                    <a:lstStyle/>
                    <a:p>
                      <a:pPr marL="0" indent="0" algn="ctr" latinLnBrk="1">
                        <a:spcAft>
                          <a:spcPts val="0"/>
                        </a:spcAft>
                      </a:pPr>
                      <a:r>
                        <a:rPr lang="en-US" sz="1200" kern="100">
                          <a:effectLst/>
                        </a:rPr>
                        <a:t>4% </a:t>
                      </a:r>
                      <a:r>
                        <a:rPr lang="en-US" sz="1200" kern="100">
                          <a:effectLst/>
                          <a:sym typeface="Wingdings"/>
                        </a:rPr>
                        <a:t></a:t>
                      </a:r>
                      <a:r>
                        <a:rPr lang="en-US" sz="1200" kern="100">
                          <a:effectLst/>
                        </a:rPr>
                        <a:t>2.5%</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vMerge="1">
                  <a:txBody>
                    <a:bodyPr/>
                    <a:lstStyle/>
                    <a:p>
                      <a:pPr latinLnBrk="1"/>
                      <a:endParaRPr lang="ko-KR" altLang="en-US"/>
                    </a:p>
                  </a:txBody>
                  <a:tcPr/>
                </a:tc>
              </a:tr>
              <a:tr h="171109">
                <a:tc vMerge="1">
                  <a:txBody>
                    <a:bodyPr/>
                    <a:lstStyle/>
                    <a:p>
                      <a:pPr latinLnBrk="1"/>
                      <a:endParaRPr lang="ko-KR" altLang="en-US"/>
                    </a:p>
                  </a:txBody>
                  <a:tcPr/>
                </a:tc>
                <a:tc>
                  <a:txBody>
                    <a:bodyPr/>
                    <a:lstStyle/>
                    <a:p>
                      <a:pPr marL="0" indent="0" algn="just" latinLnBrk="1">
                        <a:spcAft>
                          <a:spcPts val="0"/>
                        </a:spcAft>
                      </a:pPr>
                      <a:r>
                        <a:rPr lang="ko-KR" sz="1200" kern="100">
                          <a:effectLst/>
                        </a:rPr>
                        <a:t>엘지칼텍스</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a:txBody>
                    <a:bodyPr/>
                    <a:lstStyle/>
                    <a:p>
                      <a:pPr marL="0" indent="0" algn="ctr" latinLnBrk="1">
                        <a:spcAft>
                          <a:spcPts val="0"/>
                        </a:spcAft>
                      </a:pPr>
                      <a:r>
                        <a:rPr lang="en-US" sz="1200" kern="100">
                          <a:effectLst/>
                        </a:rPr>
                        <a:t>4% </a:t>
                      </a:r>
                      <a:r>
                        <a:rPr lang="en-US" sz="1200" kern="100">
                          <a:effectLst/>
                          <a:sym typeface="Wingdings"/>
                        </a:rPr>
                        <a:t></a:t>
                      </a:r>
                      <a:r>
                        <a:rPr lang="en-US" sz="1200" kern="100">
                          <a:effectLst/>
                        </a:rPr>
                        <a:t>2.5%</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vMerge="1">
                  <a:txBody>
                    <a:bodyPr/>
                    <a:lstStyle/>
                    <a:p>
                      <a:pPr latinLnBrk="1"/>
                      <a:endParaRPr lang="ko-KR" altLang="en-US"/>
                    </a:p>
                  </a:txBody>
                  <a:tcPr/>
                </a:tc>
              </a:tr>
              <a:tr h="342219">
                <a:tc vMerge="1">
                  <a:txBody>
                    <a:bodyPr/>
                    <a:lstStyle/>
                    <a:p>
                      <a:pPr latinLnBrk="1"/>
                      <a:endParaRPr lang="ko-KR" altLang="en-US"/>
                    </a:p>
                  </a:txBody>
                  <a:tcPr/>
                </a:tc>
                <a:tc>
                  <a:txBody>
                    <a:bodyPr/>
                    <a:lstStyle/>
                    <a:p>
                      <a:pPr marL="0" indent="0" algn="just" latinLnBrk="1">
                        <a:spcAft>
                          <a:spcPts val="0"/>
                        </a:spcAft>
                      </a:pPr>
                      <a:r>
                        <a:rPr lang="ko-KR" sz="1200" kern="100">
                          <a:effectLst/>
                        </a:rPr>
                        <a:t>현대오일뱅크</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a:txBody>
                    <a:bodyPr/>
                    <a:lstStyle/>
                    <a:p>
                      <a:pPr marL="0" indent="0" algn="ctr" latinLnBrk="1">
                        <a:spcAft>
                          <a:spcPts val="0"/>
                        </a:spcAft>
                      </a:pPr>
                      <a:r>
                        <a:rPr lang="ko-KR" sz="1200" kern="100">
                          <a:effectLst/>
                        </a:rPr>
                        <a:t>계약부분</a:t>
                      </a:r>
                      <a:r>
                        <a:rPr lang="en-US" sz="1200" kern="100">
                          <a:effectLst/>
                        </a:rPr>
                        <a:t> 4%</a:t>
                      </a:r>
                      <a:endParaRPr lang="ko-KR" sz="1100" kern="100">
                        <a:effectLst/>
                      </a:endParaRPr>
                    </a:p>
                    <a:p>
                      <a:pPr marL="0" indent="0" algn="ctr" latinLnBrk="1">
                        <a:spcAft>
                          <a:spcPts val="0"/>
                        </a:spcAft>
                      </a:pPr>
                      <a:r>
                        <a:rPr lang="ko-KR" sz="1200" kern="100">
                          <a:effectLst/>
                        </a:rPr>
                        <a:t>참가부분</a:t>
                      </a:r>
                      <a:r>
                        <a:rPr lang="en-US" sz="1200" kern="100">
                          <a:effectLst/>
                        </a:rPr>
                        <a:t> 3%</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vMerge="1">
                  <a:txBody>
                    <a:bodyPr/>
                    <a:lstStyle/>
                    <a:p>
                      <a:pPr latinLnBrk="1"/>
                      <a:endParaRPr lang="ko-KR" altLang="en-US"/>
                    </a:p>
                  </a:txBody>
                  <a:tcPr/>
                </a:tc>
              </a:tr>
              <a:tr h="342219">
                <a:tc vMerge="1">
                  <a:txBody>
                    <a:bodyPr/>
                    <a:lstStyle/>
                    <a:p>
                      <a:pPr latinLnBrk="1"/>
                      <a:endParaRPr lang="ko-KR" altLang="en-US"/>
                    </a:p>
                  </a:txBody>
                  <a:tcPr/>
                </a:tc>
                <a:tc>
                  <a:txBody>
                    <a:bodyPr/>
                    <a:lstStyle/>
                    <a:p>
                      <a:pPr marL="0" indent="0" algn="just" latinLnBrk="1">
                        <a:spcAft>
                          <a:spcPts val="0"/>
                        </a:spcAft>
                      </a:pPr>
                      <a:r>
                        <a:rPr lang="ko-KR" sz="1200" kern="100">
                          <a:effectLst/>
                        </a:rPr>
                        <a:t>인천정유</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a:txBody>
                    <a:bodyPr/>
                    <a:lstStyle/>
                    <a:p>
                      <a:pPr marL="0" indent="0" algn="ctr" latinLnBrk="1">
                        <a:spcAft>
                          <a:spcPts val="0"/>
                        </a:spcAft>
                      </a:pPr>
                      <a:r>
                        <a:rPr lang="ko-KR" sz="1200" kern="100">
                          <a:effectLst/>
                        </a:rPr>
                        <a:t>계약부분</a:t>
                      </a:r>
                      <a:r>
                        <a:rPr lang="en-US" sz="1200" kern="100">
                          <a:effectLst/>
                        </a:rPr>
                        <a:t> 4%</a:t>
                      </a:r>
                      <a:endParaRPr lang="ko-KR" sz="1100" kern="100">
                        <a:effectLst/>
                      </a:endParaRPr>
                    </a:p>
                    <a:p>
                      <a:pPr marL="0" indent="0" algn="ctr" latinLnBrk="1">
                        <a:spcAft>
                          <a:spcPts val="0"/>
                        </a:spcAft>
                      </a:pPr>
                      <a:r>
                        <a:rPr lang="ko-KR" sz="1200" kern="100">
                          <a:effectLst/>
                        </a:rPr>
                        <a:t>참가부분</a:t>
                      </a:r>
                      <a:r>
                        <a:rPr lang="en-US" sz="1200" kern="100">
                          <a:effectLst/>
                        </a:rPr>
                        <a:t> 3%</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vMerge="1">
                  <a:txBody>
                    <a:bodyPr/>
                    <a:lstStyle/>
                    <a:p>
                      <a:pPr latinLnBrk="1"/>
                      <a:endParaRPr lang="ko-KR" altLang="en-US"/>
                    </a:p>
                  </a:txBody>
                  <a:tcPr/>
                </a:tc>
              </a:tr>
              <a:tr h="171109">
                <a:tc vMerge="1">
                  <a:txBody>
                    <a:bodyPr/>
                    <a:lstStyle/>
                    <a:p>
                      <a:pPr latinLnBrk="1"/>
                      <a:endParaRPr lang="ko-KR" altLang="en-US"/>
                    </a:p>
                  </a:txBody>
                  <a:tcPr/>
                </a:tc>
                <a:tc>
                  <a:txBody>
                    <a:bodyPr/>
                    <a:lstStyle/>
                    <a:p>
                      <a:pPr marL="0" indent="0" algn="just" latinLnBrk="1">
                        <a:spcAft>
                          <a:spcPts val="0"/>
                        </a:spcAft>
                      </a:pPr>
                      <a:r>
                        <a:rPr lang="en-US" sz="1200" kern="100">
                          <a:effectLst/>
                        </a:rPr>
                        <a:t>SK</a:t>
                      </a:r>
                      <a:r>
                        <a:rPr lang="ko-KR" sz="1200" kern="100">
                          <a:effectLst/>
                        </a:rPr>
                        <a:t>정유</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a:txBody>
                    <a:bodyPr/>
                    <a:lstStyle/>
                    <a:p>
                      <a:pPr marL="0" indent="0" algn="ctr" latinLnBrk="1">
                        <a:spcAft>
                          <a:spcPts val="0"/>
                        </a:spcAft>
                      </a:pPr>
                      <a:r>
                        <a:rPr lang="en-US" sz="1200" kern="100">
                          <a:effectLst/>
                        </a:rPr>
                        <a:t>4%</a:t>
                      </a:r>
                      <a:endParaRPr lang="ko-KR" sz="1100" kern="100">
                        <a:effectLst/>
                        <a:latin typeface="맑은 고딕"/>
                        <a:ea typeface="맑은 고딕"/>
                        <a:cs typeface="Times New Roman"/>
                      </a:endParaRPr>
                    </a:p>
                  </a:txBody>
                  <a:tcPr marL="23951" marR="23951"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tcPr>
                </a:tc>
                <a:tc vMerge="1">
                  <a:txBody>
                    <a:bodyPr/>
                    <a:lstStyle/>
                    <a:p>
                      <a:pPr latinLnBrk="1"/>
                      <a:endParaRPr lang="ko-KR" altLang="en-US"/>
                    </a:p>
                  </a:txBody>
                  <a:tcPr/>
                </a:tc>
              </a:tr>
            </a:tbl>
          </a:graphicData>
        </a:graphic>
      </p:graphicFrame>
    </p:spTree>
    <p:extLst>
      <p:ext uri="{BB962C8B-B14F-4D97-AF65-F5344CB8AC3E}">
        <p14:creationId xmlns="" xmlns:p14="http://schemas.microsoft.com/office/powerpoint/2010/main" val="2414053675"/>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effectLst/>
              </a:rPr>
              <a:t>I. </a:t>
            </a:r>
            <a:r>
              <a:rPr lang="ko-KR" altLang="ko-KR">
                <a:effectLst/>
              </a:rPr>
              <a:t>합의</a:t>
            </a:r>
          </a:p>
        </p:txBody>
      </p:sp>
      <p:sp>
        <p:nvSpPr>
          <p:cNvPr id="3" name="내용 개체 틀 2"/>
          <p:cNvSpPr>
            <a:spLocks noGrp="1"/>
          </p:cNvSpPr>
          <p:nvPr>
            <p:ph idx="1"/>
          </p:nvPr>
        </p:nvSpPr>
        <p:spPr>
          <a:xfrm>
            <a:off x="457200" y="1266825"/>
            <a:ext cx="8435280" cy="4859338"/>
          </a:xfrm>
        </p:spPr>
        <p:txBody>
          <a:bodyPr/>
          <a:lstStyle/>
          <a:p>
            <a:pPr marL="0" indent="0">
              <a:lnSpc>
                <a:spcPct val="120000"/>
              </a:lnSpc>
              <a:spcBef>
                <a:spcPts val="600"/>
              </a:spcBef>
              <a:buNone/>
            </a:pPr>
            <a:r>
              <a:rPr lang="en-US" altLang="ko-KR"/>
              <a:t>1. </a:t>
            </a:r>
            <a:r>
              <a:rPr lang="ko-KR" altLang="ko-KR"/>
              <a:t>합의의 주체</a:t>
            </a:r>
          </a:p>
          <a:p>
            <a:pPr lvl="1">
              <a:lnSpc>
                <a:spcPct val="120000"/>
              </a:lnSpc>
              <a:spcBef>
                <a:spcPts val="1400"/>
              </a:spcBef>
            </a:pPr>
            <a:r>
              <a:rPr lang="en-US" altLang="ko-KR" smtClean="0"/>
              <a:t>11</a:t>
            </a:r>
            <a:r>
              <a:rPr lang="ko-KR" altLang="ko-KR"/>
              <a:t>개 고철수요업체와 한국철강협회의 고철구매가격공동행위 건 </a:t>
            </a:r>
            <a:r>
              <a:rPr lang="en-US" altLang="ko-KR" sz="1400"/>
              <a:t>(2000</a:t>
            </a:r>
            <a:r>
              <a:rPr lang="ko-KR" altLang="ko-KR" sz="1400"/>
              <a:t>두</a:t>
            </a:r>
            <a:r>
              <a:rPr lang="en-US" altLang="ko-KR" sz="1400" smtClean="0"/>
              <a:t>10311 </a:t>
            </a:r>
            <a:r>
              <a:rPr lang="ko-KR" altLang="ko-KR" sz="1400"/>
              <a:t>판결</a:t>
            </a:r>
            <a:r>
              <a:rPr lang="en-US" altLang="ko-KR" sz="1400"/>
              <a:t>)</a:t>
            </a:r>
            <a:endParaRPr lang="ko-KR" altLang="ko-KR"/>
          </a:p>
          <a:p>
            <a:pPr lvl="2">
              <a:lnSpc>
                <a:spcPct val="120000"/>
              </a:lnSpc>
              <a:spcBef>
                <a:spcPts val="600"/>
              </a:spcBef>
            </a:pPr>
            <a:r>
              <a:rPr lang="ko-KR" altLang="ko-KR"/>
              <a:t>시사점</a:t>
            </a:r>
            <a:r>
              <a:rPr lang="en-US" altLang="ko-KR"/>
              <a:t>: </a:t>
            </a:r>
            <a:r>
              <a:rPr lang="ko-KR" altLang="ko-KR"/>
              <a:t>구매자 간의 공동행위 성립 </a:t>
            </a:r>
            <a:r>
              <a:rPr lang="ko-KR" altLang="ko-KR" smtClean="0"/>
              <a:t>가능</a:t>
            </a:r>
            <a:r>
              <a:rPr lang="en-US" altLang="ko-KR"/>
              <a:t> </a:t>
            </a:r>
            <a:endParaRPr lang="ko-KR" altLang="ko-KR"/>
          </a:p>
          <a:p>
            <a:pPr lvl="3">
              <a:lnSpc>
                <a:spcPct val="130000"/>
              </a:lnSpc>
              <a:spcBef>
                <a:spcPts val="600"/>
              </a:spcBef>
            </a:pPr>
            <a:r>
              <a:rPr lang="ko-KR" altLang="ko-KR" sz="1450"/>
              <a:t>공급자들이 아닌 수요자들이 고철구매가격을 합의하였다고 하더라도 그로 인하여 </a:t>
            </a:r>
            <a:r>
              <a:rPr lang="ko-KR" altLang="ko-KR" sz="1450" smtClean="0"/>
              <a:t>고철</a:t>
            </a:r>
            <a:r>
              <a:rPr lang="en-US" altLang="ko-KR" sz="1450" smtClean="0"/>
              <a:t> </a:t>
            </a:r>
            <a:r>
              <a:rPr lang="ko-KR" altLang="ko-KR" sz="1450" smtClean="0"/>
              <a:t>구매분야의 </a:t>
            </a:r>
            <a:r>
              <a:rPr lang="ko-KR" altLang="ko-KR" sz="1450"/>
              <a:t>경쟁을 실질적으로 제한한 이상 공정거래법 제</a:t>
            </a:r>
            <a:r>
              <a:rPr lang="en-US" altLang="ko-KR" sz="1450"/>
              <a:t>19</a:t>
            </a:r>
            <a:r>
              <a:rPr lang="ko-KR" altLang="ko-KR" sz="1450"/>
              <a:t>조 제</a:t>
            </a:r>
            <a:r>
              <a:rPr lang="en-US" altLang="ko-KR" sz="1450"/>
              <a:t>1</a:t>
            </a:r>
            <a:r>
              <a:rPr lang="ko-KR" altLang="ko-KR" sz="1450"/>
              <a:t>항 제</a:t>
            </a:r>
            <a:r>
              <a:rPr lang="en-US" altLang="ko-KR" sz="1450"/>
              <a:t>1</a:t>
            </a:r>
            <a:r>
              <a:rPr lang="ko-KR" altLang="ko-KR" sz="1450"/>
              <a:t>호가 </a:t>
            </a:r>
            <a:r>
              <a:rPr lang="ko-KR" altLang="ko-KR" sz="1450" smtClean="0"/>
              <a:t>적용됨</a:t>
            </a:r>
            <a:endParaRPr lang="ko-KR" altLang="ko-KR" sz="1450"/>
          </a:p>
          <a:p>
            <a:pPr lvl="1">
              <a:lnSpc>
                <a:spcPct val="130000"/>
              </a:lnSpc>
              <a:spcBef>
                <a:spcPts val="1800"/>
              </a:spcBef>
            </a:pPr>
            <a:r>
              <a:rPr lang="en-US" altLang="ko-KR" smtClean="0"/>
              <a:t>7</a:t>
            </a:r>
            <a:r>
              <a:rPr lang="ko-KR" altLang="ko-KR"/>
              <a:t>개 영화배급</a:t>
            </a:r>
            <a:r>
              <a:rPr lang="en-US" altLang="ko-KR"/>
              <a:t>·</a:t>
            </a:r>
            <a:r>
              <a:rPr lang="ko-KR" altLang="ko-KR"/>
              <a:t>상영업자의 부당한 공동행위 건</a:t>
            </a:r>
            <a:r>
              <a:rPr lang="en-US" altLang="ko-KR"/>
              <a:t> </a:t>
            </a:r>
            <a:r>
              <a:rPr lang="en-US" altLang="ko-KR" sz="1400"/>
              <a:t>[2009</a:t>
            </a:r>
            <a:r>
              <a:rPr lang="ko-KR" altLang="ko-KR" sz="1400"/>
              <a:t>누</a:t>
            </a:r>
            <a:r>
              <a:rPr lang="en-US" altLang="ko-KR" sz="1400"/>
              <a:t>2483, 2009</a:t>
            </a:r>
            <a:r>
              <a:rPr lang="ko-KR" altLang="ko-KR" sz="1400"/>
              <a:t>두</a:t>
            </a:r>
            <a:r>
              <a:rPr lang="en-US" altLang="ko-KR" sz="1400" smtClean="0"/>
              <a:t>19700 (</a:t>
            </a:r>
            <a:r>
              <a:rPr lang="ko-KR" altLang="ko-KR" sz="1400"/>
              <a:t>심리불속행</a:t>
            </a:r>
            <a:r>
              <a:rPr lang="en-US" altLang="ko-KR" sz="1400"/>
              <a:t>) </a:t>
            </a:r>
            <a:r>
              <a:rPr lang="ko-KR" altLang="ko-KR" sz="1400"/>
              <a:t>판결</a:t>
            </a:r>
            <a:r>
              <a:rPr lang="en-US" altLang="ko-KR" sz="1400"/>
              <a:t>]</a:t>
            </a:r>
            <a:endParaRPr lang="ko-KR" altLang="ko-KR"/>
          </a:p>
          <a:p>
            <a:pPr lvl="2">
              <a:lnSpc>
                <a:spcPct val="130000"/>
              </a:lnSpc>
              <a:spcBef>
                <a:spcPts val="600"/>
              </a:spcBef>
            </a:pPr>
            <a:r>
              <a:rPr lang="ko-KR" altLang="ko-KR"/>
              <a:t>시사점</a:t>
            </a:r>
            <a:r>
              <a:rPr lang="en-US" altLang="ko-KR"/>
              <a:t>: </a:t>
            </a:r>
            <a:r>
              <a:rPr lang="ko-KR" altLang="ko-KR"/>
              <a:t>수직적 카르텔 성립 </a:t>
            </a:r>
            <a:r>
              <a:rPr lang="ko-KR" altLang="ko-KR" smtClean="0"/>
              <a:t>가능</a:t>
            </a:r>
            <a:endParaRPr lang="ko-KR" altLang="ko-KR"/>
          </a:p>
          <a:p>
            <a:pPr lvl="3">
              <a:lnSpc>
                <a:spcPct val="130000"/>
              </a:lnSpc>
              <a:spcBef>
                <a:spcPts val="600"/>
              </a:spcBef>
            </a:pPr>
            <a:r>
              <a:rPr lang="ko-KR" altLang="ko-KR" sz="1450"/>
              <a:t>수평적 경쟁관계에 있지 아니한 사업자도 수평적 경쟁관계에 있는 다른 사업자들과 공동하여 공정거래법 제</a:t>
            </a:r>
            <a:r>
              <a:rPr lang="en-US" altLang="ko-KR" sz="1450"/>
              <a:t>19</a:t>
            </a:r>
            <a:r>
              <a:rPr lang="ko-KR" altLang="ko-KR" sz="1450"/>
              <a:t>조 제</a:t>
            </a:r>
            <a:r>
              <a:rPr lang="en-US" altLang="ko-KR" sz="1450"/>
              <a:t>1</a:t>
            </a:r>
            <a:r>
              <a:rPr lang="ko-KR" altLang="ko-KR" sz="1450"/>
              <a:t>항 소정의 부당한 공동행위를 할 수 있음 </a:t>
            </a:r>
          </a:p>
          <a:p>
            <a:pPr lvl="3">
              <a:lnSpc>
                <a:spcPct val="130000"/>
              </a:lnSpc>
              <a:spcBef>
                <a:spcPts val="600"/>
              </a:spcBef>
            </a:pPr>
            <a:r>
              <a:rPr lang="ko-KR" altLang="ko-KR" sz="1450"/>
              <a:t>영화배급업자인 원고도 수직적 관계에 있는 영화상영업자와 공동하여 공정거래법 소정의 부당한 공동행위를 할 수 </a:t>
            </a:r>
            <a:r>
              <a:rPr lang="ko-KR" altLang="ko-KR" sz="1450" smtClean="0"/>
              <a:t>있음</a:t>
            </a:r>
            <a:endParaRPr lang="en-US" altLang="ko-KR" sz="1450" smtClean="0"/>
          </a:p>
          <a:p>
            <a:pPr lvl="3">
              <a:lnSpc>
                <a:spcPct val="130000"/>
              </a:lnSpc>
              <a:spcBef>
                <a:spcPts val="600"/>
              </a:spcBef>
            </a:pPr>
            <a:endParaRPr lang="ko-KR" altLang="ko-KR" sz="1450" smtClean="0"/>
          </a:p>
          <a:p>
            <a:pPr lvl="3">
              <a:lnSpc>
                <a:spcPct val="130000"/>
              </a:lnSpc>
              <a:spcBef>
                <a:spcPts val="600"/>
              </a:spcBef>
            </a:pPr>
            <a:endParaRPr lang="ko-KR" altLang="en-US"/>
          </a:p>
        </p:txBody>
      </p:sp>
      <p:sp>
        <p:nvSpPr>
          <p:cNvPr id="4" name="슬라이드 번호 개체 틀 5"/>
          <p:cNvSpPr>
            <a:spLocks noGrp="1"/>
          </p:cNvSpPr>
          <p:nvPr>
            <p:ph type="sldNum" sz="quarter" idx="10"/>
          </p:nvPr>
        </p:nvSpPr>
        <p:spPr/>
        <p:txBody>
          <a:bodyPr/>
          <a:lstStyle>
            <a:lvl1pPr>
              <a:defRPr/>
            </a:lvl1pPr>
          </a:lstStyle>
          <a:p>
            <a:pPr>
              <a:defRPr/>
            </a:pPr>
            <a:fld id="{2A571365-0EE3-41F7-8E16-47229ADCC1E5}" type="slidenum">
              <a:rPr lang="ko-KR" altLang="en-US"/>
              <a:pPr>
                <a:defRPr/>
              </a:pPr>
              <a:t>4</a:t>
            </a:fld>
            <a:endParaRPr lang="ko-KR" altLang="en-US"/>
          </a:p>
        </p:txBody>
      </p:sp>
      <p:grpSp>
        <p:nvGrpSpPr>
          <p:cNvPr id="6" name="그룹 19"/>
          <p:cNvGrpSpPr>
            <a:grpSpLocks/>
          </p:cNvGrpSpPr>
          <p:nvPr/>
        </p:nvGrpSpPr>
        <p:grpSpPr bwMode="auto">
          <a:xfrm>
            <a:off x="457200" y="1340768"/>
            <a:ext cx="2087592" cy="488032"/>
            <a:chOff x="2979761" y="2548280"/>
            <a:chExt cx="1917312" cy="455002"/>
          </a:xfrm>
        </p:grpSpPr>
        <p:pic>
          <p:nvPicPr>
            <p:cNvPr id="7" name="Picture 2" descr="C:\작업\소스\박스\박스ㄴㄴ.png"/>
            <p:cNvPicPr>
              <a:picLocks noChangeAspect="1" noChangeArrowheads="1"/>
            </p:cNvPicPr>
            <p:nvPr/>
          </p:nvPicPr>
          <p:blipFill>
            <a:blip r:embed="rId2" cstate="print">
              <a:lum bright="-4000" contrast="2000"/>
            </a:blip>
            <a:srcRect/>
            <a:stretch>
              <a:fillRect/>
            </a:stretch>
          </p:blipFill>
          <p:spPr bwMode="auto">
            <a:xfrm>
              <a:off x="2979761" y="2548280"/>
              <a:ext cx="1917312" cy="455002"/>
            </a:xfrm>
            <a:prstGeom prst="rect">
              <a:avLst/>
            </a:prstGeom>
            <a:noFill/>
            <a:ln w="9525">
              <a:noFill/>
              <a:miter lim="800000"/>
              <a:headEnd/>
              <a:tailEnd/>
            </a:ln>
          </p:spPr>
        </p:pic>
        <p:sp>
          <p:nvSpPr>
            <p:cNvPr id="8" name="직사각형 7"/>
            <p:cNvSpPr/>
            <p:nvPr/>
          </p:nvSpPr>
          <p:spPr>
            <a:xfrm>
              <a:off x="3081443" y="2559032"/>
              <a:ext cx="1657175" cy="344336"/>
            </a:xfrm>
            <a:prstGeom prst="rect">
              <a:avLst/>
            </a:prstGeom>
          </p:spPr>
          <p:txBody>
            <a:bodyPr wrap="square">
              <a:spAutoFit/>
            </a:bodyPr>
            <a:lstStyle/>
            <a:p>
              <a:pPr fontAlgn="auto" latinLnBrk="0">
                <a:spcAft>
                  <a:spcPts val="0"/>
                </a:spcAft>
                <a:defRPr/>
              </a:pPr>
              <a:r>
                <a:rPr kumimoji="0" lang="en-US" altLang="ko-KR" b="1" kern="0">
                  <a:solidFill>
                    <a:srgbClr val="FFFFFF"/>
                  </a:solidFill>
                  <a:latin typeface="Arial" charset="0"/>
                  <a:ea typeface="+mn-ea"/>
                </a:rPr>
                <a:t>1. </a:t>
              </a:r>
              <a:r>
                <a:rPr kumimoji="0" lang="ko-KR" altLang="en-US" b="1" kern="0">
                  <a:solidFill>
                    <a:srgbClr val="FFFFFF"/>
                  </a:solidFill>
                  <a:latin typeface="Arial" charset="0"/>
                  <a:ea typeface="+mn-ea"/>
                </a:rPr>
                <a:t>합의의 주체</a:t>
              </a:r>
            </a:p>
          </p:txBody>
        </p:sp>
      </p:grpSp>
    </p:spTree>
    <p:extLst>
      <p:ext uri="{BB962C8B-B14F-4D97-AF65-F5344CB8AC3E}">
        <p14:creationId xmlns="" xmlns:p14="http://schemas.microsoft.com/office/powerpoint/2010/main" val="3200951461"/>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200" y="1376771"/>
            <a:ext cx="8399276" cy="4749391"/>
          </a:xfrm>
        </p:spPr>
        <p:txBody>
          <a:bodyPr/>
          <a:lstStyle/>
          <a:p>
            <a:pPr marL="0" indent="0">
              <a:buNone/>
            </a:pPr>
            <a:r>
              <a:rPr lang="en-US" altLang="ko-KR" sz="1800" dirty="0"/>
              <a:t>(5) </a:t>
            </a:r>
            <a:r>
              <a:rPr lang="ko-KR" altLang="ko-KR" sz="1800" dirty="0"/>
              <a:t>합의로부터 </a:t>
            </a:r>
            <a:r>
              <a:rPr lang="ko-KR" altLang="en-US" sz="1800" dirty="0" smtClean="0"/>
              <a:t>직간접적 </a:t>
            </a:r>
            <a:r>
              <a:rPr lang="ko-KR" altLang="ko-KR" sz="1800" dirty="0" smtClean="0"/>
              <a:t>영향을 </a:t>
            </a:r>
            <a:r>
              <a:rPr lang="ko-KR" altLang="ko-KR" sz="1800" dirty="0"/>
              <a:t>받은 상품도 관련매출액에 </a:t>
            </a:r>
            <a:r>
              <a:rPr lang="ko-KR" altLang="ko-KR" sz="1800" dirty="0" smtClean="0"/>
              <a:t>포함</a:t>
            </a:r>
            <a:r>
              <a:rPr lang="en-US" altLang="ko-KR" sz="1800" dirty="0"/>
              <a:t> </a:t>
            </a:r>
            <a:endParaRPr lang="ko-KR" altLang="ko-KR" sz="1800" dirty="0"/>
          </a:p>
          <a:p>
            <a:pPr lvl="1">
              <a:lnSpc>
                <a:spcPct val="120000"/>
              </a:lnSpc>
              <a:spcBef>
                <a:spcPts val="1200"/>
              </a:spcBef>
            </a:pPr>
            <a:r>
              <a:rPr lang="ko-KR" altLang="ko-KR" sz="1500" dirty="0">
                <a:solidFill>
                  <a:schemeClr val="tx1">
                    <a:lumMod val="85000"/>
                    <a:lumOff val="15000"/>
                  </a:schemeClr>
                </a:solidFill>
              </a:rPr>
              <a:t>합의를 통해 논의된 것은 시외전화</a:t>
            </a:r>
            <a:r>
              <a:rPr lang="en-US" altLang="ko-KR" sz="1500" dirty="0">
                <a:solidFill>
                  <a:schemeClr val="tx1">
                    <a:lumMod val="85000"/>
                    <a:lumOff val="15000"/>
                  </a:schemeClr>
                </a:solidFill>
              </a:rPr>
              <a:t> 2</a:t>
            </a:r>
            <a:r>
              <a:rPr lang="ko-KR" altLang="ko-KR" sz="1500" dirty="0">
                <a:solidFill>
                  <a:schemeClr val="tx1">
                    <a:lumMod val="85000"/>
                    <a:lumOff val="15000"/>
                  </a:schemeClr>
                </a:solidFill>
              </a:rPr>
              <a:t>대역 요금뿐이었으나 </a:t>
            </a:r>
            <a:r>
              <a:rPr lang="ko-KR" altLang="ko-KR" sz="1500" u="sng" dirty="0">
                <a:solidFill>
                  <a:schemeClr val="tx1">
                    <a:lumMod val="85000"/>
                    <a:lumOff val="15000"/>
                  </a:schemeClr>
                </a:solidFill>
              </a:rPr>
              <a:t>그 영향은 전체 시외전화 매출에 미치므로</a:t>
            </a:r>
            <a:r>
              <a:rPr lang="en-US" altLang="ko-KR" sz="1500" dirty="0">
                <a:solidFill>
                  <a:schemeClr val="tx1">
                    <a:lumMod val="85000"/>
                    <a:lumOff val="15000"/>
                  </a:schemeClr>
                </a:solidFill>
              </a:rPr>
              <a:t>, </a:t>
            </a:r>
            <a:r>
              <a:rPr lang="ko-KR" altLang="ko-KR" sz="1500" dirty="0">
                <a:solidFill>
                  <a:schemeClr val="tx1">
                    <a:lumMod val="85000"/>
                    <a:lumOff val="15000"/>
                  </a:schemeClr>
                </a:solidFill>
              </a:rPr>
              <a:t>시외전화 전체 매출이 관련매출액임</a:t>
            </a:r>
            <a:r>
              <a:rPr lang="en-US" altLang="ko-KR" sz="1500" dirty="0">
                <a:solidFill>
                  <a:schemeClr val="tx1">
                    <a:lumMod val="85000"/>
                    <a:lumOff val="15000"/>
                  </a:schemeClr>
                </a:solidFill>
              </a:rPr>
              <a:t>(</a:t>
            </a:r>
            <a:r>
              <a:rPr lang="ko-KR" altLang="ko-KR" sz="1500" dirty="0" err="1">
                <a:solidFill>
                  <a:schemeClr val="tx1">
                    <a:lumMod val="85000"/>
                    <a:lumOff val="15000"/>
                  </a:schemeClr>
                </a:solidFill>
              </a:rPr>
              <a:t>케이티</a:t>
            </a:r>
            <a:r>
              <a:rPr lang="ko-KR" altLang="ko-KR" sz="1500" dirty="0">
                <a:solidFill>
                  <a:schemeClr val="tx1">
                    <a:lumMod val="85000"/>
                    <a:lumOff val="15000"/>
                  </a:schemeClr>
                </a:solidFill>
              </a:rPr>
              <a:t> 등</a:t>
            </a:r>
            <a:r>
              <a:rPr lang="en-US" altLang="ko-KR" sz="1500" dirty="0">
                <a:solidFill>
                  <a:schemeClr val="tx1">
                    <a:lumMod val="85000"/>
                    <a:lumOff val="15000"/>
                  </a:schemeClr>
                </a:solidFill>
              </a:rPr>
              <a:t> 4</a:t>
            </a:r>
            <a:r>
              <a:rPr lang="ko-KR" altLang="ko-KR" sz="1500" dirty="0">
                <a:solidFill>
                  <a:schemeClr val="tx1">
                    <a:lumMod val="85000"/>
                    <a:lumOff val="15000"/>
                  </a:schemeClr>
                </a:solidFill>
              </a:rPr>
              <a:t>개사의 시외전화요금 등 공동결정행위 건</a:t>
            </a:r>
            <a:r>
              <a:rPr lang="en-US" altLang="ko-KR" sz="1500" dirty="0">
                <a:solidFill>
                  <a:schemeClr val="tx1">
                    <a:lumMod val="85000"/>
                    <a:lumOff val="15000"/>
                  </a:schemeClr>
                </a:solidFill>
              </a:rPr>
              <a:t>, </a:t>
            </a:r>
            <a:r>
              <a:rPr lang="ko-KR" altLang="ko-KR" sz="1500" dirty="0">
                <a:solidFill>
                  <a:schemeClr val="tx1">
                    <a:lumMod val="85000"/>
                    <a:lumOff val="15000"/>
                  </a:schemeClr>
                </a:solidFill>
              </a:rPr>
              <a:t>대법원</a:t>
            </a:r>
            <a:r>
              <a:rPr lang="en-US" altLang="ko-KR" sz="1500" dirty="0">
                <a:solidFill>
                  <a:schemeClr val="tx1">
                    <a:lumMod val="85000"/>
                    <a:lumOff val="15000"/>
                  </a:schemeClr>
                </a:solidFill>
              </a:rPr>
              <a:t> 2008. 12. 24. </a:t>
            </a:r>
            <a:r>
              <a:rPr lang="ko-KR" altLang="ko-KR" sz="1500" dirty="0">
                <a:solidFill>
                  <a:schemeClr val="tx1">
                    <a:lumMod val="85000"/>
                    <a:lumOff val="15000"/>
                  </a:schemeClr>
                </a:solidFill>
              </a:rPr>
              <a:t>선고</a:t>
            </a:r>
            <a:r>
              <a:rPr lang="en-US" altLang="ko-KR" sz="1500" dirty="0">
                <a:solidFill>
                  <a:schemeClr val="tx1">
                    <a:lumMod val="85000"/>
                    <a:lumOff val="15000"/>
                  </a:schemeClr>
                </a:solidFill>
              </a:rPr>
              <a:t> 2007</a:t>
            </a:r>
            <a:r>
              <a:rPr lang="ko-KR" altLang="ko-KR" sz="1500" dirty="0">
                <a:solidFill>
                  <a:schemeClr val="tx1">
                    <a:lumMod val="85000"/>
                    <a:lumOff val="15000"/>
                  </a:schemeClr>
                </a:solidFill>
              </a:rPr>
              <a:t>두</a:t>
            </a:r>
            <a:r>
              <a:rPr lang="en-US" altLang="ko-KR" sz="1500" dirty="0">
                <a:solidFill>
                  <a:schemeClr val="tx1">
                    <a:lumMod val="85000"/>
                    <a:lumOff val="15000"/>
                  </a:schemeClr>
                </a:solidFill>
              </a:rPr>
              <a:t>19584 </a:t>
            </a:r>
            <a:r>
              <a:rPr lang="ko-KR" altLang="ko-KR" sz="1500" dirty="0">
                <a:solidFill>
                  <a:schemeClr val="tx1">
                    <a:lumMod val="85000"/>
                    <a:lumOff val="15000"/>
                  </a:schemeClr>
                </a:solidFill>
              </a:rPr>
              <a:t>판결</a:t>
            </a:r>
            <a:r>
              <a:rPr lang="en-US" altLang="ko-KR" sz="1500" dirty="0" smtClean="0">
                <a:solidFill>
                  <a:schemeClr val="tx1">
                    <a:lumMod val="85000"/>
                    <a:lumOff val="15000"/>
                  </a:schemeClr>
                </a:solidFill>
              </a:rPr>
              <a:t>)</a:t>
            </a:r>
            <a:endParaRPr lang="ko-KR" altLang="ko-KR" sz="1500" dirty="0">
              <a:solidFill>
                <a:schemeClr val="tx1">
                  <a:lumMod val="85000"/>
                  <a:lumOff val="15000"/>
                </a:schemeClr>
              </a:solidFill>
            </a:endParaRPr>
          </a:p>
          <a:p>
            <a:pPr lvl="1">
              <a:lnSpc>
                <a:spcPct val="120000"/>
              </a:lnSpc>
              <a:spcBef>
                <a:spcPts val="1200"/>
              </a:spcBef>
            </a:pPr>
            <a:r>
              <a:rPr lang="ko-KR" altLang="ko-KR" sz="1500" dirty="0">
                <a:solidFill>
                  <a:schemeClr val="tx1">
                    <a:lumMod val="85000"/>
                    <a:lumOff val="15000"/>
                  </a:schemeClr>
                </a:solidFill>
              </a:rPr>
              <a:t>금호석유화학과 </a:t>
            </a:r>
            <a:r>
              <a:rPr lang="ko-KR" altLang="ko-KR" sz="1500" dirty="0" err="1">
                <a:solidFill>
                  <a:schemeClr val="tx1">
                    <a:lumMod val="85000"/>
                    <a:lumOff val="15000"/>
                  </a:schemeClr>
                </a:solidFill>
              </a:rPr>
              <a:t>씨텍이</a:t>
            </a:r>
            <a:r>
              <a:rPr lang="ko-KR" altLang="ko-KR" sz="1500" dirty="0">
                <a:solidFill>
                  <a:schemeClr val="tx1">
                    <a:lumMod val="85000"/>
                    <a:lumOff val="15000"/>
                  </a:schemeClr>
                </a:solidFill>
              </a:rPr>
              <a:t> </a:t>
            </a:r>
            <a:r>
              <a:rPr lang="ko-KR" altLang="ko-KR" sz="1500" u="sng" dirty="0">
                <a:solidFill>
                  <a:schemeClr val="tx1">
                    <a:lumMod val="85000"/>
                    <a:lumOff val="15000"/>
                  </a:schemeClr>
                </a:solidFill>
              </a:rPr>
              <a:t>한국타이어에 대한 공급가격에만 직접적으로 합의하였지만</a:t>
            </a:r>
            <a:r>
              <a:rPr lang="en-US" altLang="ko-KR" sz="1500" u="sng" dirty="0">
                <a:solidFill>
                  <a:schemeClr val="tx1">
                    <a:lumMod val="85000"/>
                    <a:lumOff val="15000"/>
                  </a:schemeClr>
                </a:solidFill>
              </a:rPr>
              <a:t>, </a:t>
            </a:r>
            <a:r>
              <a:rPr lang="ko-KR" altLang="ko-KR" sz="1500" u="sng" dirty="0">
                <a:solidFill>
                  <a:schemeClr val="tx1">
                    <a:lumMod val="85000"/>
                    <a:lumOff val="15000"/>
                  </a:schemeClr>
                </a:solidFill>
              </a:rPr>
              <a:t>그 영향이 </a:t>
            </a:r>
            <a:r>
              <a:rPr lang="ko-KR" altLang="ko-KR" sz="1500" u="sng" dirty="0" err="1">
                <a:solidFill>
                  <a:schemeClr val="tx1">
                    <a:lumMod val="85000"/>
                    <a:lumOff val="15000"/>
                  </a:schemeClr>
                </a:solidFill>
              </a:rPr>
              <a:t>넥센타이어에</a:t>
            </a:r>
            <a:r>
              <a:rPr lang="ko-KR" altLang="ko-KR" sz="1500" u="sng" dirty="0">
                <a:solidFill>
                  <a:schemeClr val="tx1">
                    <a:lumMod val="85000"/>
                    <a:lumOff val="15000"/>
                  </a:schemeClr>
                </a:solidFill>
              </a:rPr>
              <a:t> 대한 판매가격에도 미치므로</a:t>
            </a:r>
            <a:r>
              <a:rPr lang="ko-KR" altLang="ko-KR" sz="1500" dirty="0">
                <a:solidFill>
                  <a:schemeClr val="tx1">
                    <a:lumMod val="85000"/>
                    <a:lumOff val="15000"/>
                  </a:schemeClr>
                </a:solidFill>
              </a:rPr>
              <a:t> </a:t>
            </a:r>
            <a:r>
              <a:rPr lang="ko-KR" altLang="ko-KR" sz="1500" dirty="0" err="1">
                <a:solidFill>
                  <a:schemeClr val="tx1">
                    <a:lumMod val="85000"/>
                    <a:lumOff val="15000"/>
                  </a:schemeClr>
                </a:solidFill>
              </a:rPr>
              <a:t>넥센타이어에</a:t>
            </a:r>
            <a:r>
              <a:rPr lang="ko-KR" altLang="ko-KR" sz="1500" dirty="0">
                <a:solidFill>
                  <a:schemeClr val="tx1">
                    <a:lumMod val="85000"/>
                    <a:lumOff val="15000"/>
                  </a:schemeClr>
                </a:solidFill>
              </a:rPr>
              <a:t> 대한 매출액도 관련매출액에 포함됨</a:t>
            </a:r>
            <a:r>
              <a:rPr lang="en-US" altLang="ko-KR" sz="1500" dirty="0">
                <a:solidFill>
                  <a:schemeClr val="tx1">
                    <a:lumMod val="85000"/>
                    <a:lumOff val="15000"/>
                  </a:schemeClr>
                </a:solidFill>
              </a:rPr>
              <a:t>(</a:t>
            </a:r>
            <a:r>
              <a:rPr lang="ko-KR" altLang="ko-KR" sz="1500" dirty="0">
                <a:solidFill>
                  <a:schemeClr val="tx1">
                    <a:lumMod val="85000"/>
                    <a:lumOff val="15000"/>
                  </a:schemeClr>
                </a:solidFill>
              </a:rPr>
              <a:t>금호석유화학 등</a:t>
            </a:r>
            <a:r>
              <a:rPr lang="en-US" altLang="ko-KR" sz="1500" dirty="0">
                <a:solidFill>
                  <a:schemeClr val="tx1">
                    <a:lumMod val="85000"/>
                    <a:lumOff val="15000"/>
                  </a:schemeClr>
                </a:solidFill>
              </a:rPr>
              <a:t> 2</a:t>
            </a:r>
            <a:r>
              <a:rPr lang="ko-KR" altLang="ko-KR" sz="1500" dirty="0">
                <a:solidFill>
                  <a:schemeClr val="tx1">
                    <a:lumMod val="85000"/>
                    <a:lumOff val="15000"/>
                  </a:schemeClr>
                </a:solidFill>
              </a:rPr>
              <a:t>개사의 합성고무가격 공동결정행위 건</a:t>
            </a:r>
            <a:r>
              <a:rPr lang="en-US" altLang="ko-KR" sz="1500" dirty="0">
                <a:solidFill>
                  <a:schemeClr val="tx1">
                    <a:lumMod val="85000"/>
                    <a:lumOff val="15000"/>
                  </a:schemeClr>
                </a:solidFill>
              </a:rPr>
              <a:t>, </a:t>
            </a:r>
            <a:r>
              <a:rPr lang="ko-KR" altLang="ko-KR" sz="1500" dirty="0">
                <a:solidFill>
                  <a:schemeClr val="tx1">
                    <a:lumMod val="85000"/>
                    <a:lumOff val="15000"/>
                  </a:schemeClr>
                </a:solidFill>
              </a:rPr>
              <a:t>대법원</a:t>
            </a:r>
            <a:r>
              <a:rPr lang="en-US" altLang="ko-KR" sz="1500" dirty="0">
                <a:solidFill>
                  <a:schemeClr val="tx1">
                    <a:lumMod val="85000"/>
                    <a:lumOff val="15000"/>
                  </a:schemeClr>
                </a:solidFill>
              </a:rPr>
              <a:t> 2009. 1. 30. </a:t>
            </a:r>
            <a:r>
              <a:rPr lang="ko-KR" altLang="ko-KR" sz="1500" dirty="0">
                <a:solidFill>
                  <a:schemeClr val="tx1">
                    <a:lumMod val="85000"/>
                    <a:lumOff val="15000"/>
                  </a:schemeClr>
                </a:solidFill>
              </a:rPr>
              <a:t>선고</a:t>
            </a:r>
            <a:r>
              <a:rPr lang="en-US" altLang="ko-KR" sz="1500" dirty="0">
                <a:solidFill>
                  <a:schemeClr val="tx1">
                    <a:lumMod val="85000"/>
                    <a:lumOff val="15000"/>
                  </a:schemeClr>
                </a:solidFill>
              </a:rPr>
              <a:t> 2008</a:t>
            </a:r>
            <a:r>
              <a:rPr lang="ko-KR" altLang="ko-KR" sz="1500" dirty="0">
                <a:solidFill>
                  <a:schemeClr val="tx1">
                    <a:lumMod val="85000"/>
                    <a:lumOff val="15000"/>
                  </a:schemeClr>
                </a:solidFill>
              </a:rPr>
              <a:t>두</a:t>
            </a:r>
            <a:r>
              <a:rPr lang="en-US" altLang="ko-KR" sz="1500" dirty="0">
                <a:solidFill>
                  <a:schemeClr val="tx1">
                    <a:lumMod val="85000"/>
                    <a:lumOff val="15000"/>
                  </a:schemeClr>
                </a:solidFill>
              </a:rPr>
              <a:t>16179 </a:t>
            </a:r>
            <a:r>
              <a:rPr lang="ko-KR" altLang="ko-KR" sz="1500" dirty="0">
                <a:solidFill>
                  <a:schemeClr val="tx1">
                    <a:lumMod val="85000"/>
                    <a:lumOff val="15000"/>
                  </a:schemeClr>
                </a:solidFill>
              </a:rPr>
              <a:t>판결</a:t>
            </a:r>
            <a:r>
              <a:rPr lang="en-US" altLang="ko-KR" sz="1500" dirty="0" smtClean="0">
                <a:solidFill>
                  <a:schemeClr val="tx1">
                    <a:lumMod val="85000"/>
                    <a:lumOff val="15000"/>
                  </a:schemeClr>
                </a:solidFill>
              </a:rPr>
              <a:t>)</a:t>
            </a:r>
            <a:endParaRPr lang="ko-KR" altLang="ko-KR" sz="1500" dirty="0">
              <a:solidFill>
                <a:schemeClr val="tx1">
                  <a:lumMod val="85000"/>
                  <a:lumOff val="15000"/>
                </a:schemeClr>
              </a:solidFill>
            </a:endParaRPr>
          </a:p>
          <a:p>
            <a:pPr lvl="1">
              <a:lnSpc>
                <a:spcPct val="120000"/>
              </a:lnSpc>
              <a:spcBef>
                <a:spcPts val="1200"/>
              </a:spcBef>
            </a:pPr>
            <a:r>
              <a:rPr lang="ko-KR" altLang="ko-KR" sz="1500" dirty="0">
                <a:solidFill>
                  <a:schemeClr val="tx1">
                    <a:lumMod val="85000"/>
                    <a:lumOff val="15000"/>
                  </a:schemeClr>
                </a:solidFill>
              </a:rPr>
              <a:t>대형할인점 이외의 유통채널을 통하여 판매되는 제품도 대형할인점의 가격에 영향을 받으므로</a:t>
            </a:r>
            <a:r>
              <a:rPr lang="en-US" altLang="ko-KR" sz="1500" dirty="0">
                <a:solidFill>
                  <a:schemeClr val="tx1">
                    <a:lumMod val="85000"/>
                    <a:lumOff val="15000"/>
                  </a:schemeClr>
                </a:solidFill>
              </a:rPr>
              <a:t>, </a:t>
            </a:r>
            <a:r>
              <a:rPr lang="ko-KR" altLang="ko-KR" sz="1500" u="sng" dirty="0">
                <a:solidFill>
                  <a:schemeClr val="tx1">
                    <a:lumMod val="85000"/>
                    <a:lumOff val="15000"/>
                  </a:schemeClr>
                </a:solidFill>
              </a:rPr>
              <a:t>대형할인점 유통가격에 대한 인상 합의만이 있었더라도 모든 유통채널을 통한 품목을 관련상품</a:t>
            </a:r>
            <a:r>
              <a:rPr lang="ko-KR" altLang="ko-KR" sz="1500" dirty="0">
                <a:solidFill>
                  <a:schemeClr val="tx1">
                    <a:lumMod val="85000"/>
                    <a:lumOff val="15000"/>
                  </a:schemeClr>
                </a:solidFill>
              </a:rPr>
              <a:t>으로 보아야 함</a:t>
            </a:r>
            <a:r>
              <a:rPr lang="en-US" altLang="ko-KR" sz="1500" dirty="0">
                <a:solidFill>
                  <a:schemeClr val="tx1">
                    <a:lumMod val="85000"/>
                    <a:lumOff val="15000"/>
                  </a:schemeClr>
                </a:solidFill>
              </a:rPr>
              <a:t>(5</a:t>
            </a:r>
            <a:r>
              <a:rPr lang="ko-KR" altLang="ko-KR" sz="1500" dirty="0">
                <a:solidFill>
                  <a:schemeClr val="tx1">
                    <a:lumMod val="85000"/>
                    <a:lumOff val="15000"/>
                  </a:schemeClr>
                </a:solidFill>
              </a:rPr>
              <a:t>개 세탁∙주방세제 제조업체의 부당한 공동행위에 대한 건</a:t>
            </a:r>
            <a:r>
              <a:rPr lang="en-US" altLang="ko-KR" sz="1500" dirty="0">
                <a:solidFill>
                  <a:schemeClr val="tx1">
                    <a:lumMod val="85000"/>
                    <a:lumOff val="15000"/>
                  </a:schemeClr>
                </a:solidFill>
              </a:rPr>
              <a:t>, </a:t>
            </a:r>
            <a:r>
              <a:rPr lang="ko-KR" altLang="ko-KR" sz="1500" dirty="0">
                <a:solidFill>
                  <a:schemeClr val="tx1">
                    <a:lumMod val="85000"/>
                    <a:lumOff val="15000"/>
                  </a:schemeClr>
                </a:solidFill>
              </a:rPr>
              <a:t>대법원</a:t>
            </a:r>
            <a:r>
              <a:rPr lang="en-US" altLang="ko-KR" sz="1500" dirty="0">
                <a:solidFill>
                  <a:schemeClr val="tx1">
                    <a:lumMod val="85000"/>
                    <a:lumOff val="15000"/>
                  </a:schemeClr>
                </a:solidFill>
              </a:rPr>
              <a:t> 2009. 6. 25. </a:t>
            </a:r>
            <a:r>
              <a:rPr lang="ko-KR" altLang="ko-KR" sz="1500" dirty="0">
                <a:solidFill>
                  <a:schemeClr val="tx1">
                    <a:lumMod val="85000"/>
                    <a:lumOff val="15000"/>
                  </a:schemeClr>
                </a:solidFill>
              </a:rPr>
              <a:t>선고</a:t>
            </a:r>
            <a:r>
              <a:rPr lang="en-US" altLang="ko-KR" sz="1500" dirty="0">
                <a:solidFill>
                  <a:schemeClr val="tx1">
                    <a:lumMod val="85000"/>
                    <a:lumOff val="15000"/>
                  </a:schemeClr>
                </a:solidFill>
              </a:rPr>
              <a:t> 2008</a:t>
            </a:r>
            <a:r>
              <a:rPr lang="ko-KR" altLang="ko-KR" sz="1500" dirty="0">
                <a:solidFill>
                  <a:schemeClr val="tx1">
                    <a:lumMod val="85000"/>
                    <a:lumOff val="15000"/>
                  </a:schemeClr>
                </a:solidFill>
              </a:rPr>
              <a:t>두</a:t>
            </a:r>
            <a:r>
              <a:rPr lang="en-US" altLang="ko-KR" sz="1500" dirty="0">
                <a:solidFill>
                  <a:schemeClr val="tx1">
                    <a:lumMod val="85000"/>
                    <a:lumOff val="15000"/>
                  </a:schemeClr>
                </a:solidFill>
              </a:rPr>
              <a:t>16339 </a:t>
            </a:r>
            <a:r>
              <a:rPr lang="ko-KR" altLang="ko-KR" sz="1500" dirty="0">
                <a:solidFill>
                  <a:schemeClr val="tx1">
                    <a:lumMod val="85000"/>
                    <a:lumOff val="15000"/>
                  </a:schemeClr>
                </a:solidFill>
              </a:rPr>
              <a:t>판결</a:t>
            </a:r>
            <a:r>
              <a:rPr lang="en-US" altLang="ko-KR" sz="1500" dirty="0" smtClean="0">
                <a:solidFill>
                  <a:schemeClr val="tx1">
                    <a:lumMod val="85000"/>
                    <a:lumOff val="15000"/>
                  </a:schemeClr>
                </a:solidFill>
              </a:rPr>
              <a:t>)</a:t>
            </a:r>
            <a:endParaRPr lang="ko-KR" altLang="ko-KR" sz="1500" dirty="0">
              <a:solidFill>
                <a:schemeClr val="tx1">
                  <a:lumMod val="85000"/>
                  <a:lumOff val="15000"/>
                </a:schemeClr>
              </a:solidFill>
            </a:endParaRPr>
          </a:p>
          <a:p>
            <a:pPr lvl="1">
              <a:lnSpc>
                <a:spcPct val="120000"/>
              </a:lnSpc>
              <a:spcBef>
                <a:spcPts val="1200"/>
              </a:spcBef>
            </a:pPr>
            <a:r>
              <a:rPr lang="ko-KR" altLang="ko-KR" sz="1500" dirty="0">
                <a:solidFill>
                  <a:schemeClr val="tx1">
                    <a:lumMod val="85000"/>
                    <a:lumOff val="15000"/>
                  </a:schemeClr>
                </a:solidFill>
              </a:rPr>
              <a:t>합의 대상에서 제외된 </a:t>
            </a:r>
            <a:r>
              <a:rPr lang="ko-KR" altLang="ko-KR" sz="1500" u="sng" dirty="0">
                <a:solidFill>
                  <a:schemeClr val="tx1">
                    <a:lumMod val="85000"/>
                    <a:lumOff val="15000"/>
                  </a:schemeClr>
                </a:solidFill>
              </a:rPr>
              <a:t>계열회사와의 거래도 관련매출액에 포함</a:t>
            </a:r>
            <a:r>
              <a:rPr lang="ko-KR" altLang="ko-KR" sz="1500" dirty="0">
                <a:solidFill>
                  <a:schemeClr val="tx1">
                    <a:lumMod val="85000"/>
                    <a:lumOff val="15000"/>
                  </a:schemeClr>
                </a:solidFill>
              </a:rPr>
              <a:t>됨</a:t>
            </a:r>
            <a:r>
              <a:rPr lang="en-US" altLang="ko-KR" sz="1500" dirty="0">
                <a:solidFill>
                  <a:schemeClr val="tx1">
                    <a:lumMod val="85000"/>
                    <a:lumOff val="15000"/>
                  </a:schemeClr>
                </a:solidFill>
              </a:rPr>
              <a:t>(8</a:t>
            </a:r>
            <a:r>
              <a:rPr lang="ko-KR" altLang="ko-KR" sz="1500" dirty="0">
                <a:solidFill>
                  <a:schemeClr val="tx1">
                    <a:lumMod val="85000"/>
                    <a:lumOff val="15000"/>
                  </a:schemeClr>
                </a:solidFill>
              </a:rPr>
              <a:t>개 고밀도폴리에틸렌 및</a:t>
            </a:r>
            <a:r>
              <a:rPr lang="en-US" altLang="ko-KR" sz="1500" dirty="0">
                <a:solidFill>
                  <a:schemeClr val="tx1">
                    <a:lumMod val="85000"/>
                    <a:lumOff val="15000"/>
                  </a:schemeClr>
                </a:solidFill>
              </a:rPr>
              <a:t> 9</a:t>
            </a:r>
            <a:r>
              <a:rPr lang="ko-KR" altLang="ko-KR" sz="1500" dirty="0">
                <a:solidFill>
                  <a:schemeClr val="tx1">
                    <a:lumMod val="85000"/>
                    <a:lumOff val="15000"/>
                  </a:schemeClr>
                </a:solidFill>
              </a:rPr>
              <a:t>개 폴리프로필렌 제조판매업자의 부당한 공동행위 건</a:t>
            </a:r>
            <a:r>
              <a:rPr lang="en-US" altLang="ko-KR" sz="1500" dirty="0">
                <a:solidFill>
                  <a:schemeClr val="tx1">
                    <a:lumMod val="85000"/>
                    <a:lumOff val="15000"/>
                  </a:schemeClr>
                </a:solidFill>
              </a:rPr>
              <a:t>, </a:t>
            </a:r>
            <a:r>
              <a:rPr lang="ko-KR" altLang="ko-KR" sz="1500" dirty="0">
                <a:solidFill>
                  <a:schemeClr val="tx1">
                    <a:lumMod val="85000"/>
                    <a:lumOff val="15000"/>
                  </a:schemeClr>
                </a:solidFill>
              </a:rPr>
              <a:t>대법원</a:t>
            </a:r>
            <a:r>
              <a:rPr lang="en-US" altLang="ko-KR" sz="1500" dirty="0">
                <a:solidFill>
                  <a:schemeClr val="tx1">
                    <a:lumMod val="85000"/>
                    <a:lumOff val="15000"/>
                  </a:schemeClr>
                </a:solidFill>
              </a:rPr>
              <a:t> 2011. 7. 14. </a:t>
            </a:r>
            <a:r>
              <a:rPr lang="ko-KR" altLang="ko-KR" sz="1500" dirty="0">
                <a:solidFill>
                  <a:schemeClr val="tx1">
                    <a:lumMod val="85000"/>
                    <a:lumOff val="15000"/>
                  </a:schemeClr>
                </a:solidFill>
              </a:rPr>
              <a:t>선고</a:t>
            </a:r>
            <a:r>
              <a:rPr lang="en-US" altLang="ko-KR" sz="1500" dirty="0">
                <a:solidFill>
                  <a:schemeClr val="tx1">
                    <a:lumMod val="85000"/>
                    <a:lumOff val="15000"/>
                  </a:schemeClr>
                </a:solidFill>
              </a:rPr>
              <a:t> 2009</a:t>
            </a:r>
            <a:r>
              <a:rPr lang="ko-KR" altLang="ko-KR" sz="1500" dirty="0">
                <a:solidFill>
                  <a:schemeClr val="tx1">
                    <a:lumMod val="85000"/>
                    <a:lumOff val="15000"/>
                  </a:schemeClr>
                </a:solidFill>
              </a:rPr>
              <a:t>두</a:t>
            </a:r>
            <a:r>
              <a:rPr lang="en-US" altLang="ko-KR" sz="1500" dirty="0">
                <a:solidFill>
                  <a:schemeClr val="tx1">
                    <a:lumMod val="85000"/>
                    <a:lumOff val="15000"/>
                  </a:schemeClr>
                </a:solidFill>
              </a:rPr>
              <a:t>263 </a:t>
            </a:r>
            <a:r>
              <a:rPr lang="ko-KR" altLang="ko-KR" sz="1500" dirty="0">
                <a:solidFill>
                  <a:schemeClr val="tx1">
                    <a:lumMod val="85000"/>
                    <a:lumOff val="15000"/>
                  </a:schemeClr>
                </a:solidFill>
              </a:rPr>
              <a:t>판결</a:t>
            </a:r>
            <a:r>
              <a:rPr lang="en-US" altLang="ko-KR" sz="1500" dirty="0">
                <a:solidFill>
                  <a:schemeClr val="tx1">
                    <a:lumMod val="85000"/>
                    <a:lumOff val="15000"/>
                  </a:schemeClr>
                </a:solidFill>
              </a:rPr>
              <a:t>)</a:t>
            </a:r>
            <a:endParaRPr lang="ko-KR" altLang="ko-KR" sz="1500" dirty="0">
              <a:solidFill>
                <a:schemeClr val="tx1">
                  <a:lumMod val="85000"/>
                  <a:lumOff val="15000"/>
                </a:schemeClr>
              </a:solidFill>
            </a:endParaRPr>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40</a:t>
            </a:fld>
            <a:endParaRPr lang="ko-KR" altLang="en-US"/>
          </a:p>
        </p:txBody>
      </p:sp>
    </p:spTree>
    <p:extLst>
      <p:ext uri="{BB962C8B-B14F-4D97-AF65-F5344CB8AC3E}">
        <p14:creationId xmlns="" xmlns:p14="http://schemas.microsoft.com/office/powerpoint/2010/main" val="1856410421"/>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200" y="1592795"/>
            <a:ext cx="8399276" cy="4533367"/>
          </a:xfrm>
        </p:spPr>
        <p:txBody>
          <a:bodyPr>
            <a:noAutofit/>
          </a:bodyPr>
          <a:lstStyle/>
          <a:p>
            <a:pPr lvl="1">
              <a:lnSpc>
                <a:spcPct val="120000"/>
              </a:lnSpc>
              <a:spcBef>
                <a:spcPts val="1200"/>
              </a:spcBef>
            </a:pPr>
            <a:r>
              <a:rPr lang="ko-KR" altLang="ko-KR" sz="1600">
                <a:solidFill>
                  <a:schemeClr val="tx1">
                    <a:lumMod val="85000"/>
                    <a:lumOff val="15000"/>
                  </a:schemeClr>
                </a:solidFill>
              </a:rPr>
              <a:t>등급외 제품</a:t>
            </a:r>
            <a:r>
              <a:rPr lang="en-US" altLang="ko-KR" sz="1600">
                <a:solidFill>
                  <a:schemeClr val="tx1">
                    <a:lumMod val="85000"/>
                    <a:lumOff val="15000"/>
                  </a:schemeClr>
                </a:solidFill>
              </a:rPr>
              <a:t>(</a:t>
            </a:r>
            <a:r>
              <a:rPr lang="ko-KR" altLang="ko-KR" sz="1600">
                <a:solidFill>
                  <a:schemeClr val="tx1">
                    <a:lumMod val="85000"/>
                    <a:lumOff val="15000"/>
                  </a:schemeClr>
                </a:solidFill>
              </a:rPr>
              <a:t>불량품</a:t>
            </a:r>
            <a:r>
              <a:rPr lang="en-US" altLang="ko-KR" sz="1600">
                <a:solidFill>
                  <a:schemeClr val="tx1">
                    <a:lumMod val="85000"/>
                    <a:lumOff val="15000"/>
                  </a:schemeClr>
                </a:solidFill>
              </a:rPr>
              <a:t>)</a:t>
            </a:r>
            <a:r>
              <a:rPr lang="ko-KR" altLang="ko-KR" sz="1600">
                <a:solidFill>
                  <a:schemeClr val="tx1">
                    <a:lumMod val="85000"/>
                    <a:lumOff val="15000"/>
                  </a:schemeClr>
                </a:solidFill>
              </a:rPr>
              <a:t>에도 담합의 영향이 미침</a:t>
            </a:r>
            <a:r>
              <a:rPr lang="en-US" altLang="ko-KR" sz="1600">
                <a:solidFill>
                  <a:schemeClr val="tx1">
                    <a:lumMod val="85000"/>
                    <a:lumOff val="15000"/>
                  </a:schemeClr>
                </a:solidFill>
              </a:rPr>
              <a:t>(7</a:t>
            </a:r>
            <a:r>
              <a:rPr lang="ko-KR" altLang="ko-KR" sz="1600">
                <a:solidFill>
                  <a:schemeClr val="tx1">
                    <a:lumMod val="85000"/>
                    <a:lumOff val="15000"/>
                  </a:schemeClr>
                </a:solidFill>
              </a:rPr>
              <a:t>개 선형저밀도폴리에틸렌 제조판매 사업자의 부당한 공동행위 건</a:t>
            </a:r>
            <a:r>
              <a:rPr lang="en-US" altLang="ko-KR" sz="1600">
                <a:solidFill>
                  <a:schemeClr val="tx1">
                    <a:lumMod val="85000"/>
                    <a:lumOff val="15000"/>
                  </a:schemeClr>
                </a:solidFill>
              </a:rPr>
              <a:t>, </a:t>
            </a:r>
            <a:r>
              <a:rPr lang="ko-KR" altLang="ko-KR" sz="1600">
                <a:solidFill>
                  <a:schemeClr val="tx1">
                    <a:lumMod val="85000"/>
                    <a:lumOff val="15000"/>
                  </a:schemeClr>
                </a:solidFill>
              </a:rPr>
              <a:t>대법원</a:t>
            </a:r>
            <a:r>
              <a:rPr lang="en-US" altLang="ko-KR" sz="1600">
                <a:solidFill>
                  <a:schemeClr val="tx1">
                    <a:lumMod val="85000"/>
                    <a:lumOff val="15000"/>
                  </a:schemeClr>
                </a:solidFill>
              </a:rPr>
              <a:t> 2011. 9. 8. </a:t>
            </a:r>
            <a:r>
              <a:rPr lang="ko-KR" altLang="ko-KR" sz="1600">
                <a:solidFill>
                  <a:schemeClr val="tx1">
                    <a:lumMod val="85000"/>
                    <a:lumOff val="15000"/>
                  </a:schemeClr>
                </a:solidFill>
              </a:rPr>
              <a:t>선고</a:t>
            </a:r>
            <a:r>
              <a:rPr lang="en-US" altLang="ko-KR" sz="1600">
                <a:solidFill>
                  <a:schemeClr val="tx1">
                    <a:lumMod val="85000"/>
                    <a:lumOff val="15000"/>
                  </a:schemeClr>
                </a:solidFill>
              </a:rPr>
              <a:t> 2009</a:t>
            </a:r>
            <a:r>
              <a:rPr lang="ko-KR" altLang="ko-KR" sz="1600">
                <a:solidFill>
                  <a:schemeClr val="tx1">
                    <a:lumMod val="85000"/>
                    <a:lumOff val="15000"/>
                  </a:schemeClr>
                </a:solidFill>
              </a:rPr>
              <a:t>두</a:t>
            </a:r>
            <a:r>
              <a:rPr lang="en-US" altLang="ko-KR" sz="1600">
                <a:solidFill>
                  <a:schemeClr val="tx1">
                    <a:lumMod val="85000"/>
                    <a:lumOff val="15000"/>
                  </a:schemeClr>
                </a:solidFill>
              </a:rPr>
              <a:t>15005 </a:t>
            </a:r>
            <a:r>
              <a:rPr lang="ko-KR" altLang="ko-KR" sz="1600">
                <a:solidFill>
                  <a:schemeClr val="tx1">
                    <a:lumMod val="85000"/>
                    <a:lumOff val="15000"/>
                  </a:schemeClr>
                </a:solidFill>
              </a:rPr>
              <a:t>판결</a:t>
            </a:r>
            <a:r>
              <a:rPr lang="en-US" altLang="ko-KR" sz="1600" smtClean="0">
                <a:solidFill>
                  <a:schemeClr val="tx1">
                    <a:lumMod val="85000"/>
                    <a:lumOff val="15000"/>
                  </a:schemeClr>
                </a:solidFill>
              </a:rPr>
              <a:t>)</a:t>
            </a:r>
            <a:endParaRPr lang="ko-KR" altLang="ko-KR" sz="1600">
              <a:solidFill>
                <a:schemeClr val="tx1">
                  <a:lumMod val="85000"/>
                  <a:lumOff val="15000"/>
                </a:schemeClr>
              </a:solidFill>
            </a:endParaRPr>
          </a:p>
          <a:p>
            <a:pPr lvl="1">
              <a:lnSpc>
                <a:spcPct val="120000"/>
              </a:lnSpc>
              <a:spcBef>
                <a:spcPts val="1200"/>
              </a:spcBef>
            </a:pPr>
            <a:r>
              <a:rPr lang="en-US" altLang="ko-KR" sz="1600" u="sng">
                <a:solidFill>
                  <a:schemeClr val="tx1">
                    <a:lumMod val="85000"/>
                    <a:lumOff val="15000"/>
                  </a:schemeClr>
                </a:solidFill>
              </a:rPr>
              <a:t>OEM </a:t>
            </a:r>
            <a:r>
              <a:rPr lang="ko-KR" altLang="ko-KR" sz="1600" u="sng">
                <a:solidFill>
                  <a:schemeClr val="tx1">
                    <a:lumMod val="85000"/>
                    <a:lumOff val="15000"/>
                  </a:schemeClr>
                </a:solidFill>
              </a:rPr>
              <a:t>제품</a:t>
            </a:r>
            <a:r>
              <a:rPr lang="ko-KR" altLang="ko-KR" sz="1600">
                <a:solidFill>
                  <a:schemeClr val="tx1">
                    <a:lumMod val="85000"/>
                    <a:lumOff val="15000"/>
                  </a:schemeClr>
                </a:solidFill>
              </a:rPr>
              <a:t>의 경우 계약 갱신 후의 가격을 정함에 있어 </a:t>
            </a:r>
            <a:r>
              <a:rPr lang="ko-KR" altLang="ko-KR" sz="1600" u="sng">
                <a:solidFill>
                  <a:schemeClr val="tx1">
                    <a:lumMod val="85000"/>
                    <a:lumOff val="15000"/>
                  </a:schemeClr>
                </a:solidFill>
              </a:rPr>
              <a:t>담합에 의해 형성된 시중 유통가격의 영향</a:t>
            </a:r>
            <a:r>
              <a:rPr lang="ko-KR" altLang="ko-KR" sz="1600">
                <a:solidFill>
                  <a:schemeClr val="tx1">
                    <a:lumMod val="85000"/>
                    <a:lumOff val="15000"/>
                  </a:schemeClr>
                </a:solidFill>
              </a:rPr>
              <a:t>을 직∙간접적으로 받을 수밖에 없으므로 관련매출액에 포함됨</a:t>
            </a:r>
            <a:r>
              <a:rPr lang="en-US" altLang="ko-KR" sz="1600">
                <a:solidFill>
                  <a:schemeClr val="tx1">
                    <a:lumMod val="85000"/>
                    <a:lumOff val="15000"/>
                  </a:schemeClr>
                </a:solidFill>
              </a:rPr>
              <a:t>(23</a:t>
            </a:r>
            <a:r>
              <a:rPr lang="ko-KR" altLang="ko-KR" sz="1600">
                <a:solidFill>
                  <a:schemeClr val="tx1">
                    <a:lumMod val="85000"/>
                    <a:lumOff val="15000"/>
                  </a:schemeClr>
                </a:solidFill>
              </a:rPr>
              <a:t>개 단무지 등 절임류 제조판매 사업자의 부당한 공동행위 건</a:t>
            </a:r>
            <a:r>
              <a:rPr lang="en-US" altLang="ko-KR" sz="1600">
                <a:solidFill>
                  <a:schemeClr val="tx1">
                    <a:lumMod val="85000"/>
                    <a:lumOff val="15000"/>
                  </a:schemeClr>
                </a:solidFill>
              </a:rPr>
              <a:t>, </a:t>
            </a:r>
            <a:r>
              <a:rPr lang="ko-KR" altLang="ko-KR" sz="1600">
                <a:solidFill>
                  <a:schemeClr val="tx1">
                    <a:lumMod val="85000"/>
                    <a:lumOff val="15000"/>
                  </a:schemeClr>
                </a:solidFill>
              </a:rPr>
              <a:t>서울고법</a:t>
            </a:r>
            <a:r>
              <a:rPr lang="en-US" altLang="ko-KR" sz="1600">
                <a:solidFill>
                  <a:schemeClr val="tx1">
                    <a:lumMod val="85000"/>
                    <a:lumOff val="15000"/>
                  </a:schemeClr>
                </a:solidFill>
              </a:rPr>
              <a:t> 2011. 11. 17. </a:t>
            </a:r>
            <a:r>
              <a:rPr lang="ko-KR" altLang="ko-KR" sz="1600">
                <a:solidFill>
                  <a:schemeClr val="tx1">
                    <a:lumMod val="85000"/>
                    <a:lumOff val="15000"/>
                  </a:schemeClr>
                </a:solidFill>
              </a:rPr>
              <a:t>선고</a:t>
            </a:r>
            <a:r>
              <a:rPr lang="en-US" altLang="ko-KR" sz="1600">
                <a:solidFill>
                  <a:schemeClr val="tx1">
                    <a:lumMod val="85000"/>
                    <a:lumOff val="15000"/>
                  </a:schemeClr>
                </a:solidFill>
              </a:rPr>
              <a:t> 2011</a:t>
            </a:r>
            <a:r>
              <a:rPr lang="ko-KR" altLang="ko-KR" sz="1600">
                <a:solidFill>
                  <a:schemeClr val="tx1">
                    <a:lumMod val="85000"/>
                    <a:lumOff val="15000"/>
                  </a:schemeClr>
                </a:solidFill>
              </a:rPr>
              <a:t>누</a:t>
            </a:r>
            <a:r>
              <a:rPr lang="en-US" altLang="ko-KR" sz="1600">
                <a:solidFill>
                  <a:schemeClr val="tx1">
                    <a:lumMod val="85000"/>
                    <a:lumOff val="15000"/>
                  </a:schemeClr>
                </a:solidFill>
              </a:rPr>
              <a:t>18702 </a:t>
            </a:r>
            <a:r>
              <a:rPr lang="ko-KR" altLang="ko-KR" sz="1600">
                <a:solidFill>
                  <a:schemeClr val="tx1">
                    <a:lumMod val="85000"/>
                    <a:lumOff val="15000"/>
                  </a:schemeClr>
                </a:solidFill>
              </a:rPr>
              <a:t>판결</a:t>
            </a:r>
            <a:r>
              <a:rPr lang="en-US" altLang="ko-KR" sz="1600">
                <a:solidFill>
                  <a:schemeClr val="tx1">
                    <a:lumMod val="85000"/>
                    <a:lumOff val="15000"/>
                  </a:schemeClr>
                </a:solidFill>
              </a:rPr>
              <a:t>, </a:t>
            </a:r>
            <a:r>
              <a:rPr lang="ko-KR" altLang="ko-KR" sz="1600">
                <a:solidFill>
                  <a:schemeClr val="tx1">
                    <a:lumMod val="85000"/>
                    <a:lumOff val="15000"/>
                  </a:schemeClr>
                </a:solidFill>
              </a:rPr>
              <a:t>고법확정</a:t>
            </a:r>
            <a:r>
              <a:rPr lang="en-US" altLang="ko-KR" sz="1600" smtClean="0">
                <a:solidFill>
                  <a:schemeClr val="tx1">
                    <a:lumMod val="85000"/>
                    <a:lumOff val="15000"/>
                  </a:schemeClr>
                </a:solidFill>
              </a:rPr>
              <a:t>)</a:t>
            </a:r>
            <a:endParaRPr lang="ko-KR" altLang="ko-KR" sz="1600">
              <a:solidFill>
                <a:schemeClr val="tx1">
                  <a:lumMod val="85000"/>
                  <a:lumOff val="15000"/>
                </a:schemeClr>
              </a:solidFill>
            </a:endParaRPr>
          </a:p>
          <a:p>
            <a:pPr lvl="1">
              <a:lnSpc>
                <a:spcPct val="120000"/>
              </a:lnSpc>
              <a:spcBef>
                <a:spcPts val="1200"/>
              </a:spcBef>
            </a:pPr>
            <a:r>
              <a:rPr lang="ko-KR" altLang="ko-KR" sz="1600">
                <a:solidFill>
                  <a:schemeClr val="tx1">
                    <a:lumMod val="85000"/>
                    <a:lumOff val="15000"/>
                  </a:schemeClr>
                </a:solidFill>
              </a:rPr>
              <a:t>멸균우유</a:t>
            </a:r>
            <a:r>
              <a:rPr lang="en-US" altLang="ko-KR" sz="1600">
                <a:solidFill>
                  <a:schemeClr val="tx1">
                    <a:lumMod val="85000"/>
                    <a:lumOff val="15000"/>
                  </a:schemeClr>
                </a:solidFill>
              </a:rPr>
              <a:t>, </a:t>
            </a:r>
            <a:r>
              <a:rPr lang="ko-KR" altLang="ko-KR" sz="1600">
                <a:solidFill>
                  <a:schemeClr val="tx1">
                    <a:lumMod val="85000"/>
                    <a:lumOff val="15000"/>
                  </a:schemeClr>
                </a:solidFill>
              </a:rPr>
              <a:t>주한미국 납품 등 비수익제품도 직간접적으로 시중 제품 가격담합의 영향을 받았으므로 관련매출액에 포함됨</a:t>
            </a:r>
            <a:r>
              <a:rPr lang="en-US" altLang="ko-KR" sz="1600">
                <a:solidFill>
                  <a:schemeClr val="tx1">
                    <a:lumMod val="85000"/>
                    <a:lumOff val="15000"/>
                  </a:schemeClr>
                </a:solidFill>
              </a:rPr>
              <a:t>(13</a:t>
            </a:r>
            <a:r>
              <a:rPr lang="ko-KR" altLang="ko-KR" sz="1600">
                <a:solidFill>
                  <a:schemeClr val="tx1">
                    <a:lumMod val="85000"/>
                    <a:lumOff val="15000"/>
                  </a:schemeClr>
                </a:solidFill>
              </a:rPr>
              <a:t>개 유제품사업자의 시유 및 발효유 가격인상 관련 부당한 공동행위 건</a:t>
            </a:r>
            <a:r>
              <a:rPr lang="en-US" altLang="ko-KR" sz="1600">
                <a:solidFill>
                  <a:schemeClr val="tx1">
                    <a:lumMod val="85000"/>
                    <a:lumOff val="15000"/>
                  </a:schemeClr>
                </a:solidFill>
              </a:rPr>
              <a:t>, </a:t>
            </a:r>
            <a:r>
              <a:rPr lang="ko-KR" altLang="ko-KR" sz="1600">
                <a:solidFill>
                  <a:schemeClr val="tx1">
                    <a:lumMod val="85000"/>
                    <a:lumOff val="15000"/>
                  </a:schemeClr>
                </a:solidFill>
              </a:rPr>
              <a:t>서울고법</a:t>
            </a:r>
            <a:r>
              <a:rPr lang="en-US" altLang="ko-KR" sz="1600">
                <a:solidFill>
                  <a:schemeClr val="tx1">
                    <a:lumMod val="85000"/>
                    <a:lumOff val="15000"/>
                  </a:schemeClr>
                </a:solidFill>
              </a:rPr>
              <a:t> 2012. 4. 12. </a:t>
            </a:r>
            <a:r>
              <a:rPr lang="ko-KR" altLang="ko-KR" sz="1600">
                <a:solidFill>
                  <a:schemeClr val="tx1">
                    <a:lumMod val="85000"/>
                    <a:lumOff val="15000"/>
                  </a:schemeClr>
                </a:solidFill>
              </a:rPr>
              <a:t>선고</a:t>
            </a:r>
            <a:r>
              <a:rPr lang="en-US" altLang="ko-KR" sz="1600">
                <a:solidFill>
                  <a:schemeClr val="tx1">
                    <a:lumMod val="85000"/>
                    <a:lumOff val="15000"/>
                  </a:schemeClr>
                </a:solidFill>
              </a:rPr>
              <a:t> 2011</a:t>
            </a:r>
            <a:r>
              <a:rPr lang="ko-KR" altLang="ko-KR" sz="1600">
                <a:solidFill>
                  <a:schemeClr val="tx1">
                    <a:lumMod val="85000"/>
                    <a:lumOff val="15000"/>
                  </a:schemeClr>
                </a:solidFill>
              </a:rPr>
              <a:t>누</a:t>
            </a:r>
            <a:r>
              <a:rPr lang="en-US" altLang="ko-KR" sz="1600">
                <a:solidFill>
                  <a:schemeClr val="tx1">
                    <a:lumMod val="85000"/>
                    <a:lumOff val="15000"/>
                  </a:schemeClr>
                </a:solidFill>
              </a:rPr>
              <a:t>27584 </a:t>
            </a:r>
            <a:r>
              <a:rPr lang="ko-KR" altLang="ko-KR" sz="1600">
                <a:solidFill>
                  <a:schemeClr val="tx1">
                    <a:lumMod val="85000"/>
                    <a:lumOff val="15000"/>
                  </a:schemeClr>
                </a:solidFill>
              </a:rPr>
              <a:t>판결</a:t>
            </a:r>
            <a:r>
              <a:rPr lang="en-US" altLang="ko-KR" sz="1600">
                <a:solidFill>
                  <a:schemeClr val="tx1">
                    <a:lumMod val="85000"/>
                    <a:lumOff val="15000"/>
                  </a:schemeClr>
                </a:solidFill>
              </a:rPr>
              <a:t>, </a:t>
            </a:r>
            <a:r>
              <a:rPr lang="ko-KR" altLang="ko-KR" sz="1600">
                <a:solidFill>
                  <a:schemeClr val="tx1">
                    <a:lumMod val="85000"/>
                    <a:lumOff val="15000"/>
                  </a:schemeClr>
                </a:solidFill>
              </a:rPr>
              <a:t>대법원</a:t>
            </a:r>
            <a:r>
              <a:rPr lang="en-US" altLang="ko-KR" sz="1600">
                <a:solidFill>
                  <a:schemeClr val="tx1">
                    <a:lumMod val="85000"/>
                    <a:lumOff val="15000"/>
                  </a:schemeClr>
                </a:solidFill>
              </a:rPr>
              <a:t> 2012. 8. 30. </a:t>
            </a:r>
            <a:r>
              <a:rPr lang="ko-KR" altLang="ko-KR" sz="1600">
                <a:solidFill>
                  <a:schemeClr val="tx1">
                    <a:lumMod val="85000"/>
                    <a:lumOff val="15000"/>
                  </a:schemeClr>
                </a:solidFill>
              </a:rPr>
              <a:t>선고</a:t>
            </a:r>
            <a:r>
              <a:rPr lang="en-US" altLang="ko-KR" sz="1600">
                <a:solidFill>
                  <a:schemeClr val="tx1">
                    <a:lumMod val="85000"/>
                    <a:lumOff val="15000"/>
                  </a:schemeClr>
                </a:solidFill>
              </a:rPr>
              <a:t> 2012</a:t>
            </a:r>
            <a:r>
              <a:rPr lang="ko-KR" altLang="ko-KR" sz="1600">
                <a:solidFill>
                  <a:schemeClr val="tx1">
                    <a:lumMod val="85000"/>
                    <a:lumOff val="15000"/>
                  </a:schemeClr>
                </a:solidFill>
              </a:rPr>
              <a:t>두</a:t>
            </a:r>
            <a:r>
              <a:rPr lang="en-US" altLang="ko-KR" sz="1600">
                <a:solidFill>
                  <a:schemeClr val="tx1">
                    <a:lumMod val="85000"/>
                    <a:lumOff val="15000"/>
                  </a:schemeClr>
                </a:solidFill>
              </a:rPr>
              <a:t>10093 </a:t>
            </a:r>
            <a:r>
              <a:rPr lang="ko-KR" altLang="ko-KR" sz="1600">
                <a:solidFill>
                  <a:schemeClr val="tx1">
                    <a:lumMod val="85000"/>
                    <a:lumOff val="15000"/>
                  </a:schemeClr>
                </a:solidFill>
              </a:rPr>
              <a:t>판결</a:t>
            </a:r>
            <a:r>
              <a:rPr lang="en-US" altLang="ko-KR" sz="1600">
                <a:solidFill>
                  <a:schemeClr val="tx1">
                    <a:lumMod val="85000"/>
                    <a:lumOff val="15000"/>
                  </a:schemeClr>
                </a:solidFill>
              </a:rPr>
              <a:t>-</a:t>
            </a:r>
            <a:r>
              <a:rPr lang="ko-KR" altLang="ko-KR" sz="1600">
                <a:solidFill>
                  <a:schemeClr val="tx1">
                    <a:lumMod val="85000"/>
                    <a:lumOff val="15000"/>
                  </a:schemeClr>
                </a:solidFill>
              </a:rPr>
              <a:t>심리불속행 기각</a:t>
            </a:r>
            <a:r>
              <a:rPr lang="en-US" altLang="ko-KR" sz="1600" smtClean="0">
                <a:solidFill>
                  <a:schemeClr val="tx1">
                    <a:lumMod val="85000"/>
                    <a:lumOff val="15000"/>
                  </a:schemeClr>
                </a:solidFill>
              </a:rPr>
              <a:t>)</a:t>
            </a:r>
            <a:endParaRPr lang="ko-KR" altLang="ko-KR" sz="1600">
              <a:solidFill>
                <a:schemeClr val="tx1">
                  <a:lumMod val="85000"/>
                  <a:lumOff val="15000"/>
                </a:schemeClr>
              </a:solidFill>
            </a:endParaRPr>
          </a:p>
          <a:p>
            <a:pPr lvl="1">
              <a:lnSpc>
                <a:spcPct val="120000"/>
              </a:lnSpc>
              <a:spcBef>
                <a:spcPts val="1200"/>
              </a:spcBef>
            </a:pPr>
            <a:r>
              <a:rPr lang="ko-KR" altLang="ko-KR" sz="1600">
                <a:solidFill>
                  <a:schemeClr val="tx1">
                    <a:lumMod val="85000"/>
                    <a:lumOff val="15000"/>
                  </a:schemeClr>
                </a:solidFill>
              </a:rPr>
              <a:t>㈜두원냉기 등 패키지에어콘 사업자가 소비자 판매가격을 인상한 담합 사건에서</a:t>
            </a:r>
            <a:r>
              <a:rPr lang="en-US" altLang="ko-KR" sz="1600">
                <a:solidFill>
                  <a:schemeClr val="tx1">
                    <a:lumMod val="85000"/>
                    <a:lumOff val="15000"/>
                  </a:schemeClr>
                </a:solidFill>
              </a:rPr>
              <a:t>, OEM</a:t>
            </a:r>
            <a:r>
              <a:rPr lang="ko-KR" altLang="ko-KR" sz="1600">
                <a:solidFill>
                  <a:schemeClr val="tx1">
                    <a:lumMod val="85000"/>
                    <a:lumOff val="15000"/>
                  </a:schemeClr>
                </a:solidFill>
              </a:rPr>
              <a:t>생산방식으로 납품한 패키지에어콘은 관련상품에 포함되지 아니함</a:t>
            </a:r>
            <a:r>
              <a:rPr lang="en-US" altLang="ko-KR" sz="1600">
                <a:solidFill>
                  <a:schemeClr val="tx1">
                    <a:lumMod val="85000"/>
                    <a:lumOff val="15000"/>
                  </a:schemeClr>
                </a:solidFill>
              </a:rPr>
              <a:t>(</a:t>
            </a:r>
            <a:r>
              <a:rPr lang="ko-KR" altLang="ko-KR" sz="1600">
                <a:solidFill>
                  <a:schemeClr val="tx1">
                    <a:lumMod val="85000"/>
                    <a:lumOff val="15000"/>
                  </a:schemeClr>
                </a:solidFill>
              </a:rPr>
              <a:t>두원냉기 등의 에어컨 가격 등 공동결정행위 건</a:t>
            </a:r>
            <a:r>
              <a:rPr lang="en-US" altLang="ko-KR" sz="1600">
                <a:solidFill>
                  <a:schemeClr val="tx1">
                    <a:lumMod val="85000"/>
                    <a:lumOff val="15000"/>
                  </a:schemeClr>
                </a:solidFill>
              </a:rPr>
              <a:t>, </a:t>
            </a:r>
            <a:r>
              <a:rPr lang="ko-KR" altLang="ko-KR" sz="1600">
                <a:solidFill>
                  <a:schemeClr val="tx1">
                    <a:lumMod val="85000"/>
                    <a:lumOff val="15000"/>
                  </a:schemeClr>
                </a:solidFill>
              </a:rPr>
              <a:t>대법원</a:t>
            </a:r>
            <a:r>
              <a:rPr lang="en-US" altLang="ko-KR" sz="1600">
                <a:solidFill>
                  <a:schemeClr val="tx1">
                    <a:lumMod val="85000"/>
                    <a:lumOff val="15000"/>
                  </a:schemeClr>
                </a:solidFill>
              </a:rPr>
              <a:t> 2003. 1. 10. </a:t>
            </a:r>
            <a:r>
              <a:rPr lang="ko-KR" altLang="ko-KR" sz="1600">
                <a:solidFill>
                  <a:schemeClr val="tx1">
                    <a:lumMod val="85000"/>
                    <a:lumOff val="15000"/>
                  </a:schemeClr>
                </a:solidFill>
              </a:rPr>
              <a:t>선고</a:t>
            </a:r>
            <a:r>
              <a:rPr lang="en-US" altLang="ko-KR" sz="1600">
                <a:solidFill>
                  <a:schemeClr val="tx1">
                    <a:lumMod val="85000"/>
                    <a:lumOff val="15000"/>
                  </a:schemeClr>
                </a:solidFill>
              </a:rPr>
              <a:t> 2001</a:t>
            </a:r>
            <a:r>
              <a:rPr lang="ko-KR" altLang="ko-KR" sz="1600">
                <a:solidFill>
                  <a:schemeClr val="tx1">
                    <a:lumMod val="85000"/>
                    <a:lumOff val="15000"/>
                  </a:schemeClr>
                </a:solidFill>
              </a:rPr>
              <a:t>두</a:t>
            </a:r>
            <a:r>
              <a:rPr lang="en-US" altLang="ko-KR" sz="1600">
                <a:solidFill>
                  <a:schemeClr val="tx1">
                    <a:lumMod val="85000"/>
                    <a:lumOff val="15000"/>
                  </a:schemeClr>
                </a:solidFill>
              </a:rPr>
              <a:t>10387 </a:t>
            </a:r>
            <a:r>
              <a:rPr lang="ko-KR" altLang="ko-KR" sz="1600">
                <a:solidFill>
                  <a:schemeClr val="tx1">
                    <a:lumMod val="85000"/>
                    <a:lumOff val="15000"/>
                  </a:schemeClr>
                </a:solidFill>
              </a:rPr>
              <a:t>판결</a:t>
            </a:r>
            <a:r>
              <a:rPr lang="en-US" altLang="ko-KR" sz="1600">
                <a:solidFill>
                  <a:schemeClr val="tx1">
                    <a:lumMod val="85000"/>
                    <a:lumOff val="15000"/>
                  </a:schemeClr>
                </a:solidFill>
              </a:rPr>
              <a:t>)</a:t>
            </a:r>
            <a:endParaRPr lang="ko-KR" altLang="ko-KR" sz="1600">
              <a:solidFill>
                <a:schemeClr val="tx1">
                  <a:lumMod val="85000"/>
                  <a:lumOff val="15000"/>
                </a:schemeClr>
              </a:solidFill>
            </a:endParaRPr>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41</a:t>
            </a:fld>
            <a:endParaRPr lang="ko-KR" altLang="en-US"/>
          </a:p>
        </p:txBody>
      </p:sp>
    </p:spTree>
    <p:extLst>
      <p:ext uri="{BB962C8B-B14F-4D97-AF65-F5344CB8AC3E}">
        <p14:creationId xmlns="" xmlns:p14="http://schemas.microsoft.com/office/powerpoint/2010/main" val="3144139519"/>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200" y="1556791"/>
            <a:ext cx="8399276" cy="4569371"/>
          </a:xfrm>
        </p:spPr>
        <p:txBody>
          <a:bodyPr/>
          <a:lstStyle/>
          <a:p>
            <a:pPr marL="0" indent="0">
              <a:buNone/>
            </a:pPr>
            <a:r>
              <a:rPr lang="en-US" altLang="ko-KR" sz="1750"/>
              <a:t>(6) </a:t>
            </a:r>
            <a:r>
              <a:rPr lang="ko-KR" altLang="ko-KR" sz="1750"/>
              <a:t>차별화제품</a:t>
            </a:r>
            <a:r>
              <a:rPr lang="en-US" altLang="ko-KR" sz="1750"/>
              <a:t>(</a:t>
            </a:r>
            <a:r>
              <a:rPr lang="ko-KR" altLang="ko-KR" sz="1750"/>
              <a:t>특수규격</a:t>
            </a:r>
            <a:r>
              <a:rPr lang="en-US" altLang="ko-KR" sz="1750"/>
              <a:t>, </a:t>
            </a:r>
            <a:r>
              <a:rPr lang="ko-KR" altLang="ko-KR" sz="1750"/>
              <a:t>단독생산</a:t>
            </a:r>
            <a:r>
              <a:rPr lang="en-US" altLang="ko-KR" sz="1750"/>
              <a:t>)</a:t>
            </a:r>
            <a:r>
              <a:rPr lang="ko-KR" altLang="ko-KR" sz="1750"/>
              <a:t>의 관련매출액 포함여부 판단기준 및 입증책임</a:t>
            </a:r>
          </a:p>
          <a:p>
            <a:pPr lvl="1">
              <a:lnSpc>
                <a:spcPct val="120000"/>
              </a:lnSpc>
              <a:spcBef>
                <a:spcPts val="1200"/>
              </a:spcBef>
            </a:pPr>
            <a:r>
              <a:rPr lang="ko-KR" altLang="en-US" sz="1550" smtClean="0">
                <a:solidFill>
                  <a:schemeClr val="tx1">
                    <a:lumMod val="85000"/>
                    <a:lumOff val="15000"/>
                  </a:schemeClr>
                </a:solidFill>
              </a:rPr>
              <a:t>차별화제품을 </a:t>
            </a:r>
            <a:r>
              <a:rPr lang="ko-KR" altLang="en-US" sz="1550">
                <a:solidFill>
                  <a:schemeClr val="tx1">
                    <a:lumMod val="85000"/>
                    <a:lumOff val="15000"/>
                  </a:schemeClr>
                </a:solidFill>
              </a:rPr>
              <a:t>관련상품의 범위에 포함하기 위해서는 당해 사건 가격담합으로 인하여 차별화 제품시장에서 경쟁이 제한되는 효과가 발생하였거나 발생할 우려가 있었다는 점을 공정위가 입증하여야 함</a:t>
            </a:r>
            <a:r>
              <a:rPr lang="en-US" altLang="ko-KR" sz="1550">
                <a:solidFill>
                  <a:schemeClr val="tx1">
                    <a:lumMod val="85000"/>
                    <a:lumOff val="15000"/>
                  </a:schemeClr>
                </a:solidFill>
              </a:rPr>
              <a:t>(7</a:t>
            </a:r>
            <a:r>
              <a:rPr lang="ko-KR" altLang="en-US" sz="1550">
                <a:solidFill>
                  <a:schemeClr val="tx1">
                    <a:lumMod val="85000"/>
                    <a:lumOff val="15000"/>
                  </a:schemeClr>
                </a:solidFill>
              </a:rPr>
              <a:t>개 선형저밀도폴리에틸렌 제조판매업자의 부당한 공동행위 건</a:t>
            </a:r>
            <a:r>
              <a:rPr lang="en-US" altLang="ko-KR" sz="1550">
                <a:solidFill>
                  <a:schemeClr val="tx1">
                    <a:lumMod val="85000"/>
                    <a:lumOff val="15000"/>
                  </a:schemeClr>
                </a:solidFill>
              </a:rPr>
              <a:t>, </a:t>
            </a:r>
            <a:r>
              <a:rPr lang="ko-KR" altLang="en-US" sz="1550">
                <a:solidFill>
                  <a:schemeClr val="tx1">
                    <a:lumMod val="85000"/>
                    <a:lumOff val="15000"/>
                  </a:schemeClr>
                </a:solidFill>
              </a:rPr>
              <a:t>대법원 </a:t>
            </a:r>
            <a:r>
              <a:rPr lang="en-US" altLang="ko-KR" sz="1550">
                <a:solidFill>
                  <a:schemeClr val="tx1">
                    <a:lumMod val="85000"/>
                    <a:lumOff val="15000"/>
                  </a:schemeClr>
                </a:solidFill>
              </a:rPr>
              <a:t>2011. 9. 8. </a:t>
            </a:r>
            <a:r>
              <a:rPr lang="ko-KR" altLang="en-US" sz="1550">
                <a:solidFill>
                  <a:schemeClr val="tx1">
                    <a:lumMod val="85000"/>
                    <a:lumOff val="15000"/>
                  </a:schemeClr>
                </a:solidFill>
              </a:rPr>
              <a:t>선고 </a:t>
            </a:r>
            <a:r>
              <a:rPr lang="en-US" altLang="ko-KR" sz="1550">
                <a:solidFill>
                  <a:schemeClr val="tx1">
                    <a:lumMod val="85000"/>
                    <a:lumOff val="15000"/>
                  </a:schemeClr>
                </a:solidFill>
              </a:rPr>
              <a:t>2009</a:t>
            </a:r>
            <a:r>
              <a:rPr lang="ko-KR" altLang="en-US" sz="1550">
                <a:solidFill>
                  <a:schemeClr val="tx1">
                    <a:lumMod val="85000"/>
                    <a:lumOff val="15000"/>
                  </a:schemeClr>
                </a:solidFill>
              </a:rPr>
              <a:t>두</a:t>
            </a:r>
            <a:r>
              <a:rPr lang="en-US" altLang="ko-KR" sz="1550">
                <a:solidFill>
                  <a:schemeClr val="tx1">
                    <a:lumMod val="85000"/>
                    <a:lumOff val="15000"/>
                  </a:schemeClr>
                </a:solidFill>
              </a:rPr>
              <a:t>14880 </a:t>
            </a:r>
            <a:r>
              <a:rPr lang="ko-KR" altLang="en-US" sz="1550">
                <a:solidFill>
                  <a:schemeClr val="tx1">
                    <a:lumMod val="85000"/>
                    <a:lumOff val="15000"/>
                  </a:schemeClr>
                </a:solidFill>
              </a:rPr>
              <a:t>판결</a:t>
            </a:r>
            <a:r>
              <a:rPr lang="en-US" altLang="ko-KR" sz="1550" smtClean="0">
                <a:solidFill>
                  <a:schemeClr val="tx1">
                    <a:lumMod val="85000"/>
                    <a:lumOff val="15000"/>
                  </a:schemeClr>
                </a:solidFill>
              </a:rPr>
              <a:t>)</a:t>
            </a:r>
            <a:endParaRPr lang="en-US" altLang="ko-KR" sz="1550">
              <a:solidFill>
                <a:schemeClr val="tx1">
                  <a:lumMod val="85000"/>
                  <a:lumOff val="15000"/>
                </a:schemeClr>
              </a:solidFill>
            </a:endParaRPr>
          </a:p>
          <a:p>
            <a:pPr lvl="1">
              <a:lnSpc>
                <a:spcPct val="120000"/>
              </a:lnSpc>
              <a:spcBef>
                <a:spcPts val="1200"/>
              </a:spcBef>
            </a:pPr>
            <a:r>
              <a:rPr lang="ko-KR" altLang="en-US" sz="1550" smtClean="0">
                <a:solidFill>
                  <a:schemeClr val="tx1">
                    <a:lumMod val="85000"/>
                    <a:lumOff val="15000"/>
                  </a:schemeClr>
                </a:solidFill>
              </a:rPr>
              <a:t>차별화제품을 </a:t>
            </a:r>
            <a:r>
              <a:rPr lang="ko-KR" altLang="en-US" sz="1550">
                <a:solidFill>
                  <a:schemeClr val="tx1">
                    <a:lumMod val="85000"/>
                    <a:lumOff val="15000"/>
                  </a:schemeClr>
                </a:solidFill>
              </a:rPr>
              <a:t>관련매출액 산정에 포함한 사례</a:t>
            </a:r>
            <a:r>
              <a:rPr lang="en-US" altLang="ko-KR" sz="1550">
                <a:solidFill>
                  <a:schemeClr val="tx1">
                    <a:lumMod val="85000"/>
                    <a:lumOff val="15000"/>
                  </a:schemeClr>
                </a:solidFill>
              </a:rPr>
              <a:t>: 2009</a:t>
            </a:r>
            <a:r>
              <a:rPr lang="ko-KR" altLang="en-US" sz="1550">
                <a:solidFill>
                  <a:schemeClr val="tx1">
                    <a:lumMod val="85000"/>
                    <a:lumOff val="15000"/>
                  </a:schemeClr>
                </a:solidFill>
              </a:rPr>
              <a:t>두</a:t>
            </a:r>
            <a:r>
              <a:rPr lang="en-US" altLang="ko-KR" sz="1550">
                <a:solidFill>
                  <a:schemeClr val="tx1">
                    <a:lumMod val="85000"/>
                    <a:lumOff val="15000"/>
                  </a:schemeClr>
                </a:solidFill>
              </a:rPr>
              <a:t>15005, 2009</a:t>
            </a:r>
            <a:r>
              <a:rPr lang="ko-KR" altLang="en-US" sz="1550">
                <a:solidFill>
                  <a:schemeClr val="tx1">
                    <a:lumMod val="85000"/>
                    <a:lumOff val="15000"/>
                  </a:schemeClr>
                </a:solidFill>
              </a:rPr>
              <a:t>두</a:t>
            </a:r>
            <a:r>
              <a:rPr lang="en-US" altLang="ko-KR" sz="1550">
                <a:solidFill>
                  <a:schemeClr val="tx1">
                    <a:lumMod val="85000"/>
                    <a:lumOff val="15000"/>
                  </a:schemeClr>
                </a:solidFill>
              </a:rPr>
              <a:t>12082, 2010</a:t>
            </a:r>
            <a:r>
              <a:rPr lang="ko-KR" altLang="en-US" sz="1550">
                <a:solidFill>
                  <a:schemeClr val="tx1">
                    <a:lumMod val="85000"/>
                    <a:lumOff val="15000"/>
                  </a:schemeClr>
                </a:solidFill>
              </a:rPr>
              <a:t>두</a:t>
            </a:r>
            <a:r>
              <a:rPr lang="en-US" altLang="ko-KR" sz="1550">
                <a:solidFill>
                  <a:schemeClr val="tx1">
                    <a:lumMod val="85000"/>
                    <a:lumOff val="15000"/>
                  </a:schemeClr>
                </a:solidFill>
              </a:rPr>
              <a:t>28915 </a:t>
            </a:r>
            <a:r>
              <a:rPr lang="ko-KR" altLang="en-US" sz="1550">
                <a:solidFill>
                  <a:schemeClr val="tx1">
                    <a:lumMod val="85000"/>
                    <a:lumOff val="15000"/>
                  </a:schemeClr>
                </a:solidFill>
              </a:rPr>
              <a:t>등</a:t>
            </a:r>
          </a:p>
          <a:p>
            <a:pPr lvl="1">
              <a:lnSpc>
                <a:spcPct val="120000"/>
              </a:lnSpc>
              <a:spcBef>
                <a:spcPts val="1200"/>
              </a:spcBef>
            </a:pPr>
            <a:r>
              <a:rPr lang="ko-KR" altLang="en-US" sz="1550" smtClean="0">
                <a:solidFill>
                  <a:schemeClr val="tx1">
                    <a:lumMod val="85000"/>
                    <a:lumOff val="15000"/>
                  </a:schemeClr>
                </a:solidFill>
              </a:rPr>
              <a:t>차별화제품을 </a:t>
            </a:r>
            <a:r>
              <a:rPr lang="ko-KR" altLang="en-US" sz="1550">
                <a:solidFill>
                  <a:schemeClr val="tx1">
                    <a:lumMod val="85000"/>
                    <a:lumOff val="15000"/>
                  </a:schemeClr>
                </a:solidFill>
              </a:rPr>
              <a:t>관련매출액에서 제외한 사례</a:t>
            </a:r>
            <a:r>
              <a:rPr lang="en-US" altLang="ko-KR" sz="1550">
                <a:solidFill>
                  <a:schemeClr val="tx1">
                    <a:lumMod val="85000"/>
                    <a:lumOff val="15000"/>
                  </a:schemeClr>
                </a:solidFill>
              </a:rPr>
              <a:t>: 2008</a:t>
            </a:r>
            <a:r>
              <a:rPr lang="ko-KR" altLang="en-US" sz="1550">
                <a:solidFill>
                  <a:schemeClr val="tx1">
                    <a:lumMod val="85000"/>
                    <a:lumOff val="15000"/>
                  </a:schemeClr>
                </a:solidFill>
              </a:rPr>
              <a:t>두</a:t>
            </a:r>
            <a:r>
              <a:rPr lang="en-US" altLang="ko-KR" sz="1550">
                <a:solidFill>
                  <a:schemeClr val="tx1">
                    <a:lumMod val="85000"/>
                    <a:lumOff val="15000"/>
                  </a:schemeClr>
                </a:solidFill>
              </a:rPr>
              <a:t>18533, 2009</a:t>
            </a:r>
            <a:r>
              <a:rPr lang="ko-KR" altLang="en-US" sz="1550">
                <a:solidFill>
                  <a:schemeClr val="tx1">
                    <a:lumMod val="85000"/>
                    <a:lumOff val="15000"/>
                  </a:schemeClr>
                </a:solidFill>
              </a:rPr>
              <a:t>두</a:t>
            </a:r>
            <a:r>
              <a:rPr lang="en-US" altLang="ko-KR" sz="1550">
                <a:solidFill>
                  <a:schemeClr val="tx1">
                    <a:lumMod val="85000"/>
                    <a:lumOff val="15000"/>
                  </a:schemeClr>
                </a:solidFill>
              </a:rPr>
              <a:t>3767 </a:t>
            </a:r>
            <a:r>
              <a:rPr lang="ko-KR" altLang="en-US" sz="1550" smtClean="0">
                <a:solidFill>
                  <a:schemeClr val="tx1">
                    <a:lumMod val="85000"/>
                    <a:lumOff val="15000"/>
                  </a:schemeClr>
                </a:solidFill>
              </a:rPr>
              <a:t>등</a:t>
            </a:r>
            <a:endParaRPr lang="ko-KR" altLang="en-US" sz="1550">
              <a:solidFill>
                <a:schemeClr val="tx1">
                  <a:lumMod val="85000"/>
                  <a:lumOff val="15000"/>
                </a:schemeClr>
              </a:solidFill>
            </a:endParaRPr>
          </a:p>
          <a:p>
            <a:pPr lvl="1">
              <a:lnSpc>
                <a:spcPct val="120000"/>
              </a:lnSpc>
              <a:spcBef>
                <a:spcPts val="1200"/>
              </a:spcBef>
            </a:pPr>
            <a:r>
              <a:rPr lang="ko-KR" altLang="en-US" sz="1550" smtClean="0">
                <a:solidFill>
                  <a:schemeClr val="tx1">
                    <a:lumMod val="85000"/>
                    <a:lumOff val="15000"/>
                  </a:schemeClr>
                </a:solidFill>
              </a:rPr>
              <a:t>포뮬러 </a:t>
            </a:r>
            <a:r>
              <a:rPr lang="ko-KR" altLang="en-US" sz="1550">
                <a:solidFill>
                  <a:schemeClr val="tx1">
                    <a:lumMod val="85000"/>
                    <a:lumOff val="15000"/>
                  </a:schemeClr>
                </a:solidFill>
              </a:rPr>
              <a:t>방식에 따른 제품에 대해서는</a:t>
            </a:r>
            <a:r>
              <a:rPr lang="en-US" altLang="ko-KR" sz="1550">
                <a:solidFill>
                  <a:schemeClr val="tx1">
                    <a:lumMod val="85000"/>
                    <a:lumOff val="15000"/>
                  </a:schemeClr>
                </a:solidFill>
              </a:rPr>
              <a:t>, </a:t>
            </a:r>
            <a:r>
              <a:rPr lang="ko-KR" altLang="en-US" sz="1550">
                <a:solidFill>
                  <a:schemeClr val="tx1">
                    <a:lumMod val="85000"/>
                    <a:lumOff val="15000"/>
                  </a:schemeClr>
                </a:solidFill>
              </a:rPr>
              <a:t>당해 사건 가격담합으로 인하여 포뮬러 방식에 따른 제품들 시장에 다른 경쟁자들이 진입하는데 장애를 겪었거나 그 대체재를 생산∙판매하는 데 지장을 받았는지 여부를 심리하여 관련상품 포함 여부를 판단하여야 함</a:t>
            </a:r>
            <a:r>
              <a:rPr lang="en-US" altLang="ko-KR" sz="1550">
                <a:solidFill>
                  <a:schemeClr val="tx1">
                    <a:lumMod val="85000"/>
                    <a:lumOff val="15000"/>
                  </a:schemeClr>
                </a:solidFill>
              </a:rPr>
              <a:t>(8</a:t>
            </a:r>
            <a:r>
              <a:rPr lang="ko-KR" altLang="en-US" sz="1550">
                <a:solidFill>
                  <a:schemeClr val="tx1">
                    <a:lumMod val="85000"/>
                    <a:lumOff val="15000"/>
                  </a:schemeClr>
                </a:solidFill>
              </a:rPr>
              <a:t>개 고밀도폴리에틸렌 제조판매사업자의 부당한 공동행위 건</a:t>
            </a:r>
            <a:r>
              <a:rPr lang="en-US" altLang="ko-KR" sz="1550">
                <a:solidFill>
                  <a:schemeClr val="tx1">
                    <a:lumMod val="85000"/>
                    <a:lumOff val="15000"/>
                  </a:schemeClr>
                </a:solidFill>
              </a:rPr>
              <a:t>, </a:t>
            </a:r>
            <a:r>
              <a:rPr lang="ko-KR" altLang="en-US" sz="1550">
                <a:solidFill>
                  <a:schemeClr val="tx1">
                    <a:lumMod val="85000"/>
                    <a:lumOff val="15000"/>
                  </a:schemeClr>
                </a:solidFill>
              </a:rPr>
              <a:t>대법원 </a:t>
            </a:r>
            <a:r>
              <a:rPr lang="en-US" altLang="ko-KR" sz="1550">
                <a:solidFill>
                  <a:schemeClr val="tx1">
                    <a:lumMod val="85000"/>
                    <a:lumOff val="15000"/>
                  </a:schemeClr>
                </a:solidFill>
              </a:rPr>
              <a:t>2011. 7. 28. </a:t>
            </a:r>
            <a:r>
              <a:rPr lang="ko-KR" altLang="en-US" sz="1550">
                <a:solidFill>
                  <a:schemeClr val="tx1">
                    <a:lumMod val="85000"/>
                    <a:lumOff val="15000"/>
                  </a:schemeClr>
                </a:solidFill>
              </a:rPr>
              <a:t>선고 </a:t>
            </a:r>
            <a:r>
              <a:rPr lang="en-US" altLang="ko-KR" sz="1550">
                <a:solidFill>
                  <a:schemeClr val="tx1">
                    <a:lumMod val="85000"/>
                    <a:lumOff val="15000"/>
                  </a:schemeClr>
                </a:solidFill>
              </a:rPr>
              <a:t>2009</a:t>
            </a:r>
            <a:r>
              <a:rPr lang="ko-KR" altLang="en-US" sz="1550">
                <a:solidFill>
                  <a:schemeClr val="tx1">
                    <a:lumMod val="85000"/>
                    <a:lumOff val="15000"/>
                  </a:schemeClr>
                </a:solidFill>
              </a:rPr>
              <a:t>두</a:t>
            </a:r>
            <a:r>
              <a:rPr lang="en-US" altLang="ko-KR" sz="1550">
                <a:solidFill>
                  <a:schemeClr val="tx1">
                    <a:lumMod val="85000"/>
                    <a:lumOff val="15000"/>
                  </a:schemeClr>
                </a:solidFill>
              </a:rPr>
              <a:t>12280 </a:t>
            </a:r>
            <a:r>
              <a:rPr lang="ko-KR" altLang="en-US" sz="1550">
                <a:solidFill>
                  <a:schemeClr val="tx1">
                    <a:lumMod val="85000"/>
                    <a:lumOff val="15000"/>
                  </a:schemeClr>
                </a:solidFill>
              </a:rPr>
              <a:t>판결 등</a:t>
            </a:r>
            <a:r>
              <a:rPr lang="en-US" altLang="ko-KR" sz="1550">
                <a:solidFill>
                  <a:schemeClr val="tx1">
                    <a:lumMod val="85000"/>
                    <a:lumOff val="15000"/>
                  </a:schemeClr>
                </a:solidFill>
              </a:rPr>
              <a:t>)</a:t>
            </a:r>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42</a:t>
            </a:fld>
            <a:endParaRPr lang="ko-KR" altLang="en-US"/>
          </a:p>
        </p:txBody>
      </p:sp>
    </p:spTree>
    <p:extLst>
      <p:ext uri="{BB962C8B-B14F-4D97-AF65-F5344CB8AC3E}">
        <p14:creationId xmlns="" xmlns:p14="http://schemas.microsoft.com/office/powerpoint/2010/main" val="3923390176"/>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200" y="1266825"/>
            <a:ext cx="8399276" cy="4859338"/>
          </a:xfrm>
        </p:spPr>
        <p:txBody>
          <a:bodyPr/>
          <a:lstStyle/>
          <a:p>
            <a:pPr marL="485775" indent="-485775">
              <a:lnSpc>
                <a:spcPct val="120000"/>
              </a:lnSpc>
              <a:spcBef>
                <a:spcPts val="600"/>
              </a:spcBef>
              <a:buNone/>
            </a:pPr>
            <a:r>
              <a:rPr lang="en-US" altLang="ko-KR" sz="1900"/>
              <a:t>(7) </a:t>
            </a:r>
            <a:r>
              <a:rPr lang="ko-KR" altLang="en-US" sz="1900"/>
              <a:t>기타 관련매출액 </a:t>
            </a:r>
            <a:r>
              <a:rPr lang="ko-KR" altLang="en-US" sz="1900" smtClean="0"/>
              <a:t>산정</a:t>
            </a:r>
            <a:endParaRPr lang="en-US" altLang="ko-KR" sz="1900" smtClean="0"/>
          </a:p>
          <a:p>
            <a:pPr lvl="1">
              <a:lnSpc>
                <a:spcPct val="120000"/>
              </a:lnSpc>
              <a:spcBef>
                <a:spcPts val="600"/>
              </a:spcBef>
            </a:pPr>
            <a:r>
              <a:rPr lang="ko-KR" altLang="ko-KR" sz="1550">
                <a:solidFill>
                  <a:schemeClr val="tx1">
                    <a:lumMod val="85000"/>
                    <a:lumOff val="15000"/>
                  </a:schemeClr>
                </a:solidFill>
              </a:rPr>
              <a:t>과징금 산정 관련매출액이란 부당한 공동행위와 관련된 상품 또는 용역의 대가의 합계액에서 </a:t>
            </a:r>
            <a:r>
              <a:rPr lang="ko-KR" altLang="ko-KR" sz="1550" u="sng">
                <a:solidFill>
                  <a:schemeClr val="tx1">
                    <a:lumMod val="85000"/>
                    <a:lumOff val="15000"/>
                  </a:schemeClr>
                </a:solidFill>
              </a:rPr>
              <a:t>품질불량∙파손 등으로 대가의 일부가 공제될 경우 이를 공제한 금액</a:t>
            </a:r>
            <a:r>
              <a:rPr lang="ko-KR" altLang="ko-KR" sz="1550">
                <a:solidFill>
                  <a:schemeClr val="tx1">
                    <a:lumMod val="85000"/>
                    <a:lumOff val="15000"/>
                  </a:schemeClr>
                </a:solidFill>
              </a:rPr>
              <a:t>을 말함</a:t>
            </a:r>
            <a:r>
              <a:rPr lang="en-US" altLang="ko-KR" sz="1400">
                <a:solidFill>
                  <a:schemeClr val="tx1">
                    <a:lumMod val="85000"/>
                    <a:lumOff val="15000"/>
                  </a:schemeClr>
                </a:solidFill>
              </a:rPr>
              <a:t>(</a:t>
            </a:r>
            <a:r>
              <a:rPr lang="ko-KR" altLang="ko-KR" sz="1400">
                <a:solidFill>
                  <a:schemeClr val="tx1">
                    <a:lumMod val="85000"/>
                    <a:lumOff val="15000"/>
                  </a:schemeClr>
                </a:solidFill>
              </a:rPr>
              <a:t>두원냉기 등의 에어컨 가격 등 공동결정행위 건</a:t>
            </a:r>
            <a:r>
              <a:rPr lang="en-US" altLang="ko-KR" sz="1400">
                <a:solidFill>
                  <a:schemeClr val="tx1">
                    <a:lumMod val="85000"/>
                    <a:lumOff val="15000"/>
                  </a:schemeClr>
                </a:solidFill>
              </a:rPr>
              <a:t>, </a:t>
            </a:r>
            <a:r>
              <a:rPr lang="ko-KR" altLang="ko-KR" sz="1400">
                <a:solidFill>
                  <a:schemeClr val="tx1">
                    <a:lumMod val="85000"/>
                    <a:lumOff val="15000"/>
                  </a:schemeClr>
                </a:solidFill>
              </a:rPr>
              <a:t>대법원</a:t>
            </a:r>
            <a:r>
              <a:rPr lang="en-US" altLang="ko-KR" sz="1400">
                <a:solidFill>
                  <a:schemeClr val="tx1">
                    <a:lumMod val="85000"/>
                    <a:lumOff val="15000"/>
                  </a:schemeClr>
                </a:solidFill>
              </a:rPr>
              <a:t> 2003. 1. 10. </a:t>
            </a:r>
            <a:r>
              <a:rPr lang="ko-KR" altLang="ko-KR" sz="1400">
                <a:solidFill>
                  <a:schemeClr val="tx1">
                    <a:lumMod val="85000"/>
                    <a:lumOff val="15000"/>
                  </a:schemeClr>
                </a:solidFill>
              </a:rPr>
              <a:t>선고</a:t>
            </a:r>
            <a:r>
              <a:rPr lang="en-US" altLang="ko-KR" sz="1400">
                <a:solidFill>
                  <a:schemeClr val="tx1">
                    <a:lumMod val="85000"/>
                    <a:lumOff val="15000"/>
                  </a:schemeClr>
                </a:solidFill>
              </a:rPr>
              <a:t> 2001</a:t>
            </a:r>
            <a:r>
              <a:rPr lang="ko-KR" altLang="ko-KR" sz="1400">
                <a:solidFill>
                  <a:schemeClr val="tx1">
                    <a:lumMod val="85000"/>
                    <a:lumOff val="15000"/>
                  </a:schemeClr>
                </a:solidFill>
              </a:rPr>
              <a:t>두</a:t>
            </a:r>
            <a:r>
              <a:rPr lang="en-US" altLang="ko-KR" sz="1400">
                <a:solidFill>
                  <a:schemeClr val="tx1">
                    <a:lumMod val="85000"/>
                    <a:lumOff val="15000"/>
                  </a:schemeClr>
                </a:solidFill>
              </a:rPr>
              <a:t>10387 </a:t>
            </a:r>
            <a:r>
              <a:rPr lang="ko-KR" altLang="ko-KR" sz="1400">
                <a:solidFill>
                  <a:schemeClr val="tx1">
                    <a:lumMod val="85000"/>
                    <a:lumOff val="15000"/>
                  </a:schemeClr>
                </a:solidFill>
              </a:rPr>
              <a:t>판결</a:t>
            </a:r>
            <a:r>
              <a:rPr lang="en-US" altLang="ko-KR" sz="1400" smtClean="0">
                <a:solidFill>
                  <a:schemeClr val="tx1">
                    <a:lumMod val="85000"/>
                    <a:lumOff val="15000"/>
                  </a:schemeClr>
                </a:solidFill>
              </a:rPr>
              <a:t>)</a:t>
            </a:r>
            <a:endParaRPr lang="ko-KR" altLang="ko-KR" sz="1400">
              <a:solidFill>
                <a:schemeClr val="tx1">
                  <a:lumMod val="85000"/>
                  <a:lumOff val="15000"/>
                </a:schemeClr>
              </a:solidFill>
            </a:endParaRPr>
          </a:p>
          <a:p>
            <a:pPr lvl="1">
              <a:lnSpc>
                <a:spcPct val="120000"/>
              </a:lnSpc>
              <a:spcBef>
                <a:spcPts val="600"/>
              </a:spcBef>
            </a:pPr>
            <a:r>
              <a:rPr lang="ko-KR" altLang="ko-KR" sz="1550">
                <a:solidFill>
                  <a:schemeClr val="tx1">
                    <a:lumMod val="85000"/>
                    <a:lumOff val="15000"/>
                  </a:schemeClr>
                </a:solidFill>
              </a:rPr>
              <a:t>관련매출액은 위반사업자가 위반기간 동안 </a:t>
            </a:r>
            <a:r>
              <a:rPr lang="en-US" altLang="ko-KR" sz="1550">
                <a:solidFill>
                  <a:schemeClr val="tx1">
                    <a:lumMod val="85000"/>
                    <a:lumOff val="15000"/>
                  </a:schemeClr>
                </a:solidFill>
              </a:rPr>
              <a:t>‘</a:t>
            </a:r>
            <a:r>
              <a:rPr lang="ko-KR" altLang="ko-KR" sz="1550">
                <a:solidFill>
                  <a:schemeClr val="tx1">
                    <a:lumMod val="85000"/>
                    <a:lumOff val="15000"/>
                  </a:schemeClr>
                </a:solidFill>
              </a:rPr>
              <a:t>판매 또는 매입한</a:t>
            </a:r>
            <a:r>
              <a:rPr lang="en-US" altLang="ko-KR" sz="1550">
                <a:solidFill>
                  <a:schemeClr val="tx1">
                    <a:lumMod val="85000"/>
                    <a:lumOff val="15000"/>
                  </a:schemeClr>
                </a:solidFill>
              </a:rPr>
              <a:t>’ </a:t>
            </a:r>
            <a:r>
              <a:rPr lang="ko-KR" altLang="ko-KR" sz="1550">
                <a:solidFill>
                  <a:schemeClr val="tx1">
                    <a:lumMod val="85000"/>
                    <a:lumOff val="15000"/>
                  </a:schemeClr>
                </a:solidFill>
              </a:rPr>
              <a:t>관련상품의 매출액 또는 이제 준하는 매출액을 의미하므로</a:t>
            </a:r>
            <a:r>
              <a:rPr lang="en-US" altLang="ko-KR" sz="1550">
                <a:solidFill>
                  <a:schemeClr val="tx1">
                    <a:lumMod val="85000"/>
                    <a:lumOff val="15000"/>
                  </a:schemeClr>
                </a:solidFill>
              </a:rPr>
              <a:t>, </a:t>
            </a:r>
            <a:r>
              <a:rPr lang="ko-KR" altLang="ko-KR" sz="1550" u="sng">
                <a:solidFill>
                  <a:schemeClr val="tx1">
                    <a:lumMod val="85000"/>
                    <a:lumOff val="15000"/>
                  </a:schemeClr>
                </a:solidFill>
              </a:rPr>
              <a:t>위탁판매의 경우 관련매출액은 위탁판매수수료가 아니라 위반사업자의 위탁판매대금</a:t>
            </a:r>
            <a:r>
              <a:rPr lang="ko-KR" altLang="ko-KR" sz="1550">
                <a:solidFill>
                  <a:schemeClr val="tx1">
                    <a:lumMod val="85000"/>
                    <a:lumOff val="15000"/>
                  </a:schemeClr>
                </a:solidFill>
              </a:rPr>
              <a:t>임</a:t>
            </a:r>
            <a:r>
              <a:rPr lang="en-US" altLang="ko-KR" sz="1400">
                <a:solidFill>
                  <a:schemeClr val="tx1">
                    <a:lumMod val="85000"/>
                    <a:lumOff val="15000"/>
                  </a:schemeClr>
                </a:solidFill>
              </a:rPr>
              <a:t>(9</a:t>
            </a:r>
            <a:r>
              <a:rPr lang="ko-KR" altLang="ko-KR" sz="1400">
                <a:solidFill>
                  <a:schemeClr val="tx1">
                    <a:lumMod val="85000"/>
                    <a:lumOff val="15000"/>
                  </a:schemeClr>
                </a:solidFill>
              </a:rPr>
              <a:t>개 폴리프로필렌 제조업자의 부당한 공동행위 건</a:t>
            </a:r>
            <a:r>
              <a:rPr lang="en-US" altLang="ko-KR" sz="1400">
                <a:solidFill>
                  <a:schemeClr val="tx1">
                    <a:lumMod val="85000"/>
                    <a:lumOff val="15000"/>
                  </a:schemeClr>
                </a:solidFill>
              </a:rPr>
              <a:t>, </a:t>
            </a:r>
            <a:r>
              <a:rPr lang="ko-KR" altLang="ko-KR" sz="1400">
                <a:solidFill>
                  <a:schemeClr val="tx1">
                    <a:lumMod val="85000"/>
                    <a:lumOff val="15000"/>
                  </a:schemeClr>
                </a:solidFill>
              </a:rPr>
              <a:t>대법원</a:t>
            </a:r>
            <a:r>
              <a:rPr lang="en-US" altLang="ko-KR" sz="1400">
                <a:solidFill>
                  <a:schemeClr val="tx1">
                    <a:lumMod val="85000"/>
                    <a:lumOff val="15000"/>
                  </a:schemeClr>
                </a:solidFill>
              </a:rPr>
              <a:t> 2011. 5. 26. </a:t>
            </a:r>
            <a:r>
              <a:rPr lang="ko-KR" altLang="ko-KR" sz="1400">
                <a:solidFill>
                  <a:schemeClr val="tx1">
                    <a:lumMod val="85000"/>
                    <a:lumOff val="15000"/>
                  </a:schemeClr>
                </a:solidFill>
              </a:rPr>
              <a:t>선고</a:t>
            </a:r>
            <a:r>
              <a:rPr lang="en-US" altLang="ko-KR" sz="1400">
                <a:solidFill>
                  <a:schemeClr val="tx1">
                    <a:lumMod val="85000"/>
                    <a:lumOff val="15000"/>
                  </a:schemeClr>
                </a:solidFill>
              </a:rPr>
              <a:t> 2009</a:t>
            </a:r>
            <a:r>
              <a:rPr lang="ko-KR" altLang="ko-KR" sz="1400">
                <a:solidFill>
                  <a:schemeClr val="tx1">
                    <a:lumMod val="85000"/>
                    <a:lumOff val="15000"/>
                  </a:schemeClr>
                </a:solidFill>
              </a:rPr>
              <a:t>두</a:t>
            </a:r>
            <a:r>
              <a:rPr lang="en-US" altLang="ko-KR" sz="1400">
                <a:solidFill>
                  <a:schemeClr val="tx1">
                    <a:lumMod val="85000"/>
                    <a:lumOff val="15000"/>
                  </a:schemeClr>
                </a:solidFill>
              </a:rPr>
              <a:t>12082 </a:t>
            </a:r>
            <a:r>
              <a:rPr lang="ko-KR" altLang="ko-KR" sz="1400">
                <a:solidFill>
                  <a:schemeClr val="tx1">
                    <a:lumMod val="85000"/>
                    <a:lumOff val="15000"/>
                  </a:schemeClr>
                </a:solidFill>
              </a:rPr>
              <a:t>판결</a:t>
            </a:r>
            <a:r>
              <a:rPr lang="en-US" altLang="ko-KR" sz="1400">
                <a:solidFill>
                  <a:schemeClr val="tx1">
                    <a:lumMod val="85000"/>
                    <a:lumOff val="15000"/>
                  </a:schemeClr>
                </a:solidFill>
              </a:rPr>
              <a:t>; 6</a:t>
            </a:r>
            <a:r>
              <a:rPr lang="ko-KR" altLang="ko-KR" sz="1400">
                <a:solidFill>
                  <a:schemeClr val="tx1">
                    <a:lumMod val="85000"/>
                    <a:lumOff val="15000"/>
                  </a:schemeClr>
                </a:solidFill>
              </a:rPr>
              <a:t>개 저밀도폴리에틸렌 및</a:t>
            </a:r>
            <a:r>
              <a:rPr lang="en-US" altLang="ko-KR" sz="1400">
                <a:solidFill>
                  <a:schemeClr val="tx1">
                    <a:lumMod val="85000"/>
                    <a:lumOff val="15000"/>
                  </a:schemeClr>
                </a:solidFill>
              </a:rPr>
              <a:t> 7</a:t>
            </a:r>
            <a:r>
              <a:rPr lang="ko-KR" altLang="ko-KR" sz="1400">
                <a:solidFill>
                  <a:schemeClr val="tx1">
                    <a:lumMod val="85000"/>
                    <a:lumOff val="15000"/>
                  </a:schemeClr>
                </a:solidFill>
              </a:rPr>
              <a:t>개 선형저밀도폴리에틸렌 제조판매사업자의 부당한 공동행위건 관련 ㈜ 엘지화학에 대한 과징금 재산정의 건</a:t>
            </a:r>
            <a:r>
              <a:rPr lang="en-US" altLang="ko-KR" sz="1400">
                <a:solidFill>
                  <a:schemeClr val="tx1">
                    <a:lumMod val="85000"/>
                    <a:lumOff val="15000"/>
                  </a:schemeClr>
                </a:solidFill>
              </a:rPr>
              <a:t>, </a:t>
            </a:r>
            <a:r>
              <a:rPr lang="ko-KR" altLang="ko-KR" sz="1400">
                <a:solidFill>
                  <a:schemeClr val="tx1">
                    <a:lumMod val="85000"/>
                    <a:lumOff val="15000"/>
                  </a:schemeClr>
                </a:solidFill>
              </a:rPr>
              <a:t>대법원</a:t>
            </a:r>
            <a:r>
              <a:rPr lang="en-US" altLang="ko-KR" sz="1400">
                <a:solidFill>
                  <a:schemeClr val="tx1">
                    <a:lumMod val="85000"/>
                    <a:lumOff val="15000"/>
                  </a:schemeClr>
                </a:solidFill>
              </a:rPr>
              <a:t> 2011. 6. 30. </a:t>
            </a:r>
            <a:r>
              <a:rPr lang="ko-KR" altLang="ko-KR" sz="1400">
                <a:solidFill>
                  <a:schemeClr val="tx1">
                    <a:lumMod val="85000"/>
                    <a:lumOff val="15000"/>
                  </a:schemeClr>
                </a:solidFill>
              </a:rPr>
              <a:t>선고</a:t>
            </a:r>
            <a:r>
              <a:rPr lang="en-US" altLang="ko-KR" sz="1400">
                <a:solidFill>
                  <a:schemeClr val="tx1">
                    <a:lumMod val="85000"/>
                    <a:lumOff val="15000"/>
                  </a:schemeClr>
                </a:solidFill>
              </a:rPr>
              <a:t> 2010</a:t>
            </a:r>
            <a:r>
              <a:rPr lang="ko-KR" altLang="ko-KR" sz="1400">
                <a:solidFill>
                  <a:schemeClr val="tx1">
                    <a:lumMod val="85000"/>
                    <a:lumOff val="15000"/>
                  </a:schemeClr>
                </a:solidFill>
              </a:rPr>
              <a:t>두</a:t>
            </a:r>
            <a:r>
              <a:rPr lang="en-US" altLang="ko-KR" sz="1400">
                <a:solidFill>
                  <a:schemeClr val="tx1">
                    <a:lumMod val="85000"/>
                    <a:lumOff val="15000"/>
                  </a:schemeClr>
                </a:solidFill>
              </a:rPr>
              <a:t>28915 </a:t>
            </a:r>
            <a:r>
              <a:rPr lang="ko-KR" altLang="ko-KR" sz="1400">
                <a:solidFill>
                  <a:schemeClr val="tx1">
                    <a:lumMod val="85000"/>
                    <a:lumOff val="15000"/>
                  </a:schemeClr>
                </a:solidFill>
              </a:rPr>
              <a:t>판결</a:t>
            </a:r>
            <a:r>
              <a:rPr lang="en-US" altLang="ko-KR" sz="1400" smtClean="0">
                <a:solidFill>
                  <a:schemeClr val="tx1">
                    <a:lumMod val="85000"/>
                    <a:lumOff val="15000"/>
                  </a:schemeClr>
                </a:solidFill>
              </a:rPr>
              <a:t>)</a:t>
            </a:r>
            <a:endParaRPr lang="ko-KR" altLang="ko-KR" sz="1400">
              <a:solidFill>
                <a:schemeClr val="tx1">
                  <a:lumMod val="85000"/>
                  <a:lumOff val="15000"/>
                </a:schemeClr>
              </a:solidFill>
            </a:endParaRPr>
          </a:p>
          <a:p>
            <a:pPr lvl="1">
              <a:lnSpc>
                <a:spcPct val="120000"/>
              </a:lnSpc>
              <a:spcBef>
                <a:spcPts val="600"/>
              </a:spcBef>
            </a:pPr>
            <a:r>
              <a:rPr lang="ko-KR" altLang="ko-KR" sz="1550" u="sng">
                <a:solidFill>
                  <a:schemeClr val="tx1">
                    <a:lumMod val="85000"/>
                    <a:lumOff val="15000"/>
                  </a:schemeClr>
                </a:solidFill>
              </a:rPr>
              <a:t>단종제품</a:t>
            </a:r>
            <a:r>
              <a:rPr lang="ko-KR" altLang="ko-KR" sz="1550">
                <a:solidFill>
                  <a:schemeClr val="tx1">
                    <a:lumMod val="85000"/>
                    <a:lumOff val="15000"/>
                  </a:schemeClr>
                </a:solidFill>
              </a:rPr>
              <a:t>이라도 공동행위 기간 동안 합의의 대상이 되었다면 관련매출액에 포함됨</a:t>
            </a:r>
            <a:r>
              <a:rPr lang="en-US" altLang="ko-KR" sz="1400">
                <a:solidFill>
                  <a:schemeClr val="tx1">
                    <a:lumMod val="85000"/>
                    <a:lumOff val="15000"/>
                  </a:schemeClr>
                </a:solidFill>
              </a:rPr>
              <a:t>(7</a:t>
            </a:r>
            <a:r>
              <a:rPr lang="ko-KR" altLang="ko-KR" sz="1400">
                <a:solidFill>
                  <a:schemeClr val="tx1">
                    <a:lumMod val="85000"/>
                    <a:lumOff val="15000"/>
                  </a:schemeClr>
                </a:solidFill>
              </a:rPr>
              <a:t>개 선형저밀도폴리에틸렌 제조판매 사업자의 부당한 공동행위 건</a:t>
            </a:r>
            <a:r>
              <a:rPr lang="en-US" altLang="ko-KR" sz="1400">
                <a:solidFill>
                  <a:schemeClr val="tx1">
                    <a:lumMod val="85000"/>
                    <a:lumOff val="15000"/>
                  </a:schemeClr>
                </a:solidFill>
              </a:rPr>
              <a:t>, </a:t>
            </a:r>
            <a:r>
              <a:rPr lang="ko-KR" altLang="ko-KR" sz="1400">
                <a:solidFill>
                  <a:schemeClr val="tx1">
                    <a:lumMod val="85000"/>
                    <a:lumOff val="15000"/>
                  </a:schemeClr>
                </a:solidFill>
              </a:rPr>
              <a:t>대법원</a:t>
            </a:r>
            <a:r>
              <a:rPr lang="en-US" altLang="ko-KR" sz="1400">
                <a:solidFill>
                  <a:schemeClr val="tx1">
                    <a:lumMod val="85000"/>
                    <a:lumOff val="15000"/>
                  </a:schemeClr>
                </a:solidFill>
              </a:rPr>
              <a:t> 2011. 9. 8. </a:t>
            </a:r>
            <a:r>
              <a:rPr lang="ko-KR" altLang="ko-KR" sz="1400">
                <a:solidFill>
                  <a:schemeClr val="tx1">
                    <a:lumMod val="85000"/>
                    <a:lumOff val="15000"/>
                  </a:schemeClr>
                </a:solidFill>
              </a:rPr>
              <a:t>선고</a:t>
            </a:r>
            <a:r>
              <a:rPr lang="en-US" altLang="ko-KR" sz="1400">
                <a:solidFill>
                  <a:schemeClr val="tx1">
                    <a:lumMod val="85000"/>
                    <a:lumOff val="15000"/>
                  </a:schemeClr>
                </a:solidFill>
              </a:rPr>
              <a:t> 2009</a:t>
            </a:r>
            <a:r>
              <a:rPr lang="ko-KR" altLang="ko-KR" sz="1400">
                <a:solidFill>
                  <a:schemeClr val="tx1">
                    <a:lumMod val="85000"/>
                    <a:lumOff val="15000"/>
                  </a:schemeClr>
                </a:solidFill>
              </a:rPr>
              <a:t>두</a:t>
            </a:r>
            <a:r>
              <a:rPr lang="en-US" altLang="ko-KR" sz="1400">
                <a:solidFill>
                  <a:schemeClr val="tx1">
                    <a:lumMod val="85000"/>
                    <a:lumOff val="15000"/>
                  </a:schemeClr>
                </a:solidFill>
              </a:rPr>
              <a:t>15005 </a:t>
            </a:r>
            <a:r>
              <a:rPr lang="ko-KR" altLang="ko-KR" sz="1400">
                <a:solidFill>
                  <a:schemeClr val="tx1">
                    <a:lumMod val="85000"/>
                    <a:lumOff val="15000"/>
                  </a:schemeClr>
                </a:solidFill>
              </a:rPr>
              <a:t>판결</a:t>
            </a:r>
            <a:r>
              <a:rPr lang="en-US" altLang="ko-KR" sz="1400" smtClean="0">
                <a:solidFill>
                  <a:schemeClr val="tx1">
                    <a:lumMod val="85000"/>
                    <a:lumOff val="15000"/>
                  </a:schemeClr>
                </a:solidFill>
              </a:rPr>
              <a:t>)</a:t>
            </a:r>
            <a:endParaRPr lang="ko-KR" altLang="ko-KR" sz="1400">
              <a:solidFill>
                <a:schemeClr val="tx1">
                  <a:lumMod val="85000"/>
                  <a:lumOff val="15000"/>
                </a:schemeClr>
              </a:solidFill>
            </a:endParaRPr>
          </a:p>
          <a:p>
            <a:pPr lvl="1">
              <a:lnSpc>
                <a:spcPct val="120000"/>
              </a:lnSpc>
              <a:spcBef>
                <a:spcPts val="600"/>
              </a:spcBef>
            </a:pPr>
            <a:r>
              <a:rPr lang="en-US" altLang="ko-KR" sz="1550">
                <a:solidFill>
                  <a:schemeClr val="tx1">
                    <a:lumMod val="85000"/>
                    <a:lumOff val="15000"/>
                  </a:schemeClr>
                </a:solidFill>
              </a:rPr>
              <a:t>11</a:t>
            </a:r>
            <a:r>
              <a:rPr lang="ko-KR" altLang="ko-KR" sz="1550">
                <a:solidFill>
                  <a:schemeClr val="tx1">
                    <a:lumMod val="85000"/>
                    <a:lumOff val="15000"/>
                  </a:schemeClr>
                </a:solidFill>
              </a:rPr>
              <a:t>개 고철구매업체가 고철구매가격 가이드라인 설정에 합의한 사안에서</a:t>
            </a:r>
            <a:r>
              <a:rPr lang="en-US" altLang="ko-KR" sz="1550">
                <a:solidFill>
                  <a:schemeClr val="tx1">
                    <a:lumMod val="85000"/>
                    <a:lumOff val="15000"/>
                  </a:schemeClr>
                </a:solidFill>
              </a:rPr>
              <a:t>, </a:t>
            </a:r>
            <a:r>
              <a:rPr lang="ko-KR" altLang="ko-KR" sz="1550">
                <a:solidFill>
                  <a:schemeClr val="tx1">
                    <a:lumMod val="85000"/>
                    <a:lumOff val="15000"/>
                  </a:schemeClr>
                </a:solidFill>
              </a:rPr>
              <a:t>관련매출액을 구매액을 기준으로 산정한 것은 적법함</a:t>
            </a:r>
            <a:r>
              <a:rPr lang="en-US" altLang="ko-KR" sz="1400">
                <a:solidFill>
                  <a:schemeClr val="tx1">
                    <a:lumMod val="85000"/>
                    <a:lumOff val="15000"/>
                  </a:schemeClr>
                </a:solidFill>
              </a:rPr>
              <a:t>(11</a:t>
            </a:r>
            <a:r>
              <a:rPr lang="ko-KR" altLang="ko-KR" sz="1400">
                <a:solidFill>
                  <a:schemeClr val="tx1">
                    <a:lumMod val="85000"/>
                    <a:lumOff val="15000"/>
                  </a:schemeClr>
                </a:solidFill>
              </a:rPr>
              <a:t>개 고철수요업체와 한국철강협회의 고철구매가격 등 공동결정행위 건</a:t>
            </a:r>
            <a:r>
              <a:rPr lang="en-US" altLang="ko-KR" sz="1400">
                <a:solidFill>
                  <a:schemeClr val="tx1">
                    <a:lumMod val="85000"/>
                    <a:lumOff val="15000"/>
                  </a:schemeClr>
                </a:solidFill>
              </a:rPr>
              <a:t>, </a:t>
            </a:r>
            <a:r>
              <a:rPr lang="ko-KR" altLang="ko-KR" sz="1400">
                <a:solidFill>
                  <a:schemeClr val="tx1">
                    <a:lumMod val="85000"/>
                    <a:lumOff val="15000"/>
                  </a:schemeClr>
                </a:solidFill>
              </a:rPr>
              <a:t>대법원</a:t>
            </a:r>
            <a:r>
              <a:rPr lang="en-US" altLang="ko-KR" sz="1400">
                <a:solidFill>
                  <a:schemeClr val="tx1">
                    <a:lumMod val="85000"/>
                    <a:lumOff val="15000"/>
                  </a:schemeClr>
                </a:solidFill>
              </a:rPr>
              <a:t> 2002. 7. 12. </a:t>
            </a:r>
            <a:r>
              <a:rPr lang="ko-KR" altLang="ko-KR" sz="1400">
                <a:solidFill>
                  <a:schemeClr val="tx1">
                    <a:lumMod val="85000"/>
                    <a:lumOff val="15000"/>
                  </a:schemeClr>
                </a:solidFill>
              </a:rPr>
              <a:t>선고</a:t>
            </a:r>
            <a:r>
              <a:rPr lang="en-US" altLang="ko-KR" sz="1400">
                <a:solidFill>
                  <a:schemeClr val="tx1">
                    <a:lumMod val="85000"/>
                    <a:lumOff val="15000"/>
                  </a:schemeClr>
                </a:solidFill>
              </a:rPr>
              <a:t> 2000</a:t>
            </a:r>
            <a:r>
              <a:rPr lang="ko-KR" altLang="ko-KR" sz="1400">
                <a:solidFill>
                  <a:schemeClr val="tx1">
                    <a:lumMod val="85000"/>
                    <a:lumOff val="15000"/>
                  </a:schemeClr>
                </a:solidFill>
              </a:rPr>
              <a:t>두</a:t>
            </a:r>
            <a:r>
              <a:rPr lang="en-US" altLang="ko-KR" sz="1400">
                <a:solidFill>
                  <a:schemeClr val="tx1">
                    <a:lumMod val="85000"/>
                    <a:lumOff val="15000"/>
                  </a:schemeClr>
                </a:solidFill>
              </a:rPr>
              <a:t>10311 </a:t>
            </a:r>
            <a:r>
              <a:rPr lang="ko-KR" altLang="ko-KR" sz="1400">
                <a:solidFill>
                  <a:schemeClr val="tx1">
                    <a:lumMod val="85000"/>
                    <a:lumOff val="15000"/>
                  </a:schemeClr>
                </a:solidFill>
              </a:rPr>
              <a:t>판결</a:t>
            </a:r>
            <a:r>
              <a:rPr lang="en-US" altLang="ko-KR" sz="1400">
                <a:solidFill>
                  <a:schemeClr val="tx1">
                    <a:lumMod val="85000"/>
                    <a:lumOff val="15000"/>
                  </a:schemeClr>
                </a:solidFill>
              </a:rPr>
              <a:t>)</a:t>
            </a:r>
            <a:endParaRPr lang="ko-KR" altLang="ko-KR" sz="1400">
              <a:solidFill>
                <a:schemeClr val="tx1">
                  <a:lumMod val="85000"/>
                  <a:lumOff val="15000"/>
                </a:schemeClr>
              </a:solidFill>
            </a:endParaRPr>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43</a:t>
            </a:fld>
            <a:endParaRPr lang="ko-KR" altLang="en-US"/>
          </a:p>
        </p:txBody>
      </p:sp>
    </p:spTree>
    <p:extLst>
      <p:ext uri="{BB962C8B-B14F-4D97-AF65-F5344CB8AC3E}">
        <p14:creationId xmlns="" xmlns:p14="http://schemas.microsoft.com/office/powerpoint/2010/main" val="246051602"/>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p:txBody>
          <a:bodyPr/>
          <a:lstStyle/>
          <a:p>
            <a:endParaRPr lang="en-US" altLang="ko-KR" smtClean="0"/>
          </a:p>
          <a:p>
            <a:pPr lvl="1">
              <a:lnSpc>
                <a:spcPct val="114000"/>
              </a:lnSpc>
              <a:spcBef>
                <a:spcPts val="1200"/>
              </a:spcBef>
            </a:pPr>
            <a:r>
              <a:rPr lang="ko-KR" altLang="ko-KR" smtClean="0"/>
              <a:t>공정거래법 </a:t>
            </a:r>
            <a:r>
              <a:rPr lang="ko-KR" altLang="ko-KR"/>
              <a:t>시행령 제</a:t>
            </a:r>
            <a:r>
              <a:rPr lang="en-US" altLang="ko-KR"/>
              <a:t>9</a:t>
            </a:r>
            <a:r>
              <a:rPr lang="ko-KR" altLang="ko-KR"/>
              <a:t>조</a:t>
            </a:r>
            <a:r>
              <a:rPr lang="en-US" altLang="ko-KR"/>
              <a:t> [</a:t>
            </a:r>
            <a:r>
              <a:rPr lang="ko-KR" altLang="ko-KR"/>
              <a:t>별표</a:t>
            </a:r>
            <a:r>
              <a:rPr lang="en-US" altLang="ko-KR"/>
              <a:t> 2] – </a:t>
            </a:r>
            <a:r>
              <a:rPr lang="ko-KR" altLang="ko-KR"/>
              <a:t>관련매출액 산정의 기준이 되는 위반행위 기간은 위반행위 개시일부터 종료일까지의 기간으로 </a:t>
            </a:r>
            <a:r>
              <a:rPr lang="ko-KR" altLang="ko-KR" smtClean="0"/>
              <a:t>함</a:t>
            </a:r>
            <a:endParaRPr lang="ko-KR" altLang="ko-KR"/>
          </a:p>
          <a:p>
            <a:pPr lvl="1">
              <a:lnSpc>
                <a:spcPct val="114000"/>
              </a:lnSpc>
              <a:spcBef>
                <a:spcPts val="1200"/>
              </a:spcBef>
            </a:pPr>
            <a:r>
              <a:rPr lang="ko-KR" altLang="ko-KR">
                <a:solidFill>
                  <a:srgbClr val="CA4902"/>
                </a:solidFill>
              </a:rPr>
              <a:t>공동행위 이전에 제품공급계약을 체결하여 그 계약에서 정한 고정가격으로 공동행위 기간 중에 납품한 제품이나 담합행위에도 불구하고 가격을 인상하지 않은 제품의 매출액도 관련매출액에 </a:t>
            </a:r>
            <a:r>
              <a:rPr lang="ko-KR" altLang="ko-KR" smtClean="0">
                <a:solidFill>
                  <a:srgbClr val="CA4902"/>
                </a:solidFill>
              </a:rPr>
              <a:t>포함</a:t>
            </a:r>
            <a:endParaRPr lang="ko-KR" altLang="ko-KR">
              <a:solidFill>
                <a:srgbClr val="CA4902"/>
              </a:solidFill>
            </a:endParaRPr>
          </a:p>
          <a:p>
            <a:pPr lvl="2">
              <a:lnSpc>
                <a:spcPct val="114000"/>
              </a:lnSpc>
              <a:spcBef>
                <a:spcPts val="800"/>
              </a:spcBef>
            </a:pPr>
            <a:r>
              <a:rPr lang="ko-KR" altLang="ko-KR"/>
              <a:t>과징금 산정기준이 되는 관련매출액은 </a:t>
            </a:r>
            <a:r>
              <a:rPr lang="en-US" altLang="ko-KR"/>
              <a:t>‘</a:t>
            </a:r>
            <a:r>
              <a:rPr lang="ko-KR" altLang="ko-KR"/>
              <a:t>위반행위 기간 중 발생한</a:t>
            </a:r>
            <a:r>
              <a:rPr lang="en-US" altLang="ko-KR"/>
              <a:t>’ </a:t>
            </a:r>
            <a:r>
              <a:rPr lang="ko-KR" altLang="ko-KR"/>
              <a:t>관련상품 또는 용역의 매출액이면 충분하고 반드시 그것이 </a:t>
            </a:r>
            <a:r>
              <a:rPr lang="en-US" altLang="ko-KR"/>
              <a:t>‘</a:t>
            </a:r>
            <a:r>
              <a:rPr lang="ko-KR" altLang="ko-KR"/>
              <a:t>위반행위로 영향을 받은</a:t>
            </a:r>
            <a:r>
              <a:rPr lang="en-US" altLang="ko-KR"/>
              <a:t>’ </a:t>
            </a:r>
            <a:r>
              <a:rPr lang="ko-KR" altLang="ko-KR"/>
              <a:t>매출액에 한정된다고 볼 수 </a:t>
            </a:r>
            <a:r>
              <a:rPr lang="ko-KR" altLang="ko-KR" smtClean="0"/>
              <a:t>없음</a:t>
            </a:r>
            <a:endParaRPr lang="ko-KR" altLang="ko-KR"/>
          </a:p>
          <a:p>
            <a:pPr lvl="2">
              <a:lnSpc>
                <a:spcPct val="114000"/>
              </a:lnSpc>
              <a:spcBef>
                <a:spcPts val="800"/>
              </a:spcBef>
            </a:pPr>
            <a:r>
              <a:rPr lang="en-US" altLang="ko-KR"/>
              <a:t>5</a:t>
            </a:r>
            <a:r>
              <a:rPr lang="ko-KR" altLang="ko-KR"/>
              <a:t>개 음료 제조판매사업자의 부당한 공동행위 건</a:t>
            </a:r>
            <a:r>
              <a:rPr lang="en-US" altLang="ko-KR"/>
              <a:t>, </a:t>
            </a:r>
            <a:r>
              <a:rPr lang="ko-KR" altLang="ko-KR"/>
              <a:t>서울고법</a:t>
            </a:r>
            <a:r>
              <a:rPr lang="en-US" altLang="ko-KR"/>
              <a:t> 2012. 4. 25. </a:t>
            </a:r>
            <a:r>
              <a:rPr lang="ko-KR" altLang="ko-KR"/>
              <a:t>선고</a:t>
            </a:r>
            <a:r>
              <a:rPr lang="en-US" altLang="ko-KR"/>
              <a:t> 2009</a:t>
            </a:r>
            <a:r>
              <a:rPr lang="ko-KR" altLang="ko-KR"/>
              <a:t>누</a:t>
            </a:r>
            <a:r>
              <a:rPr lang="en-US" altLang="ko-KR"/>
              <a:t>38383 </a:t>
            </a:r>
            <a:r>
              <a:rPr lang="ko-KR" altLang="ko-KR"/>
              <a:t>판결</a:t>
            </a:r>
            <a:r>
              <a:rPr lang="en-US" altLang="ko-KR"/>
              <a:t>) </a:t>
            </a:r>
            <a:r>
              <a:rPr lang="en-US" altLang="ko-KR">
                <a:sym typeface="Wingdings"/>
              </a:rPr>
              <a:t></a:t>
            </a:r>
            <a:r>
              <a:rPr lang="en-US" altLang="ko-KR"/>
              <a:t> </a:t>
            </a:r>
            <a:r>
              <a:rPr lang="ko-KR" altLang="ko-KR"/>
              <a:t>대법원</a:t>
            </a:r>
            <a:r>
              <a:rPr lang="en-US" altLang="ko-KR"/>
              <a:t> 2013. 4. 11. </a:t>
            </a:r>
            <a:r>
              <a:rPr lang="ko-KR" altLang="ko-KR"/>
              <a:t>선고</a:t>
            </a:r>
            <a:r>
              <a:rPr lang="en-US" altLang="ko-KR"/>
              <a:t> 2012</a:t>
            </a:r>
            <a:r>
              <a:rPr lang="ko-KR" altLang="ko-KR"/>
              <a:t>두</a:t>
            </a:r>
            <a:r>
              <a:rPr lang="en-US" altLang="ko-KR"/>
              <a:t>11829 </a:t>
            </a:r>
            <a:r>
              <a:rPr lang="ko-KR" altLang="ko-KR"/>
              <a:t>판결로 파기환송</a:t>
            </a:r>
            <a:r>
              <a:rPr lang="en-US" altLang="ko-KR">
                <a:sym typeface="Wingdings"/>
              </a:rPr>
              <a:t></a:t>
            </a:r>
            <a:r>
              <a:rPr lang="en-US" altLang="ko-KR"/>
              <a:t> </a:t>
            </a:r>
            <a:r>
              <a:rPr lang="ko-KR" altLang="ko-KR"/>
              <a:t>서울고법 파기환송심 </a:t>
            </a:r>
            <a:r>
              <a:rPr lang="ko-KR" altLang="ko-KR" smtClean="0"/>
              <a:t>계속중</a:t>
            </a:r>
            <a:endParaRPr lang="ko-KR" altLang="ko-KR"/>
          </a:p>
          <a:p>
            <a:pPr lvl="2">
              <a:lnSpc>
                <a:spcPct val="114000"/>
              </a:lnSpc>
              <a:spcBef>
                <a:spcPts val="800"/>
              </a:spcBef>
            </a:pPr>
            <a:r>
              <a:rPr lang="ko-KR" altLang="ko-KR"/>
              <a:t>금융자동화기기 제조</a:t>
            </a:r>
            <a:r>
              <a:rPr lang="en-US" altLang="ko-KR"/>
              <a:t> 4</a:t>
            </a:r>
            <a:r>
              <a:rPr lang="ko-KR" altLang="ko-KR"/>
              <a:t>개 사업자의 부당한 고동행위 건</a:t>
            </a:r>
            <a:r>
              <a:rPr lang="en-US" altLang="ko-KR"/>
              <a:t>, </a:t>
            </a:r>
            <a:r>
              <a:rPr lang="ko-KR" altLang="ko-KR"/>
              <a:t>서울고법</a:t>
            </a:r>
            <a:r>
              <a:rPr lang="en-US" altLang="ko-KR"/>
              <a:t> 2012. 11. 28. </a:t>
            </a:r>
            <a:r>
              <a:rPr lang="ko-KR" altLang="ko-KR"/>
              <a:t>선고</a:t>
            </a:r>
            <a:r>
              <a:rPr lang="en-US" altLang="ko-KR"/>
              <a:t> 2011</a:t>
            </a:r>
            <a:r>
              <a:rPr lang="ko-KR" altLang="ko-KR"/>
              <a:t>누</a:t>
            </a:r>
            <a:r>
              <a:rPr lang="en-US" altLang="ko-KR"/>
              <a:t>23674 </a:t>
            </a:r>
            <a:r>
              <a:rPr lang="ko-KR" altLang="ko-KR"/>
              <a:t>판결</a:t>
            </a:r>
            <a:r>
              <a:rPr lang="en-US" altLang="ko-KR"/>
              <a:t>) </a:t>
            </a:r>
            <a:r>
              <a:rPr lang="en-US" altLang="ko-KR">
                <a:sym typeface="Wingdings"/>
              </a:rPr>
              <a:t></a:t>
            </a:r>
            <a:r>
              <a:rPr lang="en-US" altLang="ko-KR"/>
              <a:t> </a:t>
            </a:r>
            <a:r>
              <a:rPr lang="ko-KR" altLang="ko-KR"/>
              <a:t>원고 상고제기로 대법원 소송계속중</a:t>
            </a:r>
          </a:p>
          <a:p>
            <a:pPr lvl="2">
              <a:lnSpc>
                <a:spcPct val="114000"/>
              </a:lnSpc>
              <a:spcBef>
                <a:spcPts val="800"/>
              </a:spcBef>
            </a:pPr>
            <a:endParaRPr lang="ko-KR" altLang="en-US"/>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44</a:t>
            </a:fld>
            <a:endParaRPr lang="ko-KR" altLang="en-US"/>
          </a:p>
        </p:txBody>
      </p:sp>
      <p:grpSp>
        <p:nvGrpSpPr>
          <p:cNvPr id="5" name="그룹 19"/>
          <p:cNvGrpSpPr>
            <a:grpSpLocks/>
          </p:cNvGrpSpPr>
          <p:nvPr/>
        </p:nvGrpSpPr>
        <p:grpSpPr bwMode="auto">
          <a:xfrm>
            <a:off x="431539" y="1258305"/>
            <a:ext cx="2606935" cy="488032"/>
            <a:chOff x="2979761" y="2548280"/>
            <a:chExt cx="1917312" cy="455002"/>
          </a:xfrm>
        </p:grpSpPr>
        <p:pic>
          <p:nvPicPr>
            <p:cNvPr id="6" name="Picture 2" descr="C:\작업\소스\박스\박스ㄴㄴ.png"/>
            <p:cNvPicPr>
              <a:picLocks noChangeAspect="1" noChangeArrowheads="1"/>
            </p:cNvPicPr>
            <p:nvPr/>
          </p:nvPicPr>
          <p:blipFill>
            <a:blip r:embed="rId2" cstate="print">
              <a:lum bright="-4000" contrast="2000"/>
            </a:blip>
            <a:srcRect/>
            <a:stretch>
              <a:fillRect/>
            </a:stretch>
          </p:blipFill>
          <p:spPr bwMode="auto">
            <a:xfrm>
              <a:off x="2979761" y="2548280"/>
              <a:ext cx="1917312" cy="455002"/>
            </a:xfrm>
            <a:prstGeom prst="rect">
              <a:avLst/>
            </a:prstGeom>
            <a:noFill/>
            <a:ln w="9525">
              <a:noFill/>
              <a:miter lim="800000"/>
              <a:headEnd/>
              <a:tailEnd/>
            </a:ln>
          </p:spPr>
        </p:pic>
        <p:sp>
          <p:nvSpPr>
            <p:cNvPr id="7" name="직사각형 6"/>
            <p:cNvSpPr/>
            <p:nvPr/>
          </p:nvSpPr>
          <p:spPr>
            <a:xfrm>
              <a:off x="3081443" y="2559032"/>
              <a:ext cx="1657175" cy="344336"/>
            </a:xfrm>
            <a:prstGeom prst="rect">
              <a:avLst/>
            </a:prstGeom>
          </p:spPr>
          <p:txBody>
            <a:bodyPr wrap="square">
              <a:spAutoFit/>
            </a:bodyPr>
            <a:lstStyle/>
            <a:p>
              <a:pPr fontAlgn="auto" latinLnBrk="0">
                <a:spcAft>
                  <a:spcPts val="0"/>
                </a:spcAft>
                <a:defRPr/>
              </a:pPr>
              <a:r>
                <a:rPr kumimoji="0" lang="en-US" altLang="ko-KR" b="1" kern="0">
                  <a:solidFill>
                    <a:srgbClr val="FFFFFF"/>
                  </a:solidFill>
                  <a:latin typeface="Arial" charset="0"/>
                  <a:ea typeface="+mn-ea"/>
                </a:rPr>
                <a:t>2. </a:t>
              </a:r>
              <a:r>
                <a:rPr kumimoji="0" lang="ko-KR" altLang="en-US" b="1" kern="0">
                  <a:solidFill>
                    <a:srgbClr val="FFFFFF"/>
                  </a:solidFill>
                  <a:latin typeface="Arial" charset="0"/>
                  <a:ea typeface="+mn-ea"/>
                </a:rPr>
                <a:t>위반행위의 시기</a:t>
              </a:r>
            </a:p>
          </p:txBody>
        </p:sp>
      </p:grpSp>
    </p:spTree>
    <p:extLst>
      <p:ext uri="{BB962C8B-B14F-4D97-AF65-F5344CB8AC3E}">
        <p14:creationId xmlns="" xmlns:p14="http://schemas.microsoft.com/office/powerpoint/2010/main" val="587110074"/>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200" y="1664804"/>
            <a:ext cx="8229600" cy="4461358"/>
          </a:xfrm>
        </p:spPr>
        <p:txBody>
          <a:bodyPr/>
          <a:lstStyle/>
          <a:p>
            <a:pPr lvl="1">
              <a:lnSpc>
                <a:spcPct val="120000"/>
              </a:lnSpc>
              <a:spcBef>
                <a:spcPts val="600"/>
              </a:spcBef>
            </a:pPr>
            <a:r>
              <a:rPr lang="ko-KR" altLang="ko-KR"/>
              <a:t>합의일 이전에 장기공급계약을 체결한 제품의 매출액도 관련매출액에 </a:t>
            </a:r>
            <a:r>
              <a:rPr lang="ko-KR" altLang="ko-KR" smtClean="0"/>
              <a:t>포함</a:t>
            </a:r>
            <a:endParaRPr lang="ko-KR" altLang="ko-KR"/>
          </a:p>
          <a:p>
            <a:pPr lvl="2">
              <a:lnSpc>
                <a:spcPct val="120000"/>
              </a:lnSpc>
              <a:spcBef>
                <a:spcPts val="600"/>
              </a:spcBef>
            </a:pPr>
            <a:r>
              <a:rPr lang="ko-KR" altLang="ko-KR"/>
              <a:t>롯데제과등</a:t>
            </a:r>
            <a:r>
              <a:rPr lang="en-US" altLang="ko-KR"/>
              <a:t> 4</a:t>
            </a:r>
            <a:r>
              <a:rPr lang="ko-KR" altLang="ko-KR"/>
              <a:t>개사의 아이스크림콘가격 공동결정행위 건</a:t>
            </a:r>
            <a:r>
              <a:rPr lang="en-US" altLang="ko-KR"/>
              <a:t>, </a:t>
            </a:r>
            <a:r>
              <a:rPr lang="ko-KR" altLang="ko-KR"/>
              <a:t>서울고법</a:t>
            </a:r>
            <a:r>
              <a:rPr lang="en-US" altLang="ko-KR"/>
              <a:t> 2008. 5. 29. </a:t>
            </a:r>
            <a:r>
              <a:rPr lang="ko-KR" altLang="ko-KR"/>
              <a:t>선고</a:t>
            </a:r>
            <a:r>
              <a:rPr lang="en-US" altLang="ko-KR"/>
              <a:t> 2007</a:t>
            </a:r>
            <a:r>
              <a:rPr lang="ko-KR" altLang="ko-KR"/>
              <a:t>누</a:t>
            </a:r>
            <a:r>
              <a:rPr lang="en-US" altLang="ko-KR"/>
              <a:t>22858 </a:t>
            </a:r>
            <a:r>
              <a:rPr lang="ko-KR" altLang="ko-KR"/>
              <a:t>판결</a:t>
            </a:r>
            <a:r>
              <a:rPr lang="en-US" altLang="ko-KR"/>
              <a:t>, </a:t>
            </a:r>
            <a:r>
              <a:rPr lang="ko-KR" altLang="ko-KR"/>
              <a:t>대법원</a:t>
            </a:r>
            <a:r>
              <a:rPr lang="en-US" altLang="ko-KR"/>
              <a:t> 2008. 10. 23. </a:t>
            </a:r>
            <a:r>
              <a:rPr lang="ko-KR" altLang="ko-KR"/>
              <a:t>선고</a:t>
            </a:r>
            <a:r>
              <a:rPr lang="en-US" altLang="ko-KR"/>
              <a:t> 2008</a:t>
            </a:r>
            <a:r>
              <a:rPr lang="ko-KR" altLang="ko-KR"/>
              <a:t>두</a:t>
            </a:r>
            <a:r>
              <a:rPr lang="en-US" altLang="ko-KR"/>
              <a:t>10621 </a:t>
            </a:r>
            <a:r>
              <a:rPr lang="ko-KR" altLang="ko-KR"/>
              <a:t>판결</a:t>
            </a:r>
            <a:r>
              <a:rPr lang="en-US" altLang="ko-KR" smtClean="0"/>
              <a:t>)</a:t>
            </a:r>
          </a:p>
          <a:p>
            <a:pPr lvl="2">
              <a:lnSpc>
                <a:spcPct val="120000"/>
              </a:lnSpc>
              <a:spcBef>
                <a:spcPts val="600"/>
              </a:spcBef>
            </a:pPr>
            <a:endParaRPr lang="ko-KR" altLang="ko-KR"/>
          </a:p>
          <a:p>
            <a:pPr lvl="1">
              <a:lnSpc>
                <a:spcPct val="120000"/>
              </a:lnSpc>
              <a:spcBef>
                <a:spcPts val="600"/>
              </a:spcBef>
            </a:pPr>
            <a:r>
              <a:rPr lang="ko-KR" altLang="ko-KR"/>
              <a:t>합의 실행기간 중 출시된 보험상품도 합의의 영향을 받았으므로 관련매출액에 </a:t>
            </a:r>
            <a:r>
              <a:rPr lang="ko-KR" altLang="ko-KR" smtClean="0"/>
              <a:t>포함</a:t>
            </a:r>
            <a:endParaRPr lang="ko-KR" altLang="ko-KR"/>
          </a:p>
          <a:p>
            <a:pPr lvl="2">
              <a:lnSpc>
                <a:spcPct val="120000"/>
              </a:lnSpc>
              <a:spcBef>
                <a:spcPts val="600"/>
              </a:spcBef>
            </a:pPr>
            <a:r>
              <a:rPr lang="en-US" altLang="ko-KR"/>
              <a:t>14</a:t>
            </a:r>
            <a:r>
              <a:rPr lang="ko-KR" altLang="ko-KR"/>
              <a:t>개 생명보험사 및</a:t>
            </a:r>
            <a:r>
              <a:rPr lang="en-US" altLang="ko-KR"/>
              <a:t> 10</a:t>
            </a:r>
            <a:r>
              <a:rPr lang="ko-KR" altLang="ko-KR"/>
              <a:t>개 손해보험사의 부당한 공동행위 건</a:t>
            </a:r>
            <a:r>
              <a:rPr lang="en-US" altLang="ko-KR"/>
              <a:t>, </a:t>
            </a:r>
            <a:r>
              <a:rPr lang="ko-KR" altLang="ko-KR"/>
              <a:t>서울고법</a:t>
            </a:r>
            <a:r>
              <a:rPr lang="en-US" altLang="ko-KR"/>
              <a:t> 2009. 11. 18. </a:t>
            </a:r>
            <a:r>
              <a:rPr lang="ko-KR" altLang="ko-KR"/>
              <a:t>선고</a:t>
            </a:r>
            <a:r>
              <a:rPr lang="en-US" altLang="ko-KR"/>
              <a:t> 2008</a:t>
            </a:r>
            <a:r>
              <a:rPr lang="ko-KR" altLang="ko-KR"/>
              <a:t>누</a:t>
            </a:r>
            <a:r>
              <a:rPr lang="en-US" altLang="ko-KR"/>
              <a:t>34452 </a:t>
            </a:r>
            <a:r>
              <a:rPr lang="ko-KR" altLang="ko-KR"/>
              <a:t>판결</a:t>
            </a:r>
            <a:r>
              <a:rPr lang="en-US" altLang="ko-KR"/>
              <a:t>, </a:t>
            </a:r>
            <a:r>
              <a:rPr lang="ko-KR" altLang="ko-KR"/>
              <a:t>대법원</a:t>
            </a:r>
            <a:r>
              <a:rPr lang="en-US" altLang="ko-KR"/>
              <a:t> 2012. 5. 24. </a:t>
            </a:r>
            <a:r>
              <a:rPr lang="ko-KR" altLang="ko-KR"/>
              <a:t>선고</a:t>
            </a:r>
            <a:r>
              <a:rPr lang="en-US" altLang="ko-KR"/>
              <a:t> 2010</a:t>
            </a:r>
            <a:r>
              <a:rPr lang="ko-KR" altLang="ko-KR"/>
              <a:t>두</a:t>
            </a:r>
            <a:r>
              <a:rPr lang="en-US" altLang="ko-KR"/>
              <a:t>399 </a:t>
            </a:r>
            <a:r>
              <a:rPr lang="ko-KR" altLang="ko-KR"/>
              <a:t>판결</a:t>
            </a:r>
            <a:r>
              <a:rPr lang="en-US" altLang="ko-KR" smtClean="0"/>
              <a:t>)</a:t>
            </a:r>
          </a:p>
          <a:p>
            <a:pPr lvl="2">
              <a:lnSpc>
                <a:spcPct val="120000"/>
              </a:lnSpc>
              <a:spcBef>
                <a:spcPts val="600"/>
              </a:spcBef>
            </a:pPr>
            <a:endParaRPr lang="ko-KR" altLang="ko-KR"/>
          </a:p>
          <a:p>
            <a:pPr lvl="1">
              <a:lnSpc>
                <a:spcPct val="120000"/>
              </a:lnSpc>
              <a:spcBef>
                <a:spcPts val="600"/>
              </a:spcBef>
            </a:pPr>
            <a:r>
              <a:rPr lang="ko-KR" altLang="ko-KR"/>
              <a:t>위반행위의 종기 이후 매출액은 관련매출액에서 </a:t>
            </a:r>
            <a:r>
              <a:rPr lang="ko-KR" altLang="ko-KR" smtClean="0"/>
              <a:t>제외</a:t>
            </a:r>
            <a:endParaRPr lang="ko-KR" altLang="ko-KR"/>
          </a:p>
          <a:p>
            <a:pPr lvl="2">
              <a:lnSpc>
                <a:spcPct val="120000"/>
              </a:lnSpc>
              <a:spcBef>
                <a:spcPts val="600"/>
              </a:spcBef>
            </a:pPr>
            <a:r>
              <a:rPr lang="ko-KR" altLang="ko-KR"/>
              <a:t>씨제이엔터테인먼트의 영화관란료 담합 건</a:t>
            </a:r>
            <a:r>
              <a:rPr lang="en-US" altLang="ko-KR"/>
              <a:t>, </a:t>
            </a:r>
            <a:r>
              <a:rPr lang="ko-KR" altLang="ko-KR"/>
              <a:t>서울고법</a:t>
            </a:r>
            <a:r>
              <a:rPr lang="en-US" altLang="ko-KR"/>
              <a:t> 2009. 10. 7. </a:t>
            </a:r>
            <a:r>
              <a:rPr lang="ko-KR" altLang="ko-KR"/>
              <a:t>선고</a:t>
            </a:r>
            <a:r>
              <a:rPr lang="en-US" altLang="ko-KR"/>
              <a:t> 2009</a:t>
            </a:r>
            <a:r>
              <a:rPr lang="ko-KR" altLang="ko-KR"/>
              <a:t>누</a:t>
            </a:r>
            <a:r>
              <a:rPr lang="en-US" altLang="ko-KR"/>
              <a:t>2483 </a:t>
            </a:r>
            <a:r>
              <a:rPr lang="ko-KR" altLang="ko-KR"/>
              <a:t>판결</a:t>
            </a:r>
            <a:r>
              <a:rPr lang="en-US" altLang="ko-KR"/>
              <a:t>, </a:t>
            </a:r>
            <a:r>
              <a:rPr lang="ko-KR" altLang="ko-KR"/>
              <a:t>대법원</a:t>
            </a:r>
            <a:r>
              <a:rPr lang="en-US" altLang="ko-KR"/>
              <a:t> 2010. 1. 28. </a:t>
            </a:r>
            <a:r>
              <a:rPr lang="ko-KR" altLang="ko-KR"/>
              <a:t>선고</a:t>
            </a:r>
            <a:r>
              <a:rPr lang="en-US" altLang="ko-KR"/>
              <a:t> 2009</a:t>
            </a:r>
            <a:r>
              <a:rPr lang="ko-KR" altLang="ko-KR"/>
              <a:t>두</a:t>
            </a:r>
            <a:r>
              <a:rPr lang="en-US" altLang="ko-KR"/>
              <a:t>19700 </a:t>
            </a:r>
            <a:r>
              <a:rPr lang="ko-KR" altLang="ko-KR"/>
              <a:t>판결</a:t>
            </a:r>
            <a:r>
              <a:rPr lang="en-US" altLang="ko-KR"/>
              <a:t>-</a:t>
            </a:r>
            <a:r>
              <a:rPr lang="ko-KR" altLang="ko-KR"/>
              <a:t>심리불속행 기각</a:t>
            </a:r>
            <a:r>
              <a:rPr lang="en-US" altLang="ko-KR"/>
              <a:t>)</a:t>
            </a:r>
            <a:endParaRPr lang="ko-KR" altLang="ko-KR"/>
          </a:p>
          <a:p>
            <a:pPr lvl="2">
              <a:lnSpc>
                <a:spcPct val="120000"/>
              </a:lnSpc>
              <a:spcBef>
                <a:spcPts val="600"/>
              </a:spcBef>
            </a:pPr>
            <a:endParaRPr lang="ko-KR" altLang="en-US"/>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45</a:t>
            </a:fld>
            <a:endParaRPr lang="ko-KR" altLang="en-US"/>
          </a:p>
        </p:txBody>
      </p:sp>
    </p:spTree>
    <p:extLst>
      <p:ext uri="{BB962C8B-B14F-4D97-AF65-F5344CB8AC3E}">
        <p14:creationId xmlns="" xmlns:p14="http://schemas.microsoft.com/office/powerpoint/2010/main" val="4148996363"/>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200" y="1592797"/>
            <a:ext cx="8399276" cy="4533366"/>
          </a:xfrm>
        </p:spPr>
        <p:txBody>
          <a:bodyPr/>
          <a:lstStyle/>
          <a:p>
            <a:pPr lvl="1">
              <a:lnSpc>
                <a:spcPct val="130000"/>
              </a:lnSpc>
            </a:pPr>
            <a:r>
              <a:rPr lang="ko-KR" altLang="ko-KR"/>
              <a:t>담합 과징금 산정시 위반행위의 개시일은 원칙적으로 합의일을 기준으로 </a:t>
            </a:r>
            <a:r>
              <a:rPr lang="ko-KR" altLang="ko-KR" smtClean="0"/>
              <a:t>함</a:t>
            </a:r>
            <a:endParaRPr lang="ko-KR" altLang="ko-KR"/>
          </a:p>
          <a:p>
            <a:pPr lvl="2">
              <a:lnSpc>
                <a:spcPct val="130000"/>
              </a:lnSpc>
              <a:spcBef>
                <a:spcPts val="1800"/>
              </a:spcBef>
            </a:pPr>
            <a:r>
              <a:rPr lang="ko-KR" altLang="ko-KR"/>
              <a:t>대법원</a:t>
            </a:r>
            <a:r>
              <a:rPr lang="en-US" altLang="ko-KR"/>
              <a:t> 2008. 9. 25. </a:t>
            </a:r>
            <a:r>
              <a:rPr lang="ko-KR" altLang="ko-KR"/>
              <a:t>선고</a:t>
            </a:r>
            <a:r>
              <a:rPr lang="en-US" altLang="ko-KR"/>
              <a:t> 2007</a:t>
            </a:r>
            <a:r>
              <a:rPr lang="ko-KR" altLang="ko-KR"/>
              <a:t>두</a:t>
            </a:r>
            <a:r>
              <a:rPr lang="en-US" altLang="ko-KR"/>
              <a:t>3756 </a:t>
            </a:r>
            <a:r>
              <a:rPr lang="ko-KR" altLang="ko-KR"/>
              <a:t>판결 등</a:t>
            </a:r>
          </a:p>
          <a:p>
            <a:pPr lvl="2">
              <a:lnSpc>
                <a:spcPct val="130000"/>
              </a:lnSpc>
              <a:spcBef>
                <a:spcPts val="1800"/>
              </a:spcBef>
            </a:pPr>
            <a:r>
              <a:rPr lang="ko-KR" altLang="ko-KR"/>
              <a:t>실행행위에 나아가기 전에 합의가 파기되었거나 합의일과 실행일 사이에 시간적 간격이 있는 경우에도 실행행위의 개시와 무관하게 합의일을 위반행위의 개시일로 보아야 함</a:t>
            </a:r>
            <a:r>
              <a:rPr lang="en-US" altLang="ko-KR"/>
              <a:t>(</a:t>
            </a:r>
            <a:r>
              <a:rPr lang="ko-KR" altLang="ko-KR"/>
              <a:t>서울고법</a:t>
            </a:r>
            <a:r>
              <a:rPr lang="en-US" altLang="ko-KR"/>
              <a:t> 2011. 11. 17. </a:t>
            </a:r>
            <a:r>
              <a:rPr lang="ko-KR" altLang="ko-KR"/>
              <a:t>선고</a:t>
            </a:r>
            <a:r>
              <a:rPr lang="en-US" altLang="ko-KR"/>
              <a:t> 2011</a:t>
            </a:r>
            <a:r>
              <a:rPr lang="ko-KR" altLang="ko-KR"/>
              <a:t>누</a:t>
            </a:r>
            <a:r>
              <a:rPr lang="en-US" altLang="ko-KR"/>
              <a:t>18702 </a:t>
            </a:r>
            <a:r>
              <a:rPr lang="ko-KR" altLang="ko-KR"/>
              <a:t>판결</a:t>
            </a:r>
            <a:r>
              <a:rPr lang="en-US" altLang="ko-KR"/>
              <a:t>, </a:t>
            </a:r>
            <a:r>
              <a:rPr lang="ko-KR" altLang="ko-KR"/>
              <a:t>고법 확정</a:t>
            </a:r>
            <a:r>
              <a:rPr lang="en-US" altLang="ko-KR"/>
              <a:t>)</a:t>
            </a:r>
            <a:endParaRPr lang="ko-KR" altLang="ko-KR"/>
          </a:p>
          <a:p>
            <a:pPr lvl="2">
              <a:lnSpc>
                <a:spcPct val="130000"/>
              </a:lnSpc>
              <a:spcBef>
                <a:spcPts val="1800"/>
              </a:spcBef>
            </a:pPr>
            <a:r>
              <a:rPr lang="ko-KR" altLang="ko-KR"/>
              <a:t>합의일을 특정할 수 없지만 실행일 이전에 합의가 있었음이 명백한 날을 특정할 수 있다면 그 날을 위반행위 개시일로 볼 수 있음</a:t>
            </a:r>
            <a:r>
              <a:rPr lang="en-US" altLang="ko-KR"/>
              <a:t>(26</a:t>
            </a:r>
            <a:r>
              <a:rPr lang="ko-KR" altLang="ko-KR"/>
              <a:t>개 항공화물운송사업자의 부당한 공동행위 건</a:t>
            </a:r>
            <a:r>
              <a:rPr lang="en-US" altLang="ko-KR"/>
              <a:t>, </a:t>
            </a:r>
            <a:r>
              <a:rPr lang="ko-KR" altLang="ko-KR"/>
              <a:t>서울고법</a:t>
            </a:r>
            <a:r>
              <a:rPr lang="en-US" altLang="ko-KR"/>
              <a:t> 2012. 5. 16. </a:t>
            </a:r>
            <a:r>
              <a:rPr lang="ko-KR" altLang="ko-KR"/>
              <a:t>선고</a:t>
            </a:r>
            <a:r>
              <a:rPr lang="en-US" altLang="ko-KR"/>
              <a:t> 2010</a:t>
            </a:r>
            <a:r>
              <a:rPr lang="ko-KR" altLang="ko-KR"/>
              <a:t>누</a:t>
            </a:r>
            <a:r>
              <a:rPr lang="en-US" altLang="ko-KR"/>
              <a:t>45936 </a:t>
            </a:r>
            <a:r>
              <a:rPr lang="ko-KR" altLang="ko-KR"/>
              <a:t>판결</a:t>
            </a:r>
            <a:r>
              <a:rPr lang="en-US" altLang="ko-KR"/>
              <a:t>, </a:t>
            </a:r>
            <a:r>
              <a:rPr lang="ko-KR" altLang="ko-KR"/>
              <a:t>대법원 상고심 계속중</a:t>
            </a:r>
            <a:r>
              <a:rPr lang="en-US" altLang="ko-KR" smtClean="0"/>
              <a:t>)</a:t>
            </a:r>
            <a:r>
              <a:rPr lang="en-US" altLang="ko-KR"/>
              <a:t/>
            </a:r>
            <a:br>
              <a:rPr lang="en-US" altLang="ko-KR"/>
            </a:br>
            <a:r>
              <a:rPr lang="en-US" altLang="ko-KR"/>
              <a:t> </a:t>
            </a:r>
            <a:endParaRPr lang="ko-KR" altLang="ko-KR"/>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46</a:t>
            </a:fld>
            <a:endParaRPr lang="ko-KR" altLang="en-US"/>
          </a:p>
        </p:txBody>
      </p:sp>
    </p:spTree>
    <p:extLst>
      <p:ext uri="{BB962C8B-B14F-4D97-AF65-F5344CB8AC3E}">
        <p14:creationId xmlns="" xmlns:p14="http://schemas.microsoft.com/office/powerpoint/2010/main" val="3637972249"/>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200" y="1266825"/>
            <a:ext cx="8327268" cy="4859338"/>
          </a:xfrm>
        </p:spPr>
        <p:txBody>
          <a:bodyPr>
            <a:noAutofit/>
          </a:bodyPr>
          <a:lstStyle/>
          <a:p>
            <a:endParaRPr lang="en-US" altLang="ko-KR" smtClean="0"/>
          </a:p>
          <a:p>
            <a:pPr lvl="1">
              <a:lnSpc>
                <a:spcPct val="120000"/>
              </a:lnSpc>
              <a:spcBef>
                <a:spcPts val="1800"/>
              </a:spcBef>
            </a:pPr>
            <a:r>
              <a:rPr lang="ko-KR" altLang="en-US" sz="1600" smtClean="0">
                <a:solidFill>
                  <a:schemeClr val="tx1">
                    <a:lumMod val="85000"/>
                    <a:lumOff val="15000"/>
                  </a:schemeClr>
                </a:solidFill>
              </a:rPr>
              <a:t>공정거래법 </a:t>
            </a:r>
            <a:r>
              <a:rPr lang="ko-KR" altLang="en-US" sz="1600">
                <a:solidFill>
                  <a:schemeClr val="tx1">
                    <a:lumMod val="85000"/>
                    <a:lumOff val="15000"/>
                  </a:schemeClr>
                </a:solidFill>
              </a:rPr>
              <a:t>제</a:t>
            </a:r>
            <a:r>
              <a:rPr lang="en-US" altLang="ko-KR" sz="1600">
                <a:solidFill>
                  <a:schemeClr val="tx1">
                    <a:lumMod val="85000"/>
                    <a:lumOff val="15000"/>
                  </a:schemeClr>
                </a:solidFill>
              </a:rPr>
              <a:t>19</a:t>
            </a:r>
            <a:r>
              <a:rPr lang="ko-KR" altLang="en-US" sz="1600">
                <a:solidFill>
                  <a:schemeClr val="tx1">
                    <a:lumMod val="85000"/>
                    <a:lumOff val="15000"/>
                  </a:schemeClr>
                </a:solidFill>
              </a:rPr>
              <a:t>조 제</a:t>
            </a:r>
            <a:r>
              <a:rPr lang="en-US" altLang="ko-KR" sz="1600">
                <a:solidFill>
                  <a:schemeClr val="tx1">
                    <a:lumMod val="85000"/>
                    <a:lumOff val="15000"/>
                  </a:schemeClr>
                </a:solidFill>
              </a:rPr>
              <a:t>1</a:t>
            </a:r>
            <a:r>
              <a:rPr lang="ko-KR" altLang="en-US" sz="1600">
                <a:solidFill>
                  <a:schemeClr val="tx1">
                    <a:lumMod val="85000"/>
                    <a:lumOff val="15000"/>
                  </a:schemeClr>
                </a:solidFill>
              </a:rPr>
              <a:t>항은 합의에 기한 실행행위를 그 요건으로 하지 않으므로</a:t>
            </a:r>
            <a:r>
              <a:rPr lang="en-US" altLang="ko-KR" sz="1600">
                <a:solidFill>
                  <a:schemeClr val="tx1">
                    <a:lumMod val="85000"/>
                    <a:lumOff val="15000"/>
                  </a:schemeClr>
                </a:solidFill>
              </a:rPr>
              <a:t>, </a:t>
            </a:r>
            <a:r>
              <a:rPr lang="ko-KR" altLang="en-US" sz="1600">
                <a:solidFill>
                  <a:schemeClr val="tx1">
                    <a:lumMod val="85000"/>
                    <a:lumOff val="15000"/>
                  </a:schemeClr>
                </a:solidFill>
              </a:rPr>
              <a:t>행위가 종료한 날이라 함은 이러한 합의가 더 이상 존속하지 않게 된 날을 의미하고</a:t>
            </a:r>
            <a:r>
              <a:rPr lang="en-US" altLang="ko-KR" sz="1600">
                <a:solidFill>
                  <a:schemeClr val="tx1">
                    <a:lumMod val="85000"/>
                    <a:lumOff val="15000"/>
                  </a:schemeClr>
                </a:solidFill>
              </a:rPr>
              <a:t>, </a:t>
            </a:r>
            <a:r>
              <a:rPr lang="ko-KR" altLang="en-US" sz="1600">
                <a:solidFill>
                  <a:schemeClr val="tx1">
                    <a:lumMod val="85000"/>
                    <a:lumOff val="15000"/>
                  </a:schemeClr>
                </a:solidFill>
              </a:rPr>
              <a:t>합의가 더 이상 존속하지 않게 되었다 함은 이러한 합의에 정해진 조건이나 기한이 있었는데 그 조건이 충족되거나 기한이 종료한 경우 또는 당해 사업자가 탈퇴하거나</a:t>
            </a:r>
            <a:r>
              <a:rPr lang="en-US" altLang="ko-KR" sz="1600">
                <a:solidFill>
                  <a:schemeClr val="tx1">
                    <a:lumMod val="85000"/>
                    <a:lumOff val="15000"/>
                  </a:schemeClr>
                </a:solidFill>
              </a:rPr>
              <a:t>, </a:t>
            </a:r>
            <a:r>
              <a:rPr lang="ko-KR" altLang="en-US" sz="1600">
                <a:solidFill>
                  <a:schemeClr val="tx1">
                    <a:lumMod val="85000"/>
                    <a:lumOff val="15000"/>
                  </a:schemeClr>
                </a:solidFill>
              </a:rPr>
              <a:t>당사자 사이에 합의를 파기하기로 한 경우</a:t>
            </a:r>
            <a:r>
              <a:rPr lang="en-US" altLang="ko-KR" sz="1600">
                <a:solidFill>
                  <a:schemeClr val="tx1">
                    <a:lumMod val="85000"/>
                    <a:lumOff val="15000"/>
                  </a:schemeClr>
                </a:solidFill>
              </a:rPr>
              <a:t>, </a:t>
            </a:r>
            <a:r>
              <a:rPr lang="ko-KR" altLang="en-US" sz="1600">
                <a:solidFill>
                  <a:schemeClr val="tx1">
                    <a:lumMod val="85000"/>
                    <a:lumOff val="15000"/>
                  </a:schemeClr>
                </a:solidFill>
              </a:rPr>
              <a:t>또는 사업자들이 합의에 의하여 인상한 가격을 다시 원래대로 환원하는 등 위 합의에 명백히 반하는 행위를 함으로써 더 이상 위 합의가 유지되고 있다고 인정하기 어려운 사정이 있는 경우 등을 의미함 </a:t>
            </a:r>
            <a:r>
              <a:rPr lang="en-US" altLang="ko-KR" sz="1600">
                <a:solidFill>
                  <a:schemeClr val="tx1">
                    <a:lumMod val="85000"/>
                    <a:lumOff val="15000"/>
                  </a:schemeClr>
                </a:solidFill>
              </a:rPr>
              <a:t>(</a:t>
            </a:r>
            <a:r>
              <a:rPr lang="ko-KR" altLang="en-US" sz="1600">
                <a:solidFill>
                  <a:schemeClr val="tx1">
                    <a:lumMod val="85000"/>
                    <a:lumOff val="15000"/>
                  </a:schemeClr>
                </a:solidFill>
              </a:rPr>
              <a:t>에프 호프만 라로슈 외 </a:t>
            </a:r>
            <a:r>
              <a:rPr lang="en-US" altLang="ko-KR" sz="1600">
                <a:solidFill>
                  <a:schemeClr val="tx1">
                    <a:lumMod val="85000"/>
                    <a:lumOff val="15000"/>
                  </a:schemeClr>
                </a:solidFill>
              </a:rPr>
              <a:t>5</a:t>
            </a:r>
            <a:r>
              <a:rPr lang="ko-KR" altLang="en-US" sz="1600">
                <a:solidFill>
                  <a:schemeClr val="tx1">
                    <a:lumMod val="85000"/>
                    <a:lumOff val="15000"/>
                  </a:schemeClr>
                </a:solidFill>
              </a:rPr>
              <a:t>의 비타민 판매량 공동결정행위 건</a:t>
            </a:r>
            <a:r>
              <a:rPr lang="en-US" altLang="ko-KR" sz="1600">
                <a:solidFill>
                  <a:schemeClr val="tx1">
                    <a:lumMod val="85000"/>
                    <a:lumOff val="15000"/>
                  </a:schemeClr>
                </a:solidFill>
              </a:rPr>
              <a:t>, </a:t>
            </a:r>
            <a:r>
              <a:rPr lang="ko-KR" altLang="en-US" sz="1600">
                <a:solidFill>
                  <a:schemeClr val="tx1">
                    <a:lumMod val="85000"/>
                    <a:lumOff val="15000"/>
                  </a:schemeClr>
                </a:solidFill>
              </a:rPr>
              <a:t>서울고법 </a:t>
            </a:r>
            <a:r>
              <a:rPr lang="en-US" altLang="ko-KR" sz="1600">
                <a:solidFill>
                  <a:schemeClr val="tx1">
                    <a:lumMod val="85000"/>
                    <a:lumOff val="15000"/>
                  </a:schemeClr>
                </a:solidFill>
              </a:rPr>
              <a:t>2004. 11. 24. </a:t>
            </a:r>
            <a:r>
              <a:rPr lang="ko-KR" altLang="en-US" sz="1600">
                <a:solidFill>
                  <a:schemeClr val="tx1">
                    <a:lumMod val="85000"/>
                    <a:lumOff val="15000"/>
                  </a:schemeClr>
                </a:solidFill>
              </a:rPr>
              <a:t>선고 </a:t>
            </a:r>
            <a:r>
              <a:rPr lang="en-US" altLang="ko-KR" sz="1600">
                <a:solidFill>
                  <a:schemeClr val="tx1">
                    <a:lumMod val="85000"/>
                    <a:lumOff val="15000"/>
                  </a:schemeClr>
                </a:solidFill>
              </a:rPr>
              <a:t>2003</a:t>
            </a:r>
            <a:r>
              <a:rPr lang="ko-KR" altLang="en-US" sz="1600">
                <a:solidFill>
                  <a:schemeClr val="tx1">
                    <a:lumMod val="85000"/>
                    <a:lumOff val="15000"/>
                  </a:schemeClr>
                </a:solidFill>
              </a:rPr>
              <a:t>누</a:t>
            </a:r>
            <a:r>
              <a:rPr lang="en-US" altLang="ko-KR" sz="1600">
                <a:solidFill>
                  <a:schemeClr val="tx1">
                    <a:lumMod val="85000"/>
                    <a:lumOff val="15000"/>
                  </a:schemeClr>
                </a:solidFill>
              </a:rPr>
              <a:t>9000 </a:t>
            </a:r>
            <a:r>
              <a:rPr lang="ko-KR" altLang="en-US" sz="1600">
                <a:solidFill>
                  <a:schemeClr val="tx1">
                    <a:lumMod val="85000"/>
                    <a:lumOff val="15000"/>
                  </a:schemeClr>
                </a:solidFill>
              </a:rPr>
              <a:t>판결</a:t>
            </a:r>
            <a:r>
              <a:rPr lang="en-US" altLang="ko-KR" sz="1600">
                <a:solidFill>
                  <a:schemeClr val="tx1">
                    <a:lumMod val="85000"/>
                    <a:lumOff val="15000"/>
                  </a:schemeClr>
                </a:solidFill>
              </a:rPr>
              <a:t>, </a:t>
            </a:r>
            <a:r>
              <a:rPr lang="ko-KR" altLang="en-US" sz="1600">
                <a:solidFill>
                  <a:schemeClr val="tx1">
                    <a:lumMod val="85000"/>
                    <a:lumOff val="15000"/>
                  </a:schemeClr>
                </a:solidFill>
              </a:rPr>
              <a:t>고법확정</a:t>
            </a:r>
            <a:r>
              <a:rPr lang="en-US" altLang="ko-KR" sz="1600">
                <a:solidFill>
                  <a:schemeClr val="tx1">
                    <a:lumMod val="85000"/>
                    <a:lumOff val="15000"/>
                  </a:schemeClr>
                </a:solidFill>
              </a:rPr>
              <a:t>)</a:t>
            </a:r>
          </a:p>
          <a:p>
            <a:pPr lvl="1">
              <a:lnSpc>
                <a:spcPct val="120000"/>
              </a:lnSpc>
              <a:spcBef>
                <a:spcPts val="600"/>
              </a:spcBef>
            </a:pPr>
            <a:r>
              <a:rPr lang="ko-KR" altLang="en-US" sz="1600" smtClean="0">
                <a:solidFill>
                  <a:schemeClr val="tx1">
                    <a:lumMod val="85000"/>
                    <a:lumOff val="15000"/>
                  </a:schemeClr>
                </a:solidFill>
              </a:rPr>
              <a:t>공동행위기간 </a:t>
            </a:r>
            <a:r>
              <a:rPr lang="ko-KR" altLang="en-US" sz="1600">
                <a:solidFill>
                  <a:schemeClr val="tx1">
                    <a:lumMod val="85000"/>
                    <a:lumOff val="15000"/>
                  </a:schemeClr>
                </a:solidFill>
              </a:rPr>
              <a:t>중에 각 사별 시장점유율이나 가격수준이나 기타 합의내용에 일부 변동이 있었고 새로운 사업자가 공동행위에 참가하였다고 하더라도</a:t>
            </a:r>
            <a:r>
              <a:rPr lang="en-US" altLang="ko-KR" sz="1600">
                <a:solidFill>
                  <a:schemeClr val="tx1">
                    <a:lumMod val="85000"/>
                    <a:lumOff val="15000"/>
                  </a:schemeClr>
                </a:solidFill>
              </a:rPr>
              <a:t>, </a:t>
            </a:r>
            <a:r>
              <a:rPr lang="ko-KR" altLang="en-US" sz="1600">
                <a:solidFill>
                  <a:schemeClr val="tx1">
                    <a:lumMod val="85000"/>
                    <a:lumOff val="15000"/>
                  </a:schemeClr>
                </a:solidFill>
              </a:rPr>
              <a:t>공동행위의 의사나 목적이 달라졌거나 기존 합의를 폐지하면서 새로운 공동행위를 합의한 것으로 볼 수 없음</a:t>
            </a:r>
            <a:r>
              <a:rPr lang="en-US" altLang="ko-KR" sz="1600">
                <a:solidFill>
                  <a:schemeClr val="tx1">
                    <a:lumMod val="85000"/>
                    <a:lumOff val="15000"/>
                  </a:schemeClr>
                </a:solidFill>
              </a:rPr>
              <a:t>(</a:t>
            </a:r>
            <a:r>
              <a:rPr lang="ko-KR" altLang="en-US" sz="1600">
                <a:solidFill>
                  <a:schemeClr val="tx1">
                    <a:lumMod val="85000"/>
                    <a:lumOff val="15000"/>
                  </a:schemeClr>
                </a:solidFill>
              </a:rPr>
              <a:t>에프 호프만 라로슈 외 </a:t>
            </a:r>
            <a:r>
              <a:rPr lang="en-US" altLang="ko-KR" sz="1600">
                <a:solidFill>
                  <a:schemeClr val="tx1">
                    <a:lumMod val="85000"/>
                    <a:lumOff val="15000"/>
                  </a:schemeClr>
                </a:solidFill>
              </a:rPr>
              <a:t>5</a:t>
            </a:r>
            <a:r>
              <a:rPr lang="ko-KR" altLang="en-US" sz="1600">
                <a:solidFill>
                  <a:schemeClr val="tx1">
                    <a:lumMod val="85000"/>
                    <a:lumOff val="15000"/>
                  </a:schemeClr>
                </a:solidFill>
              </a:rPr>
              <a:t>의 비타민 판매량 공동결정행위 건</a:t>
            </a:r>
            <a:r>
              <a:rPr lang="en-US" altLang="ko-KR" sz="1600">
                <a:solidFill>
                  <a:schemeClr val="tx1">
                    <a:lumMod val="85000"/>
                    <a:lumOff val="15000"/>
                  </a:schemeClr>
                </a:solidFill>
              </a:rPr>
              <a:t>, </a:t>
            </a:r>
            <a:r>
              <a:rPr lang="ko-KR" altLang="en-US" sz="1600">
                <a:solidFill>
                  <a:schemeClr val="tx1">
                    <a:lumMod val="85000"/>
                    <a:lumOff val="15000"/>
                  </a:schemeClr>
                </a:solidFill>
              </a:rPr>
              <a:t>서울고법 </a:t>
            </a:r>
            <a:r>
              <a:rPr lang="en-US" altLang="ko-KR" sz="1600">
                <a:solidFill>
                  <a:schemeClr val="tx1">
                    <a:lumMod val="85000"/>
                    <a:lumOff val="15000"/>
                  </a:schemeClr>
                </a:solidFill>
              </a:rPr>
              <a:t>2004. 11. 24. </a:t>
            </a:r>
            <a:r>
              <a:rPr lang="ko-KR" altLang="en-US" sz="1600">
                <a:solidFill>
                  <a:schemeClr val="tx1">
                    <a:lumMod val="85000"/>
                    <a:lumOff val="15000"/>
                  </a:schemeClr>
                </a:solidFill>
              </a:rPr>
              <a:t>선고 </a:t>
            </a:r>
            <a:r>
              <a:rPr lang="en-US" altLang="ko-KR" sz="1600">
                <a:solidFill>
                  <a:schemeClr val="tx1">
                    <a:lumMod val="85000"/>
                    <a:lumOff val="15000"/>
                  </a:schemeClr>
                </a:solidFill>
              </a:rPr>
              <a:t>2003</a:t>
            </a:r>
            <a:r>
              <a:rPr lang="ko-KR" altLang="en-US" sz="1600">
                <a:solidFill>
                  <a:schemeClr val="tx1">
                    <a:lumMod val="85000"/>
                    <a:lumOff val="15000"/>
                  </a:schemeClr>
                </a:solidFill>
              </a:rPr>
              <a:t>누</a:t>
            </a:r>
            <a:r>
              <a:rPr lang="en-US" altLang="ko-KR" sz="1600">
                <a:solidFill>
                  <a:schemeClr val="tx1">
                    <a:lumMod val="85000"/>
                    <a:lumOff val="15000"/>
                  </a:schemeClr>
                </a:solidFill>
              </a:rPr>
              <a:t>9000 </a:t>
            </a:r>
            <a:r>
              <a:rPr lang="ko-KR" altLang="en-US" sz="1600">
                <a:solidFill>
                  <a:schemeClr val="tx1">
                    <a:lumMod val="85000"/>
                    <a:lumOff val="15000"/>
                  </a:schemeClr>
                </a:solidFill>
              </a:rPr>
              <a:t>판결</a:t>
            </a:r>
            <a:r>
              <a:rPr lang="en-US" altLang="ko-KR" sz="1600">
                <a:solidFill>
                  <a:schemeClr val="tx1">
                    <a:lumMod val="85000"/>
                    <a:lumOff val="15000"/>
                  </a:schemeClr>
                </a:solidFill>
              </a:rPr>
              <a:t>, </a:t>
            </a:r>
            <a:r>
              <a:rPr lang="ko-KR" altLang="en-US" sz="1600">
                <a:solidFill>
                  <a:schemeClr val="tx1">
                    <a:lumMod val="85000"/>
                    <a:lumOff val="15000"/>
                  </a:schemeClr>
                </a:solidFill>
              </a:rPr>
              <a:t>고법확정</a:t>
            </a:r>
            <a:r>
              <a:rPr lang="en-US" altLang="ko-KR" sz="1600">
                <a:solidFill>
                  <a:schemeClr val="tx1">
                    <a:lumMod val="85000"/>
                    <a:lumOff val="15000"/>
                  </a:schemeClr>
                </a:solidFill>
              </a:rPr>
              <a:t>)</a:t>
            </a:r>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47</a:t>
            </a:fld>
            <a:endParaRPr lang="ko-KR" altLang="en-US"/>
          </a:p>
        </p:txBody>
      </p:sp>
      <p:grpSp>
        <p:nvGrpSpPr>
          <p:cNvPr id="5" name="그룹 19"/>
          <p:cNvGrpSpPr>
            <a:grpSpLocks/>
          </p:cNvGrpSpPr>
          <p:nvPr/>
        </p:nvGrpSpPr>
        <p:grpSpPr bwMode="auto">
          <a:xfrm>
            <a:off x="431539" y="1258305"/>
            <a:ext cx="2606935" cy="488032"/>
            <a:chOff x="2979761" y="2548280"/>
            <a:chExt cx="1917312" cy="455002"/>
          </a:xfrm>
        </p:grpSpPr>
        <p:pic>
          <p:nvPicPr>
            <p:cNvPr id="6" name="Picture 2" descr="C:\작업\소스\박스\박스ㄴㄴ.png"/>
            <p:cNvPicPr>
              <a:picLocks noChangeAspect="1" noChangeArrowheads="1"/>
            </p:cNvPicPr>
            <p:nvPr/>
          </p:nvPicPr>
          <p:blipFill>
            <a:blip r:embed="rId2" cstate="print">
              <a:lum bright="-4000" contrast="2000"/>
            </a:blip>
            <a:srcRect/>
            <a:stretch>
              <a:fillRect/>
            </a:stretch>
          </p:blipFill>
          <p:spPr bwMode="auto">
            <a:xfrm>
              <a:off x="2979761" y="2548280"/>
              <a:ext cx="1917312" cy="455002"/>
            </a:xfrm>
            <a:prstGeom prst="rect">
              <a:avLst/>
            </a:prstGeom>
            <a:noFill/>
            <a:ln w="9525">
              <a:noFill/>
              <a:miter lim="800000"/>
              <a:headEnd/>
              <a:tailEnd/>
            </a:ln>
          </p:spPr>
        </p:pic>
        <p:sp>
          <p:nvSpPr>
            <p:cNvPr id="7" name="직사각형 6"/>
            <p:cNvSpPr/>
            <p:nvPr/>
          </p:nvSpPr>
          <p:spPr>
            <a:xfrm>
              <a:off x="3081443" y="2559032"/>
              <a:ext cx="1657175" cy="344336"/>
            </a:xfrm>
            <a:prstGeom prst="rect">
              <a:avLst/>
            </a:prstGeom>
          </p:spPr>
          <p:txBody>
            <a:bodyPr wrap="square">
              <a:spAutoFit/>
            </a:bodyPr>
            <a:lstStyle/>
            <a:p>
              <a:pPr fontAlgn="auto" latinLnBrk="0">
                <a:spcAft>
                  <a:spcPts val="0"/>
                </a:spcAft>
                <a:defRPr/>
              </a:pPr>
              <a:r>
                <a:rPr kumimoji="0" lang="en-US" altLang="ko-KR" b="1" kern="0">
                  <a:solidFill>
                    <a:srgbClr val="FFFFFF"/>
                  </a:solidFill>
                  <a:latin typeface="Arial" charset="0"/>
                  <a:ea typeface="+mn-ea"/>
                </a:rPr>
                <a:t>3. </a:t>
              </a:r>
              <a:r>
                <a:rPr kumimoji="0" lang="ko-KR" altLang="en-US" b="1" kern="0">
                  <a:solidFill>
                    <a:srgbClr val="FFFFFF"/>
                  </a:solidFill>
                  <a:latin typeface="Arial" charset="0"/>
                  <a:ea typeface="+mn-ea"/>
                </a:rPr>
                <a:t>공동행위 종료일</a:t>
              </a:r>
            </a:p>
          </p:txBody>
        </p:sp>
      </p:grpSp>
    </p:spTree>
    <p:extLst>
      <p:ext uri="{BB962C8B-B14F-4D97-AF65-F5344CB8AC3E}">
        <p14:creationId xmlns="" xmlns:p14="http://schemas.microsoft.com/office/powerpoint/2010/main" val="3011279978"/>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200" y="1772815"/>
            <a:ext cx="8229600" cy="4353347"/>
          </a:xfrm>
        </p:spPr>
        <p:txBody>
          <a:bodyPr/>
          <a:lstStyle/>
          <a:p>
            <a:pPr lvl="1">
              <a:lnSpc>
                <a:spcPct val="150000"/>
              </a:lnSpc>
              <a:spcBef>
                <a:spcPts val="600"/>
              </a:spcBef>
            </a:pPr>
            <a:r>
              <a:rPr lang="en-US" altLang="ko-KR" sz="1600">
                <a:solidFill>
                  <a:schemeClr val="tx1">
                    <a:lumMod val="85000"/>
                    <a:lumOff val="15000"/>
                  </a:schemeClr>
                </a:solidFill>
              </a:rPr>
              <a:t>13</a:t>
            </a:r>
            <a:r>
              <a:rPr lang="ko-KR" altLang="ko-KR" sz="1600">
                <a:solidFill>
                  <a:schemeClr val="tx1">
                    <a:lumMod val="85000"/>
                    <a:lumOff val="15000"/>
                  </a:schemeClr>
                </a:solidFill>
              </a:rPr>
              <a:t>개 사업자 중</a:t>
            </a:r>
            <a:r>
              <a:rPr lang="en-US" altLang="ko-KR" sz="1600">
                <a:solidFill>
                  <a:schemeClr val="tx1">
                    <a:lumMod val="85000"/>
                    <a:lumOff val="15000"/>
                  </a:schemeClr>
                </a:solidFill>
              </a:rPr>
              <a:t> 1</a:t>
            </a:r>
            <a:r>
              <a:rPr lang="ko-KR" altLang="ko-KR" sz="1600">
                <a:solidFill>
                  <a:schemeClr val="tx1">
                    <a:lumMod val="85000"/>
                    <a:lumOff val="15000"/>
                  </a:schemeClr>
                </a:solidFill>
              </a:rPr>
              <a:t>개의 유력사업자가 합의를 파기하더라도 공동행위가 종료되었다고 볼 수 없음</a:t>
            </a:r>
            <a:r>
              <a:rPr lang="en-US" altLang="ko-KR" sz="1600">
                <a:solidFill>
                  <a:schemeClr val="tx1">
                    <a:lumMod val="85000"/>
                    <a:lumOff val="15000"/>
                  </a:schemeClr>
                </a:solidFill>
              </a:rPr>
              <a:t>(13</a:t>
            </a:r>
            <a:r>
              <a:rPr lang="ko-KR" altLang="ko-KR" sz="1600">
                <a:solidFill>
                  <a:schemeClr val="tx1">
                    <a:lumMod val="85000"/>
                    <a:lumOff val="15000"/>
                  </a:schemeClr>
                </a:solidFill>
              </a:rPr>
              <a:t>개 유제품사업자의 시유 및 발효유 가격인상 관련 부당한 공동행위 건</a:t>
            </a:r>
            <a:r>
              <a:rPr lang="en-US" altLang="ko-KR" sz="1600">
                <a:solidFill>
                  <a:schemeClr val="tx1">
                    <a:lumMod val="85000"/>
                    <a:lumOff val="15000"/>
                  </a:schemeClr>
                </a:solidFill>
              </a:rPr>
              <a:t>, </a:t>
            </a:r>
            <a:r>
              <a:rPr lang="ko-KR" altLang="ko-KR" sz="1600">
                <a:solidFill>
                  <a:schemeClr val="tx1">
                    <a:lumMod val="85000"/>
                    <a:lumOff val="15000"/>
                  </a:schemeClr>
                </a:solidFill>
              </a:rPr>
              <a:t>서울고법</a:t>
            </a:r>
            <a:r>
              <a:rPr lang="en-US" altLang="ko-KR" sz="1600">
                <a:solidFill>
                  <a:schemeClr val="tx1">
                    <a:lumMod val="85000"/>
                    <a:lumOff val="15000"/>
                  </a:schemeClr>
                </a:solidFill>
              </a:rPr>
              <a:t> 2012. 4. 12. </a:t>
            </a:r>
            <a:r>
              <a:rPr lang="ko-KR" altLang="ko-KR" sz="1600">
                <a:solidFill>
                  <a:schemeClr val="tx1">
                    <a:lumMod val="85000"/>
                    <a:lumOff val="15000"/>
                  </a:schemeClr>
                </a:solidFill>
              </a:rPr>
              <a:t>선고</a:t>
            </a:r>
            <a:r>
              <a:rPr lang="en-US" altLang="ko-KR" sz="1600">
                <a:solidFill>
                  <a:schemeClr val="tx1">
                    <a:lumMod val="85000"/>
                    <a:lumOff val="15000"/>
                  </a:schemeClr>
                </a:solidFill>
              </a:rPr>
              <a:t> 2011</a:t>
            </a:r>
            <a:r>
              <a:rPr lang="ko-KR" altLang="ko-KR" sz="1600">
                <a:solidFill>
                  <a:schemeClr val="tx1">
                    <a:lumMod val="85000"/>
                    <a:lumOff val="15000"/>
                  </a:schemeClr>
                </a:solidFill>
              </a:rPr>
              <a:t>누</a:t>
            </a:r>
            <a:r>
              <a:rPr lang="en-US" altLang="ko-KR" sz="1600">
                <a:solidFill>
                  <a:schemeClr val="tx1">
                    <a:lumMod val="85000"/>
                    <a:lumOff val="15000"/>
                  </a:schemeClr>
                </a:solidFill>
              </a:rPr>
              <a:t>27584 </a:t>
            </a:r>
            <a:r>
              <a:rPr lang="ko-KR" altLang="ko-KR" sz="1600">
                <a:solidFill>
                  <a:schemeClr val="tx1">
                    <a:lumMod val="85000"/>
                    <a:lumOff val="15000"/>
                  </a:schemeClr>
                </a:solidFill>
              </a:rPr>
              <a:t>판결</a:t>
            </a:r>
            <a:r>
              <a:rPr lang="en-US" altLang="ko-KR" sz="1600">
                <a:solidFill>
                  <a:schemeClr val="tx1">
                    <a:lumMod val="85000"/>
                    <a:lumOff val="15000"/>
                  </a:schemeClr>
                </a:solidFill>
              </a:rPr>
              <a:t>, </a:t>
            </a:r>
            <a:r>
              <a:rPr lang="ko-KR" altLang="ko-KR" sz="1600">
                <a:solidFill>
                  <a:schemeClr val="tx1">
                    <a:lumMod val="85000"/>
                    <a:lumOff val="15000"/>
                  </a:schemeClr>
                </a:solidFill>
              </a:rPr>
              <a:t>대법원</a:t>
            </a:r>
            <a:r>
              <a:rPr lang="en-US" altLang="ko-KR" sz="1600">
                <a:solidFill>
                  <a:schemeClr val="tx1">
                    <a:lumMod val="85000"/>
                    <a:lumOff val="15000"/>
                  </a:schemeClr>
                </a:solidFill>
              </a:rPr>
              <a:t> 2012. 8. 30. </a:t>
            </a:r>
            <a:r>
              <a:rPr lang="ko-KR" altLang="ko-KR" sz="1600">
                <a:solidFill>
                  <a:schemeClr val="tx1">
                    <a:lumMod val="85000"/>
                    <a:lumOff val="15000"/>
                  </a:schemeClr>
                </a:solidFill>
              </a:rPr>
              <a:t>선고</a:t>
            </a:r>
            <a:r>
              <a:rPr lang="en-US" altLang="ko-KR" sz="1600">
                <a:solidFill>
                  <a:schemeClr val="tx1">
                    <a:lumMod val="85000"/>
                    <a:lumOff val="15000"/>
                  </a:schemeClr>
                </a:solidFill>
              </a:rPr>
              <a:t> 2012</a:t>
            </a:r>
            <a:r>
              <a:rPr lang="ko-KR" altLang="ko-KR" sz="1600">
                <a:solidFill>
                  <a:schemeClr val="tx1">
                    <a:lumMod val="85000"/>
                    <a:lumOff val="15000"/>
                  </a:schemeClr>
                </a:solidFill>
              </a:rPr>
              <a:t>두</a:t>
            </a:r>
            <a:r>
              <a:rPr lang="en-US" altLang="ko-KR" sz="1600">
                <a:solidFill>
                  <a:schemeClr val="tx1">
                    <a:lumMod val="85000"/>
                    <a:lumOff val="15000"/>
                  </a:schemeClr>
                </a:solidFill>
              </a:rPr>
              <a:t>10093 </a:t>
            </a:r>
            <a:r>
              <a:rPr lang="ko-KR" altLang="ko-KR" sz="1600">
                <a:solidFill>
                  <a:schemeClr val="tx1">
                    <a:lumMod val="85000"/>
                    <a:lumOff val="15000"/>
                  </a:schemeClr>
                </a:solidFill>
              </a:rPr>
              <a:t>판결</a:t>
            </a:r>
            <a:r>
              <a:rPr lang="en-US" altLang="ko-KR" sz="1600">
                <a:solidFill>
                  <a:schemeClr val="tx1">
                    <a:lumMod val="85000"/>
                    <a:lumOff val="15000"/>
                  </a:schemeClr>
                </a:solidFill>
              </a:rPr>
              <a:t>-</a:t>
            </a:r>
            <a:r>
              <a:rPr lang="ko-KR" altLang="ko-KR" sz="1600">
                <a:solidFill>
                  <a:schemeClr val="tx1">
                    <a:lumMod val="85000"/>
                    <a:lumOff val="15000"/>
                  </a:schemeClr>
                </a:solidFill>
              </a:rPr>
              <a:t>심리불속행 기각</a:t>
            </a:r>
            <a:r>
              <a:rPr lang="en-US" altLang="ko-KR" sz="1600">
                <a:solidFill>
                  <a:schemeClr val="tx1">
                    <a:lumMod val="85000"/>
                    <a:lumOff val="15000"/>
                  </a:schemeClr>
                </a:solidFill>
              </a:rPr>
              <a:t>)</a:t>
            </a:r>
            <a:endParaRPr lang="ko-KR" altLang="ko-KR" sz="1600">
              <a:solidFill>
                <a:schemeClr val="tx1">
                  <a:lumMod val="85000"/>
                  <a:lumOff val="15000"/>
                </a:schemeClr>
              </a:solidFill>
            </a:endParaRPr>
          </a:p>
          <a:p>
            <a:pPr lvl="1">
              <a:lnSpc>
                <a:spcPct val="150000"/>
              </a:lnSpc>
              <a:spcBef>
                <a:spcPts val="1800"/>
              </a:spcBef>
            </a:pPr>
            <a:r>
              <a:rPr lang="ko-KR" altLang="ko-KR" sz="1600">
                <a:solidFill>
                  <a:schemeClr val="tx1">
                    <a:lumMod val="85000"/>
                    <a:lumOff val="15000"/>
                  </a:schemeClr>
                </a:solidFill>
              </a:rPr>
              <a:t>담합에 참여한</a:t>
            </a:r>
            <a:r>
              <a:rPr lang="en-US" altLang="ko-KR" sz="1600">
                <a:solidFill>
                  <a:schemeClr val="tx1">
                    <a:lumMod val="85000"/>
                    <a:lumOff val="15000"/>
                  </a:schemeClr>
                </a:solidFill>
              </a:rPr>
              <a:t> 3</a:t>
            </a:r>
            <a:r>
              <a:rPr lang="ko-KR" altLang="ko-KR" sz="1600">
                <a:solidFill>
                  <a:schemeClr val="tx1">
                    <a:lumMod val="85000"/>
                    <a:lumOff val="15000"/>
                  </a:schemeClr>
                </a:solidFill>
              </a:rPr>
              <a:t>개 회사 중</a:t>
            </a:r>
            <a:r>
              <a:rPr lang="en-US" altLang="ko-KR" sz="1600">
                <a:solidFill>
                  <a:schemeClr val="tx1">
                    <a:lumMod val="85000"/>
                    <a:lumOff val="15000"/>
                  </a:schemeClr>
                </a:solidFill>
              </a:rPr>
              <a:t> 2</a:t>
            </a:r>
            <a:r>
              <a:rPr lang="ko-KR" altLang="ko-KR" sz="1600">
                <a:solidFill>
                  <a:schemeClr val="tx1">
                    <a:lumMod val="85000"/>
                    <a:lumOff val="15000"/>
                  </a:schemeClr>
                </a:solidFill>
              </a:rPr>
              <a:t>개 회사가 탈퇴한 경우는 담합의 성립요건 중 </a:t>
            </a:r>
            <a:r>
              <a:rPr lang="en-US" altLang="ko-KR" sz="1600">
                <a:solidFill>
                  <a:schemeClr val="tx1">
                    <a:lumMod val="85000"/>
                    <a:lumOff val="15000"/>
                  </a:schemeClr>
                </a:solidFill>
              </a:rPr>
              <a:t>‘2</a:t>
            </a:r>
            <a:r>
              <a:rPr lang="ko-KR" altLang="ko-KR" sz="1600">
                <a:solidFill>
                  <a:schemeClr val="tx1">
                    <a:lumMod val="85000"/>
                    <a:lumOff val="15000"/>
                  </a:schemeClr>
                </a:solidFill>
              </a:rPr>
              <a:t>인 이상 사업자들 사이의 의사의 합치</a:t>
            </a:r>
            <a:r>
              <a:rPr lang="en-US" altLang="ko-KR" sz="1600">
                <a:solidFill>
                  <a:schemeClr val="tx1">
                    <a:lumMod val="85000"/>
                    <a:lumOff val="15000"/>
                  </a:schemeClr>
                </a:solidFill>
              </a:rPr>
              <a:t>’</a:t>
            </a:r>
            <a:r>
              <a:rPr lang="ko-KR" altLang="ko-KR" sz="1600">
                <a:solidFill>
                  <a:schemeClr val="tx1">
                    <a:lumMod val="85000"/>
                    <a:lumOff val="15000"/>
                  </a:schemeClr>
                </a:solidFill>
              </a:rPr>
              <a:t>라는 요건을 결하게 되므로 그 담합은 종료되었다고 봄</a:t>
            </a:r>
            <a:r>
              <a:rPr lang="en-US" altLang="ko-KR" sz="1600">
                <a:solidFill>
                  <a:schemeClr val="tx1">
                    <a:lumMod val="85000"/>
                    <a:lumOff val="15000"/>
                  </a:schemeClr>
                </a:solidFill>
              </a:rPr>
              <a:t>(</a:t>
            </a:r>
            <a:r>
              <a:rPr lang="ko-KR" altLang="ko-KR" sz="1600">
                <a:solidFill>
                  <a:schemeClr val="tx1">
                    <a:lumMod val="85000"/>
                    <a:lumOff val="15000"/>
                  </a:schemeClr>
                </a:solidFill>
              </a:rPr>
              <a:t>대한제당의 설탕가격담합 건</a:t>
            </a:r>
            <a:r>
              <a:rPr lang="en-US" altLang="ko-KR" sz="1600">
                <a:solidFill>
                  <a:schemeClr val="tx1">
                    <a:lumMod val="85000"/>
                    <a:lumOff val="15000"/>
                  </a:schemeClr>
                </a:solidFill>
              </a:rPr>
              <a:t>, </a:t>
            </a:r>
            <a:r>
              <a:rPr lang="ko-KR" altLang="ko-KR" sz="1600">
                <a:solidFill>
                  <a:schemeClr val="tx1">
                    <a:lumMod val="85000"/>
                    <a:lumOff val="15000"/>
                  </a:schemeClr>
                </a:solidFill>
              </a:rPr>
              <a:t>대법원</a:t>
            </a:r>
            <a:r>
              <a:rPr lang="en-US" altLang="ko-KR" sz="1600">
                <a:solidFill>
                  <a:schemeClr val="tx1">
                    <a:lumMod val="85000"/>
                    <a:lumOff val="15000"/>
                  </a:schemeClr>
                </a:solidFill>
              </a:rPr>
              <a:t> 2010. 3. 11. </a:t>
            </a:r>
            <a:r>
              <a:rPr lang="ko-KR" altLang="ko-KR" sz="1600">
                <a:solidFill>
                  <a:schemeClr val="tx1">
                    <a:lumMod val="85000"/>
                    <a:lumOff val="15000"/>
                  </a:schemeClr>
                </a:solidFill>
              </a:rPr>
              <a:t>선고</a:t>
            </a:r>
            <a:r>
              <a:rPr lang="en-US" altLang="ko-KR" sz="1600">
                <a:solidFill>
                  <a:schemeClr val="tx1">
                    <a:lumMod val="85000"/>
                    <a:lumOff val="15000"/>
                  </a:schemeClr>
                </a:solidFill>
              </a:rPr>
              <a:t> 2008</a:t>
            </a:r>
            <a:r>
              <a:rPr lang="ko-KR" altLang="ko-KR" sz="1600">
                <a:solidFill>
                  <a:schemeClr val="tx1">
                    <a:lumMod val="85000"/>
                    <a:lumOff val="15000"/>
                  </a:schemeClr>
                </a:solidFill>
              </a:rPr>
              <a:t>두</a:t>
            </a:r>
            <a:r>
              <a:rPr lang="en-US" altLang="ko-KR" sz="1600">
                <a:solidFill>
                  <a:schemeClr val="tx1">
                    <a:lumMod val="85000"/>
                    <a:lumOff val="15000"/>
                  </a:schemeClr>
                </a:solidFill>
              </a:rPr>
              <a:t>15176 </a:t>
            </a:r>
            <a:r>
              <a:rPr lang="ko-KR" altLang="ko-KR" sz="1600">
                <a:solidFill>
                  <a:schemeClr val="tx1">
                    <a:lumMod val="85000"/>
                    <a:lumOff val="15000"/>
                  </a:schemeClr>
                </a:solidFill>
              </a:rPr>
              <a:t>판결</a:t>
            </a:r>
            <a:r>
              <a:rPr lang="en-US" altLang="ko-KR" sz="1600">
                <a:solidFill>
                  <a:schemeClr val="tx1">
                    <a:lumMod val="85000"/>
                    <a:lumOff val="15000"/>
                  </a:schemeClr>
                </a:solidFill>
              </a:rPr>
              <a:t>)</a:t>
            </a:r>
            <a:endParaRPr lang="ko-KR" altLang="ko-KR" sz="1600">
              <a:solidFill>
                <a:schemeClr val="tx1">
                  <a:lumMod val="85000"/>
                  <a:lumOff val="15000"/>
                </a:schemeClr>
              </a:solidFill>
            </a:endParaRPr>
          </a:p>
          <a:p>
            <a:endParaRPr lang="ko-KR" altLang="en-US"/>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48</a:t>
            </a:fld>
            <a:endParaRPr lang="ko-KR" altLang="en-US"/>
          </a:p>
        </p:txBody>
      </p:sp>
    </p:spTree>
    <p:extLst>
      <p:ext uri="{BB962C8B-B14F-4D97-AF65-F5344CB8AC3E}">
        <p14:creationId xmlns="" xmlns:p14="http://schemas.microsoft.com/office/powerpoint/2010/main" val="3701081917"/>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200" y="1772815"/>
            <a:ext cx="8229600" cy="4353347"/>
          </a:xfrm>
        </p:spPr>
        <p:txBody>
          <a:bodyPr/>
          <a:lstStyle/>
          <a:p>
            <a:pPr lvl="1">
              <a:lnSpc>
                <a:spcPct val="150000"/>
              </a:lnSpc>
              <a:spcBef>
                <a:spcPts val="600"/>
              </a:spcBef>
            </a:pPr>
            <a:r>
              <a:rPr lang="ko-KR" altLang="en-US" sz="1600" smtClean="0">
                <a:solidFill>
                  <a:schemeClr val="tx1">
                    <a:lumMod val="85000"/>
                    <a:lumOff val="15000"/>
                  </a:schemeClr>
                </a:solidFill>
              </a:rPr>
              <a:t>시외전화 </a:t>
            </a:r>
            <a:r>
              <a:rPr lang="ko-KR" altLang="en-US" sz="1600">
                <a:solidFill>
                  <a:schemeClr val="tx1">
                    <a:lumMod val="85000"/>
                    <a:lumOff val="15000"/>
                  </a:schemeClr>
                </a:solidFill>
              </a:rPr>
              <a:t>요금 담합에 참여한 </a:t>
            </a:r>
            <a:r>
              <a:rPr lang="en-US" altLang="ko-KR" sz="1600">
                <a:solidFill>
                  <a:schemeClr val="tx1">
                    <a:lumMod val="85000"/>
                    <a:lumOff val="15000"/>
                  </a:schemeClr>
                </a:solidFill>
              </a:rPr>
              <a:t>4</a:t>
            </a:r>
            <a:r>
              <a:rPr lang="ko-KR" altLang="en-US" sz="1600">
                <a:solidFill>
                  <a:schemeClr val="tx1">
                    <a:lumMod val="85000"/>
                    <a:lumOff val="15000"/>
                  </a:schemeClr>
                </a:solidFill>
              </a:rPr>
              <a:t>개 회사 중 </a:t>
            </a:r>
            <a:r>
              <a:rPr lang="en-US" altLang="ko-KR" sz="1600">
                <a:solidFill>
                  <a:schemeClr val="tx1">
                    <a:lumMod val="85000"/>
                    <a:lumOff val="15000"/>
                  </a:schemeClr>
                </a:solidFill>
              </a:rPr>
              <a:t>1</a:t>
            </a:r>
            <a:r>
              <a:rPr lang="ko-KR" altLang="en-US" sz="1600">
                <a:solidFill>
                  <a:schemeClr val="tx1">
                    <a:lumMod val="85000"/>
                    <a:lumOff val="15000"/>
                  </a:schemeClr>
                </a:solidFill>
              </a:rPr>
              <a:t>개 회사가 요금을 인하한 날을 다른 회사들의 합의 탈퇴일로 볼 수 없음</a:t>
            </a:r>
            <a:r>
              <a:rPr lang="en-US" altLang="ko-KR" sz="1600">
                <a:solidFill>
                  <a:schemeClr val="tx1">
                    <a:lumMod val="85000"/>
                    <a:lumOff val="15000"/>
                  </a:schemeClr>
                </a:solidFill>
              </a:rPr>
              <a:t>(</a:t>
            </a:r>
            <a:r>
              <a:rPr lang="ko-KR" altLang="en-US" sz="1600">
                <a:solidFill>
                  <a:schemeClr val="tx1">
                    <a:lumMod val="85000"/>
                    <a:lumOff val="15000"/>
                  </a:schemeClr>
                </a:solidFill>
              </a:rPr>
              <a:t>케이티 등 </a:t>
            </a:r>
            <a:r>
              <a:rPr lang="en-US" altLang="ko-KR" sz="1600">
                <a:solidFill>
                  <a:schemeClr val="tx1">
                    <a:lumMod val="85000"/>
                    <a:lumOff val="15000"/>
                  </a:schemeClr>
                </a:solidFill>
              </a:rPr>
              <a:t>4</a:t>
            </a:r>
            <a:r>
              <a:rPr lang="ko-KR" altLang="en-US" sz="1600">
                <a:solidFill>
                  <a:schemeClr val="tx1">
                    <a:lumMod val="85000"/>
                    <a:lumOff val="15000"/>
                  </a:schemeClr>
                </a:solidFill>
              </a:rPr>
              <a:t>개사의 시외전화요금 공동결정행위 건</a:t>
            </a:r>
            <a:r>
              <a:rPr lang="en-US" altLang="ko-KR" sz="1600">
                <a:solidFill>
                  <a:schemeClr val="tx1">
                    <a:lumMod val="85000"/>
                    <a:lumOff val="15000"/>
                  </a:schemeClr>
                </a:solidFill>
              </a:rPr>
              <a:t>, </a:t>
            </a:r>
            <a:r>
              <a:rPr lang="ko-KR" altLang="en-US" sz="1600">
                <a:solidFill>
                  <a:schemeClr val="tx1">
                    <a:lumMod val="85000"/>
                    <a:lumOff val="15000"/>
                  </a:schemeClr>
                </a:solidFill>
              </a:rPr>
              <a:t>대법원 </a:t>
            </a:r>
            <a:r>
              <a:rPr lang="en-US" altLang="ko-KR" sz="1600">
                <a:solidFill>
                  <a:schemeClr val="tx1">
                    <a:lumMod val="85000"/>
                    <a:lumOff val="15000"/>
                  </a:schemeClr>
                </a:solidFill>
              </a:rPr>
              <a:t>2008. 12. 24. </a:t>
            </a:r>
            <a:r>
              <a:rPr lang="ko-KR" altLang="en-US" sz="1600">
                <a:solidFill>
                  <a:schemeClr val="tx1">
                    <a:lumMod val="85000"/>
                    <a:lumOff val="15000"/>
                  </a:schemeClr>
                </a:solidFill>
              </a:rPr>
              <a:t>선고 </a:t>
            </a:r>
            <a:r>
              <a:rPr lang="en-US" altLang="ko-KR" sz="1600">
                <a:solidFill>
                  <a:schemeClr val="tx1">
                    <a:lumMod val="85000"/>
                    <a:lumOff val="15000"/>
                  </a:schemeClr>
                </a:solidFill>
              </a:rPr>
              <a:t>2007</a:t>
            </a:r>
            <a:r>
              <a:rPr lang="ko-KR" altLang="en-US" sz="1600">
                <a:solidFill>
                  <a:schemeClr val="tx1">
                    <a:lumMod val="85000"/>
                    <a:lumOff val="15000"/>
                  </a:schemeClr>
                </a:solidFill>
              </a:rPr>
              <a:t>두</a:t>
            </a:r>
            <a:r>
              <a:rPr lang="en-US" altLang="ko-KR" sz="1600">
                <a:solidFill>
                  <a:schemeClr val="tx1">
                    <a:lumMod val="85000"/>
                    <a:lumOff val="15000"/>
                  </a:schemeClr>
                </a:solidFill>
              </a:rPr>
              <a:t>19584 </a:t>
            </a:r>
            <a:r>
              <a:rPr lang="ko-KR" altLang="en-US" sz="1600">
                <a:solidFill>
                  <a:schemeClr val="tx1">
                    <a:lumMod val="85000"/>
                    <a:lumOff val="15000"/>
                  </a:schemeClr>
                </a:solidFill>
              </a:rPr>
              <a:t>판결</a:t>
            </a:r>
            <a:r>
              <a:rPr lang="en-US" altLang="ko-KR" sz="1600" smtClean="0">
                <a:solidFill>
                  <a:schemeClr val="tx1">
                    <a:lumMod val="85000"/>
                    <a:lumOff val="15000"/>
                  </a:schemeClr>
                </a:solidFill>
              </a:rPr>
              <a:t>)</a:t>
            </a:r>
          </a:p>
          <a:p>
            <a:pPr lvl="1">
              <a:lnSpc>
                <a:spcPct val="150000"/>
              </a:lnSpc>
              <a:spcBef>
                <a:spcPts val="600"/>
              </a:spcBef>
            </a:pPr>
            <a:endParaRPr lang="en-US" altLang="ko-KR" sz="1600">
              <a:solidFill>
                <a:schemeClr val="tx1">
                  <a:lumMod val="85000"/>
                  <a:lumOff val="15000"/>
                </a:schemeClr>
              </a:solidFill>
            </a:endParaRPr>
          </a:p>
          <a:p>
            <a:pPr lvl="1">
              <a:lnSpc>
                <a:spcPct val="150000"/>
              </a:lnSpc>
              <a:spcBef>
                <a:spcPts val="600"/>
              </a:spcBef>
            </a:pPr>
            <a:r>
              <a:rPr lang="ko-KR" altLang="en-US" sz="1600" smtClean="0">
                <a:solidFill>
                  <a:schemeClr val="tx1">
                    <a:lumMod val="85000"/>
                    <a:lumOff val="15000"/>
                  </a:schemeClr>
                </a:solidFill>
              </a:rPr>
              <a:t>신용등급별로 </a:t>
            </a:r>
            <a:r>
              <a:rPr lang="ko-KR" altLang="en-US" sz="1600">
                <a:solidFill>
                  <a:schemeClr val="tx1">
                    <a:lumMod val="85000"/>
                    <a:lumOff val="15000"/>
                  </a:schemeClr>
                </a:solidFill>
              </a:rPr>
              <a:t>수수료율을 차별화하고 이를 인터넷 홈페이지에 공개한 것으로는 수수료율 담합 합의의 탈퇴로 인정할 수 없음</a:t>
            </a:r>
            <a:r>
              <a:rPr lang="en-US" altLang="ko-KR" sz="1600">
                <a:solidFill>
                  <a:schemeClr val="tx1">
                    <a:lumMod val="85000"/>
                    <a:lumOff val="15000"/>
                  </a:schemeClr>
                </a:solidFill>
              </a:rPr>
              <a:t>(5</a:t>
            </a:r>
            <a:r>
              <a:rPr lang="ko-KR" altLang="en-US" sz="1600">
                <a:solidFill>
                  <a:schemeClr val="tx1">
                    <a:lumMod val="85000"/>
                    <a:lumOff val="15000"/>
                  </a:schemeClr>
                </a:solidFill>
              </a:rPr>
              <a:t>개 은행의 수출환어음 매입수수료 신설담합 건</a:t>
            </a:r>
            <a:r>
              <a:rPr lang="en-US" altLang="ko-KR" sz="1600">
                <a:solidFill>
                  <a:schemeClr val="tx1">
                    <a:lumMod val="85000"/>
                    <a:lumOff val="15000"/>
                  </a:schemeClr>
                </a:solidFill>
              </a:rPr>
              <a:t>, </a:t>
            </a:r>
            <a:r>
              <a:rPr lang="ko-KR" altLang="en-US" sz="1600">
                <a:solidFill>
                  <a:schemeClr val="tx1">
                    <a:lumMod val="85000"/>
                    <a:lumOff val="15000"/>
                  </a:schemeClr>
                </a:solidFill>
              </a:rPr>
              <a:t>대법원 </a:t>
            </a:r>
            <a:r>
              <a:rPr lang="en-US" altLang="ko-KR" sz="1600">
                <a:solidFill>
                  <a:schemeClr val="tx1">
                    <a:lumMod val="85000"/>
                    <a:lumOff val="15000"/>
                  </a:schemeClr>
                </a:solidFill>
              </a:rPr>
              <a:t>2011. 4. 28. </a:t>
            </a:r>
            <a:r>
              <a:rPr lang="ko-KR" altLang="en-US" sz="1600">
                <a:solidFill>
                  <a:schemeClr val="tx1">
                    <a:lumMod val="85000"/>
                    <a:lumOff val="15000"/>
                  </a:schemeClr>
                </a:solidFill>
              </a:rPr>
              <a:t>선고 </a:t>
            </a:r>
            <a:r>
              <a:rPr lang="en-US" altLang="ko-KR" sz="1600">
                <a:solidFill>
                  <a:schemeClr val="tx1">
                    <a:lumMod val="85000"/>
                    <a:lumOff val="15000"/>
                  </a:schemeClr>
                </a:solidFill>
              </a:rPr>
              <a:t>2009</a:t>
            </a:r>
            <a:r>
              <a:rPr lang="ko-KR" altLang="en-US" sz="1600">
                <a:solidFill>
                  <a:schemeClr val="tx1">
                    <a:lumMod val="85000"/>
                    <a:lumOff val="15000"/>
                  </a:schemeClr>
                </a:solidFill>
              </a:rPr>
              <a:t>두</a:t>
            </a:r>
            <a:r>
              <a:rPr lang="en-US" altLang="ko-KR" sz="1600">
                <a:solidFill>
                  <a:schemeClr val="tx1">
                    <a:lumMod val="85000"/>
                    <a:lumOff val="15000"/>
                  </a:schemeClr>
                </a:solidFill>
              </a:rPr>
              <a:t>4661 </a:t>
            </a:r>
            <a:r>
              <a:rPr lang="ko-KR" altLang="en-US" sz="1600">
                <a:solidFill>
                  <a:schemeClr val="tx1">
                    <a:lumMod val="85000"/>
                    <a:lumOff val="15000"/>
                  </a:schemeClr>
                </a:solidFill>
              </a:rPr>
              <a:t>판결</a:t>
            </a:r>
            <a:r>
              <a:rPr lang="en-US" altLang="ko-KR" sz="1600">
                <a:solidFill>
                  <a:schemeClr val="tx1">
                    <a:lumMod val="85000"/>
                    <a:lumOff val="15000"/>
                  </a:schemeClr>
                </a:solidFill>
              </a:rPr>
              <a:t>) – </a:t>
            </a:r>
            <a:r>
              <a:rPr lang="ko-KR" altLang="en-US" sz="1600">
                <a:solidFill>
                  <a:schemeClr val="tx1">
                    <a:lumMod val="85000"/>
                    <a:lumOff val="15000"/>
                  </a:schemeClr>
                </a:solidFill>
              </a:rPr>
              <a:t>다른 사업자에게 합의에서 탈퇴한다는 의사표시를 하였다고 보기 어렵고</a:t>
            </a:r>
            <a:r>
              <a:rPr lang="en-US" altLang="ko-KR" sz="1600">
                <a:solidFill>
                  <a:schemeClr val="tx1">
                    <a:lumMod val="85000"/>
                    <a:lumOff val="15000"/>
                  </a:schemeClr>
                </a:solidFill>
              </a:rPr>
              <a:t>, </a:t>
            </a:r>
            <a:r>
              <a:rPr lang="ko-KR" altLang="en-US" sz="1600">
                <a:solidFill>
                  <a:schemeClr val="tx1">
                    <a:lumMod val="85000"/>
                    <a:lumOff val="15000"/>
                  </a:schemeClr>
                </a:solidFill>
              </a:rPr>
              <a:t>변경한 신용등급별 인수수수료율은 이 사건 인수수수료 신설합의에서 정한 요율을 신용등급에 따라 약간 조정한 요율에 </a:t>
            </a:r>
            <a:r>
              <a:rPr lang="ko-KR" altLang="en-US" sz="1600" smtClean="0">
                <a:solidFill>
                  <a:schemeClr val="tx1">
                    <a:lumMod val="85000"/>
                    <a:lumOff val="15000"/>
                  </a:schemeClr>
                </a:solidFill>
              </a:rPr>
              <a:t>불과함</a:t>
            </a:r>
            <a:endParaRPr lang="ko-KR" altLang="en-US"/>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49</a:t>
            </a:fld>
            <a:endParaRPr lang="ko-KR" altLang="en-US"/>
          </a:p>
        </p:txBody>
      </p:sp>
    </p:spTree>
    <p:extLst>
      <p:ext uri="{BB962C8B-B14F-4D97-AF65-F5344CB8AC3E}">
        <p14:creationId xmlns="" xmlns:p14="http://schemas.microsoft.com/office/powerpoint/2010/main" val="964105818"/>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I. </a:t>
            </a:r>
            <a:r>
              <a:rPr lang="ko-KR" altLang="ko-KR">
                <a:effectLst/>
              </a:rPr>
              <a:t>합의</a:t>
            </a:r>
            <a:endParaRPr lang="ko-KR" altLang="en-US"/>
          </a:p>
        </p:txBody>
      </p:sp>
      <p:sp>
        <p:nvSpPr>
          <p:cNvPr id="3" name="내용 개체 틀 2"/>
          <p:cNvSpPr>
            <a:spLocks noGrp="1"/>
          </p:cNvSpPr>
          <p:nvPr>
            <p:ph idx="1"/>
          </p:nvPr>
        </p:nvSpPr>
        <p:spPr>
          <a:xfrm>
            <a:off x="457200" y="1412775"/>
            <a:ext cx="8470900" cy="4713387"/>
          </a:xfrm>
        </p:spPr>
        <p:txBody>
          <a:bodyPr>
            <a:noAutofit/>
          </a:bodyPr>
          <a:lstStyle/>
          <a:p>
            <a:pPr lvl="1">
              <a:lnSpc>
                <a:spcPct val="125000"/>
              </a:lnSpc>
              <a:spcBef>
                <a:spcPts val="600"/>
              </a:spcBef>
            </a:pPr>
            <a:r>
              <a:rPr lang="ko-KR" altLang="ko-KR" dirty="0"/>
              <a:t>옥수수기름 군납입찰 참가</a:t>
            </a:r>
            <a:r>
              <a:rPr lang="en-US" altLang="ko-KR" dirty="0"/>
              <a:t> 2</a:t>
            </a:r>
            <a:r>
              <a:rPr lang="ko-KR" altLang="ko-KR" dirty="0"/>
              <a:t>개 사업자의 부당한 공동행위 </a:t>
            </a:r>
            <a:r>
              <a:rPr lang="ko-KR" altLang="ko-KR" sz="1400" dirty="0"/>
              <a:t>건</a:t>
            </a:r>
            <a:r>
              <a:rPr lang="en-US" altLang="ko-KR" sz="1400" dirty="0"/>
              <a:t> [2007</a:t>
            </a:r>
            <a:r>
              <a:rPr lang="ko-KR" altLang="ko-KR" sz="1400" dirty="0"/>
              <a:t>누</a:t>
            </a:r>
            <a:r>
              <a:rPr lang="en-US" altLang="ko-KR" sz="1400" dirty="0"/>
              <a:t>2946, 2007</a:t>
            </a:r>
            <a:r>
              <a:rPr lang="ko-KR" altLang="ko-KR" sz="1400" dirty="0"/>
              <a:t>두</a:t>
            </a:r>
            <a:r>
              <a:rPr lang="en-US" altLang="ko-KR" sz="1400" dirty="0"/>
              <a:t>18079(</a:t>
            </a:r>
            <a:r>
              <a:rPr lang="ko-KR" altLang="ko-KR" sz="1400" dirty="0" err="1"/>
              <a:t>심리불속행</a:t>
            </a:r>
            <a:r>
              <a:rPr lang="en-US" altLang="ko-KR" sz="1400" dirty="0"/>
              <a:t>) </a:t>
            </a:r>
            <a:r>
              <a:rPr lang="ko-KR" altLang="ko-KR" sz="1400" dirty="0"/>
              <a:t>판결</a:t>
            </a:r>
            <a:r>
              <a:rPr lang="en-US" altLang="ko-KR" sz="1400" dirty="0"/>
              <a:t>]</a:t>
            </a:r>
            <a:endParaRPr lang="ko-KR" altLang="ko-KR" sz="1400" dirty="0"/>
          </a:p>
          <a:p>
            <a:pPr lvl="2">
              <a:lnSpc>
                <a:spcPct val="125000"/>
              </a:lnSpc>
              <a:spcBef>
                <a:spcPts val="600"/>
              </a:spcBef>
            </a:pPr>
            <a:r>
              <a:rPr lang="ko-KR" altLang="ko-KR" dirty="0"/>
              <a:t>시사점</a:t>
            </a:r>
            <a:r>
              <a:rPr lang="en-US" altLang="ko-KR" dirty="0"/>
              <a:t>: </a:t>
            </a:r>
            <a:r>
              <a:rPr lang="ko-KR" altLang="ko-KR" dirty="0"/>
              <a:t>사업자 단체가 사업자로서 공동행위에 참여한 경우는 공정거래법 제</a:t>
            </a:r>
            <a:r>
              <a:rPr lang="en-US" altLang="ko-KR" dirty="0"/>
              <a:t>19</a:t>
            </a:r>
            <a:r>
              <a:rPr lang="ko-KR" altLang="ko-KR" dirty="0"/>
              <a:t>조 제</a:t>
            </a:r>
            <a:r>
              <a:rPr lang="en-US" altLang="ko-KR" dirty="0"/>
              <a:t>1</a:t>
            </a:r>
            <a:r>
              <a:rPr lang="ko-KR" altLang="ko-KR" dirty="0"/>
              <a:t>항이 적용됨</a:t>
            </a:r>
            <a:r>
              <a:rPr lang="en-US" altLang="ko-KR" dirty="0"/>
              <a:t> (</a:t>
            </a:r>
            <a:r>
              <a:rPr lang="ko-KR" altLang="ko-KR" dirty="0"/>
              <a:t>공정거래법 제</a:t>
            </a:r>
            <a:r>
              <a:rPr lang="en-US" altLang="ko-KR" dirty="0"/>
              <a:t>29</a:t>
            </a:r>
            <a:r>
              <a:rPr lang="ko-KR" altLang="ko-KR" dirty="0"/>
              <a:t>조 제</a:t>
            </a:r>
            <a:r>
              <a:rPr lang="en-US" altLang="ko-KR" dirty="0"/>
              <a:t>1</a:t>
            </a:r>
            <a:r>
              <a:rPr lang="ko-KR" altLang="ko-KR" dirty="0" smtClean="0"/>
              <a:t>항</a:t>
            </a:r>
            <a:r>
              <a:rPr lang="ko-KR" altLang="en-US" dirty="0" smtClean="0"/>
              <a:t>의 사업자 단체 금지행위가 </a:t>
            </a:r>
            <a:r>
              <a:rPr lang="en-US" altLang="ko-KR" dirty="0" smtClean="0"/>
              <a:t> </a:t>
            </a:r>
            <a:r>
              <a:rPr lang="en-US" altLang="ko-KR" dirty="0"/>
              <a:t>X</a:t>
            </a:r>
            <a:r>
              <a:rPr lang="en-US" altLang="ko-KR" dirty="0" smtClean="0"/>
              <a:t>)</a:t>
            </a:r>
            <a:endParaRPr lang="ko-KR" altLang="ko-KR" sz="800" dirty="0"/>
          </a:p>
          <a:p>
            <a:pPr lvl="3">
              <a:lnSpc>
                <a:spcPct val="125000"/>
              </a:lnSpc>
              <a:spcBef>
                <a:spcPts val="600"/>
              </a:spcBef>
            </a:pPr>
            <a:r>
              <a:rPr lang="ko-KR" altLang="ko-KR" dirty="0"/>
              <a:t>사업자단체가 직접 거래의 당사자로 거래에 참여한 경우에 사업자단체는 사업자로의 성격을 가지게 되므로 사업자단체인 원고가 스스로 사업자등록을 하고</a:t>
            </a:r>
            <a:r>
              <a:rPr lang="en-US" altLang="ko-KR" dirty="0"/>
              <a:t>, </a:t>
            </a:r>
            <a:r>
              <a:rPr lang="ko-KR" altLang="ko-KR" dirty="0"/>
              <a:t>본건 입찰에 직접 참여하여 자신의 명의로 낙찰을 받아 입찰계약을 체결한 점에 비추어 원고의 행위에 대하여 공정거래법 제</a:t>
            </a:r>
            <a:r>
              <a:rPr lang="en-US" altLang="ko-KR" dirty="0"/>
              <a:t>19</a:t>
            </a:r>
            <a:r>
              <a:rPr lang="ko-KR" altLang="ko-KR" dirty="0"/>
              <a:t>조 제</a:t>
            </a:r>
            <a:r>
              <a:rPr lang="en-US" altLang="ko-KR" dirty="0"/>
              <a:t>1</a:t>
            </a:r>
            <a:r>
              <a:rPr lang="ko-KR" altLang="ko-KR" dirty="0"/>
              <a:t>항이 </a:t>
            </a:r>
            <a:r>
              <a:rPr lang="ko-KR" altLang="ko-KR" dirty="0" smtClean="0"/>
              <a:t>적용됨</a:t>
            </a:r>
            <a:endParaRPr lang="en-US" altLang="ko-KR" dirty="0" smtClean="0"/>
          </a:p>
          <a:p>
            <a:pPr lvl="3">
              <a:lnSpc>
                <a:spcPct val="125000"/>
              </a:lnSpc>
              <a:spcBef>
                <a:spcPts val="600"/>
              </a:spcBef>
            </a:pPr>
            <a:endParaRPr lang="ko-KR" altLang="ko-KR" sz="900" dirty="0"/>
          </a:p>
          <a:p>
            <a:pPr lvl="1">
              <a:lnSpc>
                <a:spcPct val="125000"/>
              </a:lnSpc>
              <a:spcBef>
                <a:spcPts val="600"/>
              </a:spcBef>
            </a:pPr>
            <a:r>
              <a:rPr lang="en-US" altLang="ko-KR" dirty="0"/>
              <a:t>3</a:t>
            </a:r>
            <a:r>
              <a:rPr lang="ko-KR" altLang="ko-KR" dirty="0"/>
              <a:t>개사의 지게차 입찰담합</a:t>
            </a:r>
            <a:r>
              <a:rPr lang="en-US" altLang="ko-KR" dirty="0"/>
              <a:t> </a:t>
            </a:r>
            <a:r>
              <a:rPr lang="en-US" altLang="ko-KR" sz="1400" dirty="0"/>
              <a:t>[2005</a:t>
            </a:r>
            <a:r>
              <a:rPr lang="ko-KR" altLang="ko-KR" sz="1400" dirty="0"/>
              <a:t>누</a:t>
            </a:r>
            <a:r>
              <a:rPr lang="en-US" altLang="ko-KR" sz="1400" dirty="0"/>
              <a:t>16040, 2007</a:t>
            </a:r>
            <a:r>
              <a:rPr lang="ko-KR" altLang="ko-KR" sz="1400" dirty="0"/>
              <a:t>두</a:t>
            </a:r>
            <a:r>
              <a:rPr lang="en-US" altLang="ko-KR" sz="1400" dirty="0"/>
              <a:t>2852, 2007</a:t>
            </a:r>
            <a:r>
              <a:rPr lang="ko-KR" altLang="ko-KR" sz="1400" dirty="0"/>
              <a:t>누</a:t>
            </a:r>
            <a:r>
              <a:rPr lang="en-US" altLang="ko-KR" sz="1400" dirty="0"/>
              <a:t>34431 </a:t>
            </a:r>
            <a:r>
              <a:rPr lang="ko-KR" altLang="ko-KR" sz="1400" dirty="0"/>
              <a:t>판결</a:t>
            </a:r>
            <a:r>
              <a:rPr lang="en-US" altLang="ko-KR" sz="1400" dirty="0"/>
              <a:t>(</a:t>
            </a:r>
            <a:r>
              <a:rPr lang="ko-KR" altLang="ko-KR" sz="1400" dirty="0" err="1"/>
              <a:t>환송심</a:t>
            </a:r>
            <a:r>
              <a:rPr lang="en-US" altLang="ko-KR" sz="1400" dirty="0"/>
              <a:t>)]</a:t>
            </a:r>
            <a:endParaRPr lang="ko-KR" altLang="ko-KR" sz="1400" dirty="0"/>
          </a:p>
          <a:p>
            <a:pPr lvl="2">
              <a:lnSpc>
                <a:spcPct val="125000"/>
              </a:lnSpc>
              <a:spcBef>
                <a:spcPts val="600"/>
              </a:spcBef>
            </a:pPr>
            <a:r>
              <a:rPr lang="ko-KR" altLang="ko-KR" dirty="0"/>
              <a:t>시사점</a:t>
            </a:r>
            <a:r>
              <a:rPr lang="en-US" altLang="ko-KR" dirty="0"/>
              <a:t>: </a:t>
            </a:r>
            <a:r>
              <a:rPr lang="ko-KR" altLang="ko-KR" dirty="0"/>
              <a:t>자산부채양수 방식으로 구 기업의 영업을 인수한 이후 기존의 합의 실행을 묵시적으로 동의한 것으로 </a:t>
            </a:r>
            <a:r>
              <a:rPr lang="ko-KR" altLang="ko-KR" dirty="0" smtClean="0"/>
              <a:t>봄</a:t>
            </a:r>
            <a:endParaRPr lang="ko-KR" altLang="ko-KR" dirty="0"/>
          </a:p>
          <a:p>
            <a:pPr lvl="3">
              <a:lnSpc>
                <a:spcPct val="125000"/>
              </a:lnSpc>
              <a:spcBef>
                <a:spcPts val="600"/>
              </a:spcBef>
            </a:pPr>
            <a:r>
              <a:rPr lang="ko-KR" altLang="ko-KR" dirty="0"/>
              <a:t>자산양수 전에 합의 및 실행행위가 있었고</a:t>
            </a:r>
            <a:r>
              <a:rPr lang="en-US" altLang="ko-KR" dirty="0"/>
              <a:t>, </a:t>
            </a:r>
            <a:r>
              <a:rPr lang="ko-KR" altLang="ko-KR" dirty="0"/>
              <a:t>자산양수 후에도 계속 실행행위가 존재하는 경우로서 구조조정 전의 행위에 따른 책임을 인수회사</a:t>
            </a:r>
            <a:r>
              <a:rPr lang="en-US" altLang="ko-KR" dirty="0"/>
              <a:t>(D</a:t>
            </a:r>
            <a:r>
              <a:rPr lang="ko-KR" altLang="ko-KR" dirty="0"/>
              <a:t>사</a:t>
            </a:r>
            <a:r>
              <a:rPr lang="en-US" altLang="ko-KR" dirty="0"/>
              <a:t>)</a:t>
            </a:r>
            <a:r>
              <a:rPr lang="ko-KR" altLang="ko-KR" dirty="0"/>
              <a:t>에 귀속시키기 위해서는 묵시적 동의가 있었는지 여부가 문제됨</a:t>
            </a:r>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5</a:t>
            </a:fld>
            <a:endParaRPr lang="ko-KR" altLang="en-US"/>
          </a:p>
        </p:txBody>
      </p:sp>
    </p:spTree>
    <p:extLst>
      <p:ext uri="{BB962C8B-B14F-4D97-AF65-F5344CB8AC3E}">
        <p14:creationId xmlns="" xmlns:p14="http://schemas.microsoft.com/office/powerpoint/2010/main" val="3251850096"/>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200" y="1266825"/>
            <a:ext cx="8327268" cy="4859338"/>
          </a:xfrm>
        </p:spPr>
        <p:txBody>
          <a:bodyPr>
            <a:noAutofit/>
          </a:bodyPr>
          <a:lstStyle/>
          <a:p>
            <a:endParaRPr lang="en-US" altLang="ko-KR" smtClean="0"/>
          </a:p>
          <a:p>
            <a:pPr lvl="1">
              <a:lnSpc>
                <a:spcPct val="120000"/>
              </a:lnSpc>
              <a:spcBef>
                <a:spcPts val="1800"/>
              </a:spcBef>
            </a:pPr>
            <a:r>
              <a:rPr lang="en-US" altLang="ko-KR"/>
              <a:t>11</a:t>
            </a:r>
            <a:r>
              <a:rPr lang="ko-KR" altLang="en-US"/>
              <a:t>개 소주 제조∙판매사업자의 부당한 공동행위에 대한 건</a:t>
            </a:r>
            <a:r>
              <a:rPr lang="en-US" altLang="ko-KR"/>
              <a:t>(2011. 6. 2. </a:t>
            </a:r>
            <a:r>
              <a:rPr lang="ko-KR" altLang="en-US"/>
              <a:t>선고 </a:t>
            </a:r>
            <a:r>
              <a:rPr lang="en-US" altLang="ko-KR"/>
              <a:t>2010</a:t>
            </a:r>
            <a:r>
              <a:rPr lang="ko-KR" altLang="en-US"/>
              <a:t>누</a:t>
            </a:r>
            <a:r>
              <a:rPr lang="en-US" altLang="ko-KR"/>
              <a:t>21718 </a:t>
            </a:r>
            <a:r>
              <a:rPr lang="ko-KR" altLang="en-US"/>
              <a:t>판결</a:t>
            </a:r>
            <a:r>
              <a:rPr lang="en-US" altLang="ko-KR"/>
              <a:t>, </a:t>
            </a:r>
            <a:r>
              <a:rPr lang="ko-KR" altLang="en-US"/>
              <a:t>위원회 상고로 대법원 계속 중</a:t>
            </a:r>
            <a:r>
              <a:rPr lang="en-US" altLang="ko-KR"/>
              <a:t>)</a:t>
            </a:r>
          </a:p>
          <a:p>
            <a:pPr lvl="2">
              <a:lnSpc>
                <a:spcPct val="120000"/>
              </a:lnSpc>
              <a:spcBef>
                <a:spcPts val="1800"/>
              </a:spcBef>
            </a:pPr>
            <a:r>
              <a:rPr lang="ko-KR" altLang="en-US">
                <a:solidFill>
                  <a:schemeClr val="tx1">
                    <a:lumMod val="85000"/>
                    <a:lumOff val="15000"/>
                  </a:schemeClr>
                </a:solidFill>
              </a:rPr>
              <a:t>과징금 고시는 공정위 내부의 사무처리준칙에 불과하므로</a:t>
            </a:r>
            <a:r>
              <a:rPr lang="en-US" altLang="ko-KR">
                <a:solidFill>
                  <a:schemeClr val="tx1">
                    <a:lumMod val="85000"/>
                    <a:lumOff val="15000"/>
                  </a:schemeClr>
                </a:solidFill>
              </a:rPr>
              <a:t>, </a:t>
            </a:r>
            <a:r>
              <a:rPr lang="ko-KR" altLang="en-US">
                <a:solidFill>
                  <a:schemeClr val="tx1">
                    <a:lumMod val="85000"/>
                    <a:lumOff val="15000"/>
                  </a:schemeClr>
                </a:solidFill>
              </a:rPr>
              <a:t>처분의 적법 여부는 과징금 고시만이 아니라 관계 법령의 규정 내용과 취지에 따라 판단되어야 함 </a:t>
            </a:r>
            <a:r>
              <a:rPr lang="en-US" altLang="ko-KR" smtClean="0">
                <a:solidFill>
                  <a:schemeClr val="tx1">
                    <a:lumMod val="85000"/>
                    <a:lumOff val="15000"/>
                  </a:schemeClr>
                </a:solidFill>
                <a:sym typeface="Wingdings" pitchFamily="2" charset="2"/>
              </a:rPr>
              <a:t></a:t>
            </a:r>
            <a:r>
              <a:rPr lang="ko-KR" altLang="en-US" smtClean="0">
                <a:solidFill>
                  <a:schemeClr val="tx1">
                    <a:lumMod val="85000"/>
                    <a:lumOff val="15000"/>
                  </a:schemeClr>
                </a:solidFill>
              </a:rPr>
              <a:t>과징금 </a:t>
            </a:r>
            <a:r>
              <a:rPr lang="ko-KR" altLang="en-US">
                <a:solidFill>
                  <a:schemeClr val="tx1">
                    <a:lumMod val="85000"/>
                    <a:lumOff val="15000"/>
                  </a:schemeClr>
                </a:solidFill>
              </a:rPr>
              <a:t>고시에 따른 처분도 위법할 수 </a:t>
            </a:r>
            <a:r>
              <a:rPr lang="ko-KR" altLang="en-US" smtClean="0">
                <a:solidFill>
                  <a:schemeClr val="tx1">
                    <a:lumMod val="85000"/>
                    <a:lumOff val="15000"/>
                  </a:schemeClr>
                </a:solidFill>
              </a:rPr>
              <a:t>있음</a:t>
            </a:r>
            <a:endParaRPr lang="ko-KR" altLang="en-US">
              <a:solidFill>
                <a:schemeClr val="tx1">
                  <a:lumMod val="85000"/>
                  <a:lumOff val="15000"/>
                </a:schemeClr>
              </a:solidFill>
            </a:endParaRPr>
          </a:p>
          <a:p>
            <a:pPr lvl="2">
              <a:lnSpc>
                <a:spcPct val="120000"/>
              </a:lnSpc>
              <a:spcBef>
                <a:spcPts val="1800"/>
              </a:spcBef>
            </a:pPr>
            <a:r>
              <a:rPr lang="ko-KR" altLang="en-US">
                <a:solidFill>
                  <a:schemeClr val="tx1">
                    <a:lumMod val="85000"/>
                    <a:lumOff val="15000"/>
                  </a:schemeClr>
                </a:solidFill>
              </a:rPr>
              <a:t>과징금 산출시 부과준칙 등이 있는 경우에는</a:t>
            </a:r>
            <a:r>
              <a:rPr lang="en-US" altLang="ko-KR">
                <a:solidFill>
                  <a:schemeClr val="tx1">
                    <a:lumMod val="85000"/>
                    <a:lumOff val="15000"/>
                  </a:schemeClr>
                </a:solidFill>
              </a:rPr>
              <a:t>, </a:t>
            </a:r>
            <a:r>
              <a:rPr lang="ko-KR" altLang="en-US">
                <a:solidFill>
                  <a:schemeClr val="tx1">
                    <a:lumMod val="85000"/>
                    <a:lumOff val="15000"/>
                  </a:schemeClr>
                </a:solidFill>
              </a:rPr>
              <a:t>그것이 공정위 내부의 사무처리준칙에 불과하다 하더라도 이는 공정거래법에서 정한 금액의 범위 내에서 적정한 과징금 산정기준을 마련하기 위해 제정된 것임에 비추어</a:t>
            </a:r>
            <a:r>
              <a:rPr lang="en-US" altLang="ko-KR">
                <a:solidFill>
                  <a:schemeClr val="tx1">
                    <a:lumMod val="85000"/>
                    <a:lumOff val="15000"/>
                  </a:schemeClr>
                </a:solidFill>
              </a:rPr>
              <a:t>, </a:t>
            </a:r>
            <a:r>
              <a:rPr lang="ko-KR" altLang="en-US">
                <a:solidFill>
                  <a:schemeClr val="tx1">
                    <a:lumMod val="85000"/>
                    <a:lumOff val="15000"/>
                  </a:schemeClr>
                </a:solidFill>
              </a:rPr>
              <a:t>공정위로서는 위 지침상의 기준 및 공정거래법에서 정한 참작사유를 고려한 적절한 액수로 정하여야 할 것이며</a:t>
            </a:r>
            <a:r>
              <a:rPr lang="en-US" altLang="ko-KR">
                <a:solidFill>
                  <a:schemeClr val="tx1">
                    <a:lumMod val="85000"/>
                    <a:lumOff val="15000"/>
                  </a:schemeClr>
                </a:solidFill>
              </a:rPr>
              <a:t>, </a:t>
            </a:r>
            <a:r>
              <a:rPr lang="ko-KR" altLang="en-US">
                <a:solidFill>
                  <a:srgbClr val="CA4902"/>
                </a:solidFill>
              </a:rPr>
              <a:t>이를 위반한 경우 재량권 일탈∙남용에 해당됨</a:t>
            </a:r>
            <a:r>
              <a:rPr lang="ko-KR" altLang="en-US">
                <a:solidFill>
                  <a:schemeClr val="tx1">
                    <a:lumMod val="85000"/>
                    <a:lumOff val="15000"/>
                  </a:schemeClr>
                </a:solidFill>
              </a:rPr>
              <a:t> </a:t>
            </a:r>
            <a:r>
              <a:rPr lang="en-US" altLang="ko-KR">
                <a:solidFill>
                  <a:schemeClr val="tx1">
                    <a:lumMod val="85000"/>
                    <a:lumOff val="15000"/>
                  </a:schemeClr>
                </a:solidFill>
              </a:rPr>
              <a:t>(</a:t>
            </a:r>
            <a:r>
              <a:rPr lang="ko-KR" altLang="en-US">
                <a:solidFill>
                  <a:schemeClr val="tx1">
                    <a:lumMod val="85000"/>
                    <a:lumOff val="15000"/>
                  </a:schemeClr>
                </a:solidFill>
              </a:rPr>
              <a:t>에프 호프만 라로슈 외 </a:t>
            </a:r>
            <a:r>
              <a:rPr lang="en-US" altLang="ko-KR">
                <a:solidFill>
                  <a:schemeClr val="tx1">
                    <a:lumMod val="85000"/>
                    <a:lumOff val="15000"/>
                  </a:schemeClr>
                </a:solidFill>
              </a:rPr>
              <a:t>5</a:t>
            </a:r>
            <a:r>
              <a:rPr lang="ko-KR" altLang="en-US">
                <a:solidFill>
                  <a:schemeClr val="tx1">
                    <a:lumMod val="85000"/>
                    <a:lumOff val="15000"/>
                  </a:schemeClr>
                </a:solidFill>
              </a:rPr>
              <a:t>의 비타민 판매량 공동결정행위 건</a:t>
            </a:r>
            <a:r>
              <a:rPr lang="en-US" altLang="ko-KR">
                <a:solidFill>
                  <a:schemeClr val="tx1">
                    <a:lumMod val="85000"/>
                    <a:lumOff val="15000"/>
                  </a:schemeClr>
                </a:solidFill>
              </a:rPr>
              <a:t>, </a:t>
            </a:r>
            <a:r>
              <a:rPr lang="ko-KR" altLang="en-US">
                <a:solidFill>
                  <a:schemeClr val="tx1">
                    <a:lumMod val="85000"/>
                    <a:lumOff val="15000"/>
                  </a:schemeClr>
                </a:solidFill>
              </a:rPr>
              <a:t>서울고법 </a:t>
            </a:r>
            <a:r>
              <a:rPr lang="en-US" altLang="ko-KR">
                <a:solidFill>
                  <a:schemeClr val="tx1">
                    <a:lumMod val="85000"/>
                    <a:lumOff val="15000"/>
                  </a:schemeClr>
                </a:solidFill>
              </a:rPr>
              <a:t>2004. 11. 24. </a:t>
            </a:r>
            <a:r>
              <a:rPr lang="ko-KR" altLang="en-US">
                <a:solidFill>
                  <a:schemeClr val="tx1">
                    <a:lumMod val="85000"/>
                    <a:lumOff val="15000"/>
                  </a:schemeClr>
                </a:solidFill>
              </a:rPr>
              <a:t>선고 </a:t>
            </a:r>
            <a:r>
              <a:rPr lang="en-US" altLang="ko-KR">
                <a:solidFill>
                  <a:schemeClr val="tx1">
                    <a:lumMod val="85000"/>
                    <a:lumOff val="15000"/>
                  </a:schemeClr>
                </a:solidFill>
              </a:rPr>
              <a:t>2003</a:t>
            </a:r>
            <a:r>
              <a:rPr lang="ko-KR" altLang="en-US">
                <a:solidFill>
                  <a:schemeClr val="tx1">
                    <a:lumMod val="85000"/>
                    <a:lumOff val="15000"/>
                  </a:schemeClr>
                </a:solidFill>
              </a:rPr>
              <a:t>누</a:t>
            </a:r>
            <a:r>
              <a:rPr lang="en-US" altLang="ko-KR">
                <a:solidFill>
                  <a:schemeClr val="tx1">
                    <a:lumMod val="85000"/>
                    <a:lumOff val="15000"/>
                  </a:schemeClr>
                </a:solidFill>
              </a:rPr>
              <a:t>9000 </a:t>
            </a:r>
            <a:r>
              <a:rPr lang="ko-KR" altLang="en-US">
                <a:solidFill>
                  <a:schemeClr val="tx1">
                    <a:lumMod val="85000"/>
                    <a:lumOff val="15000"/>
                  </a:schemeClr>
                </a:solidFill>
              </a:rPr>
              <a:t>판결</a:t>
            </a:r>
            <a:r>
              <a:rPr lang="en-US" altLang="ko-KR">
                <a:solidFill>
                  <a:schemeClr val="tx1">
                    <a:lumMod val="85000"/>
                    <a:lumOff val="15000"/>
                  </a:schemeClr>
                </a:solidFill>
              </a:rPr>
              <a:t>, </a:t>
            </a:r>
            <a:r>
              <a:rPr lang="ko-KR" altLang="en-US">
                <a:solidFill>
                  <a:schemeClr val="tx1">
                    <a:lumMod val="85000"/>
                    <a:lumOff val="15000"/>
                  </a:schemeClr>
                </a:solidFill>
              </a:rPr>
              <a:t>고법확정</a:t>
            </a:r>
            <a:r>
              <a:rPr lang="en-US" altLang="ko-KR">
                <a:solidFill>
                  <a:schemeClr val="tx1">
                    <a:lumMod val="85000"/>
                    <a:lumOff val="15000"/>
                  </a:schemeClr>
                </a:solidFill>
              </a:rPr>
              <a:t>)</a:t>
            </a:r>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50</a:t>
            </a:fld>
            <a:endParaRPr lang="ko-KR" altLang="en-US"/>
          </a:p>
        </p:txBody>
      </p:sp>
      <p:grpSp>
        <p:nvGrpSpPr>
          <p:cNvPr id="5" name="그룹 19"/>
          <p:cNvGrpSpPr>
            <a:grpSpLocks/>
          </p:cNvGrpSpPr>
          <p:nvPr/>
        </p:nvGrpSpPr>
        <p:grpSpPr bwMode="auto">
          <a:xfrm>
            <a:off x="431539" y="1258305"/>
            <a:ext cx="6552729" cy="1211862"/>
            <a:chOff x="2979761" y="2548280"/>
            <a:chExt cx="1702199" cy="1129843"/>
          </a:xfrm>
        </p:grpSpPr>
        <p:pic>
          <p:nvPicPr>
            <p:cNvPr id="6" name="Picture 2" descr="C:\작업\소스\박스\박스ㄴㄴ.png"/>
            <p:cNvPicPr>
              <a:picLocks noChangeAspect="1" noChangeArrowheads="1"/>
            </p:cNvPicPr>
            <p:nvPr/>
          </p:nvPicPr>
          <p:blipFill>
            <a:blip r:embed="rId2" cstate="print">
              <a:lum bright="-4000" contrast="2000"/>
            </a:blip>
            <a:srcRect/>
            <a:stretch>
              <a:fillRect/>
            </a:stretch>
          </p:blipFill>
          <p:spPr bwMode="auto">
            <a:xfrm>
              <a:off x="2979761" y="2548280"/>
              <a:ext cx="1702199" cy="455002"/>
            </a:xfrm>
            <a:prstGeom prst="rect">
              <a:avLst/>
            </a:prstGeom>
            <a:noFill/>
            <a:ln w="9525">
              <a:noFill/>
              <a:miter lim="800000"/>
              <a:headEnd/>
              <a:tailEnd/>
            </a:ln>
          </p:spPr>
        </p:pic>
        <p:sp>
          <p:nvSpPr>
            <p:cNvPr id="7" name="직사각형 6"/>
            <p:cNvSpPr/>
            <p:nvPr/>
          </p:nvSpPr>
          <p:spPr>
            <a:xfrm>
              <a:off x="3007819" y="2559032"/>
              <a:ext cx="1657175" cy="1119091"/>
            </a:xfrm>
            <a:prstGeom prst="rect">
              <a:avLst/>
            </a:prstGeom>
          </p:spPr>
          <p:txBody>
            <a:bodyPr wrap="square">
              <a:spAutoFit/>
            </a:bodyPr>
            <a:lstStyle/>
            <a:p>
              <a:pPr fontAlgn="auto" latinLnBrk="0">
                <a:spcAft>
                  <a:spcPts val="0"/>
                </a:spcAft>
                <a:defRPr/>
              </a:pPr>
              <a:r>
                <a:rPr kumimoji="0" lang="en-US" altLang="ko-KR" b="1" kern="0" dirty="0" smtClean="0">
                  <a:solidFill>
                    <a:srgbClr val="FFFFFF"/>
                  </a:solidFill>
                  <a:latin typeface="Arial" charset="0"/>
                  <a:ea typeface="+mn-ea"/>
                </a:rPr>
                <a:t>4. </a:t>
              </a:r>
              <a:r>
                <a:rPr kumimoji="0" lang="ko-KR" altLang="en-US" b="1" kern="0" dirty="0">
                  <a:solidFill>
                    <a:srgbClr val="FFFFFF"/>
                  </a:solidFill>
                  <a:latin typeface="Arial" charset="0"/>
                  <a:ea typeface="+mn-ea"/>
                </a:rPr>
                <a:t>과징금부과 세부기준 등에 관한 고시</a:t>
              </a:r>
              <a:r>
                <a:rPr kumimoji="0" lang="en-US" altLang="ko-KR" b="1" kern="0" dirty="0">
                  <a:solidFill>
                    <a:srgbClr val="FFFFFF"/>
                  </a:solidFill>
                  <a:latin typeface="Arial" charset="0"/>
                  <a:ea typeface="+mn-ea"/>
                </a:rPr>
                <a:t>(</a:t>
              </a:r>
              <a:r>
                <a:rPr kumimoji="0" lang="ko-KR" altLang="en-US" b="1" kern="0" dirty="0">
                  <a:solidFill>
                    <a:srgbClr val="FFFFFF"/>
                  </a:solidFill>
                  <a:latin typeface="Arial" charset="0"/>
                  <a:ea typeface="+mn-ea"/>
                </a:rPr>
                <a:t>과징금 고시</a:t>
              </a:r>
              <a:r>
                <a:rPr kumimoji="0" lang="en-US" altLang="ko-KR" b="1" kern="0" dirty="0">
                  <a:solidFill>
                    <a:srgbClr val="FFFFFF"/>
                  </a:solidFill>
                  <a:latin typeface="Arial" charset="0"/>
                  <a:ea typeface="+mn-ea"/>
                </a:rPr>
                <a:t>)</a:t>
              </a:r>
              <a:r>
                <a:rPr kumimoji="0" lang="ko-KR" altLang="en-US" b="1" kern="0" dirty="0">
                  <a:solidFill>
                    <a:srgbClr val="FFFFFF"/>
                  </a:solidFill>
                  <a:latin typeface="Arial" charset="0"/>
                  <a:ea typeface="+mn-ea"/>
                </a:rPr>
                <a:t>의 성격</a:t>
              </a:r>
            </a:p>
          </p:txBody>
        </p:sp>
      </p:grpSp>
    </p:spTree>
    <p:extLst>
      <p:ext uri="{BB962C8B-B14F-4D97-AF65-F5344CB8AC3E}">
        <p14:creationId xmlns="" xmlns:p14="http://schemas.microsoft.com/office/powerpoint/2010/main" val="464594372"/>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200" y="1664803"/>
            <a:ext cx="8229600" cy="4461359"/>
          </a:xfrm>
        </p:spPr>
        <p:txBody>
          <a:bodyPr/>
          <a:lstStyle/>
          <a:p>
            <a:pPr lvl="1">
              <a:lnSpc>
                <a:spcPct val="150000"/>
              </a:lnSpc>
              <a:spcBef>
                <a:spcPts val="1200"/>
              </a:spcBef>
            </a:pPr>
            <a:r>
              <a:rPr lang="ko-KR" altLang="ko-KR"/>
              <a:t>대한제당의 설탕가격담합 건</a:t>
            </a:r>
            <a:r>
              <a:rPr lang="en-US" altLang="ko-KR" sz="1600"/>
              <a:t>(</a:t>
            </a:r>
            <a:r>
              <a:rPr lang="ko-KR" altLang="ko-KR" sz="1600"/>
              <a:t>대법원</a:t>
            </a:r>
            <a:r>
              <a:rPr lang="en-US" altLang="ko-KR" sz="1600"/>
              <a:t> 2010. 3. 11. </a:t>
            </a:r>
            <a:r>
              <a:rPr lang="ko-KR" altLang="ko-KR" sz="1600"/>
              <a:t>선고</a:t>
            </a:r>
            <a:r>
              <a:rPr lang="en-US" altLang="ko-KR" sz="1600"/>
              <a:t> 2008</a:t>
            </a:r>
            <a:r>
              <a:rPr lang="ko-KR" altLang="ko-KR" sz="1600"/>
              <a:t>두</a:t>
            </a:r>
            <a:r>
              <a:rPr lang="en-US" altLang="ko-KR" sz="1600"/>
              <a:t>15176 </a:t>
            </a:r>
            <a:r>
              <a:rPr lang="ko-KR" altLang="ko-KR" sz="1600"/>
              <a:t>판결</a:t>
            </a:r>
            <a:r>
              <a:rPr lang="en-US" altLang="ko-KR" sz="1600" smtClean="0"/>
              <a:t>)</a:t>
            </a:r>
            <a:endParaRPr lang="ko-KR" altLang="ko-KR"/>
          </a:p>
          <a:p>
            <a:pPr lvl="2">
              <a:lnSpc>
                <a:spcPct val="150000"/>
              </a:lnSpc>
              <a:spcBef>
                <a:spcPts val="1200"/>
              </a:spcBef>
            </a:pPr>
            <a:r>
              <a:rPr lang="ko-KR" altLang="ko-KR"/>
              <a:t>공동행위 전 기간</a:t>
            </a:r>
            <a:r>
              <a:rPr lang="en-US" altLang="ko-KR"/>
              <a:t>(1991</a:t>
            </a:r>
            <a:r>
              <a:rPr lang="ko-KR" altLang="ko-KR"/>
              <a:t>년</a:t>
            </a:r>
            <a:r>
              <a:rPr lang="en-US" altLang="ko-KR"/>
              <a:t>~2005</a:t>
            </a:r>
            <a:r>
              <a:rPr lang="ko-KR" altLang="ko-KR"/>
              <a:t>년</a:t>
            </a:r>
            <a:r>
              <a:rPr lang="en-US" altLang="ko-KR"/>
              <a:t>)</a:t>
            </a:r>
            <a:r>
              <a:rPr lang="ko-KR" altLang="ko-KR"/>
              <a:t>에 대하여 일률적으로</a:t>
            </a:r>
            <a:r>
              <a:rPr lang="en-US" altLang="ko-KR"/>
              <a:t> 3.5%</a:t>
            </a:r>
            <a:r>
              <a:rPr lang="ko-KR" altLang="ko-KR"/>
              <a:t>의 부과기준율을 적용한 것은 적법</a:t>
            </a:r>
          </a:p>
          <a:p>
            <a:pPr lvl="2">
              <a:lnSpc>
                <a:spcPct val="150000"/>
              </a:lnSpc>
              <a:spcBef>
                <a:spcPts val="1200"/>
              </a:spcBef>
            </a:pPr>
            <a:r>
              <a:rPr lang="ko-KR" altLang="ko-KR"/>
              <a:t>이 사건 담합에 대한 과징금의 적용에는 구 공정거래법</a:t>
            </a:r>
            <a:r>
              <a:rPr lang="en-US" altLang="ko-KR"/>
              <a:t>(2004. 12. 31. </a:t>
            </a:r>
            <a:r>
              <a:rPr lang="ko-KR" altLang="ko-KR"/>
              <a:t>법류 제</a:t>
            </a:r>
            <a:r>
              <a:rPr lang="en-US" altLang="ko-KR"/>
              <a:t>7315</a:t>
            </a:r>
            <a:r>
              <a:rPr lang="ko-KR" altLang="ko-KR"/>
              <a:t>호로 개정되어</a:t>
            </a:r>
            <a:r>
              <a:rPr lang="en-US" altLang="ko-KR"/>
              <a:t> 2005. 4. 1.</a:t>
            </a:r>
            <a:r>
              <a:rPr lang="ko-KR" altLang="ko-KR"/>
              <a:t>부터 시행되기 전의 것</a:t>
            </a:r>
            <a:r>
              <a:rPr lang="en-US" altLang="ko-KR"/>
              <a:t>)</a:t>
            </a:r>
            <a:r>
              <a:rPr lang="ko-KR" altLang="ko-KR"/>
              <a:t>이 적용되고</a:t>
            </a:r>
            <a:r>
              <a:rPr lang="en-US" altLang="ko-KR"/>
              <a:t>, </a:t>
            </a:r>
            <a:r>
              <a:rPr lang="ko-KR" altLang="ko-KR"/>
              <a:t>원고의 종전 공정거래법령에 대한 신뢰가 신 공정거래법령 적용에 대한 공익상의 요구에 비하여 더 보호가치 있는 신뢰에 해당한다고 볼 수 없음</a:t>
            </a:r>
          </a:p>
          <a:p>
            <a:pPr lvl="2">
              <a:lnSpc>
                <a:spcPct val="150000"/>
              </a:lnSpc>
              <a:spcBef>
                <a:spcPts val="1200"/>
              </a:spcBef>
            </a:pPr>
            <a:endParaRPr lang="ko-KR" altLang="en-US"/>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51</a:t>
            </a:fld>
            <a:endParaRPr lang="ko-KR" altLang="en-US"/>
          </a:p>
        </p:txBody>
      </p:sp>
    </p:spTree>
    <p:extLst>
      <p:ext uri="{BB962C8B-B14F-4D97-AF65-F5344CB8AC3E}">
        <p14:creationId xmlns="" xmlns:p14="http://schemas.microsoft.com/office/powerpoint/2010/main" val="3906305177"/>
      </p:ext>
    </p:extLst>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199" y="1266825"/>
            <a:ext cx="8410575" cy="4859338"/>
          </a:xfrm>
        </p:spPr>
        <p:txBody>
          <a:bodyPr/>
          <a:lstStyle/>
          <a:p>
            <a:r>
              <a:rPr lang="en-US" altLang="ko-KR" smtClean="0"/>
              <a:t> </a:t>
            </a:r>
            <a:endParaRPr lang="ko-KR" altLang="ko-KR" smtClean="0"/>
          </a:p>
          <a:p>
            <a:pPr lvl="1">
              <a:lnSpc>
                <a:spcPct val="120000"/>
              </a:lnSpc>
              <a:spcBef>
                <a:spcPts val="800"/>
              </a:spcBef>
            </a:pPr>
            <a:r>
              <a:rPr lang="ko-KR" altLang="ko-KR" smtClean="0"/>
              <a:t>과징금 </a:t>
            </a:r>
            <a:r>
              <a:rPr lang="ko-KR" altLang="ko-KR"/>
              <a:t>고시상 고위임원 관여시</a:t>
            </a:r>
            <a:r>
              <a:rPr lang="en-US" altLang="ko-KR"/>
              <a:t> 10% </a:t>
            </a:r>
            <a:r>
              <a:rPr lang="ko-KR" altLang="ko-KR"/>
              <a:t>가중사유 관련</a:t>
            </a:r>
          </a:p>
          <a:p>
            <a:pPr lvl="2">
              <a:lnSpc>
                <a:spcPct val="120000"/>
              </a:lnSpc>
              <a:spcBef>
                <a:spcPts val="600"/>
              </a:spcBef>
            </a:pPr>
            <a:r>
              <a:rPr lang="ko-KR" altLang="ko-KR" sz="1400"/>
              <a:t>과징금고시</a:t>
            </a:r>
            <a:r>
              <a:rPr lang="en-US" altLang="ko-KR" sz="1400"/>
              <a:t> IV.3.</a:t>
            </a:r>
            <a:r>
              <a:rPr lang="ko-KR" altLang="ko-KR" sz="1400"/>
              <a:t>나</a:t>
            </a:r>
            <a:r>
              <a:rPr lang="en-US" altLang="ko-KR" sz="1400"/>
              <a:t>.(5)</a:t>
            </a:r>
            <a:r>
              <a:rPr lang="ko-KR" altLang="ko-KR" sz="1400"/>
              <a:t>항은 과징금 가중사유의 하나로 </a:t>
            </a:r>
            <a:r>
              <a:rPr lang="en-US" altLang="ko-KR" sz="1400"/>
              <a:t>‘</a:t>
            </a:r>
            <a:r>
              <a:rPr lang="ko-KR" altLang="ko-KR" sz="1400"/>
              <a:t>위반사업자의 이사 또는 그 이상에 해당하는 고위 임원이 위반행위에 직접 관여한 경우</a:t>
            </a:r>
            <a:r>
              <a:rPr lang="en-US" altLang="ko-KR" sz="1400"/>
              <a:t>’</a:t>
            </a:r>
            <a:r>
              <a:rPr lang="ko-KR" altLang="ko-KR" sz="1400"/>
              <a:t>를 규정하고 있음</a:t>
            </a:r>
            <a:r>
              <a:rPr lang="en-US" altLang="ko-KR" sz="1400"/>
              <a:t>. </a:t>
            </a:r>
            <a:r>
              <a:rPr lang="ko-KR" altLang="ko-KR" sz="1400"/>
              <a:t>이 때 </a:t>
            </a:r>
            <a:r>
              <a:rPr lang="en-US" altLang="ko-KR" sz="1400"/>
              <a:t>“</a:t>
            </a:r>
            <a:r>
              <a:rPr lang="ko-KR" altLang="ko-KR" sz="1400"/>
              <a:t>이사</a:t>
            </a:r>
            <a:r>
              <a:rPr lang="en-US" altLang="ko-KR" sz="1400"/>
              <a:t>”</a:t>
            </a:r>
            <a:r>
              <a:rPr lang="ko-KR" altLang="ko-KR" sz="1400"/>
              <a:t>의 해석과 관련하여 등기이사에 한정되는지 여부가 논란이 되었는데</a:t>
            </a:r>
            <a:r>
              <a:rPr lang="en-US" altLang="ko-KR" sz="1400"/>
              <a:t>, </a:t>
            </a:r>
            <a:r>
              <a:rPr lang="ko-KR" altLang="ko-KR" sz="1400"/>
              <a:t>대법원은 상법상의 이사와 마찬가지로 법인등기부 상에 이사로 등기된 자를 의미한다고 판시함</a:t>
            </a:r>
            <a:r>
              <a:rPr lang="en-US" altLang="ko-KR" sz="1400"/>
              <a:t>(</a:t>
            </a:r>
            <a:r>
              <a:rPr lang="ko-KR" altLang="ko-KR" sz="1400"/>
              <a:t>서울고법</a:t>
            </a:r>
            <a:r>
              <a:rPr lang="en-US" altLang="ko-KR" sz="1400"/>
              <a:t> 2008. 5. 29. </a:t>
            </a:r>
            <a:r>
              <a:rPr lang="ko-KR" altLang="ko-KR" sz="1400"/>
              <a:t>선고</a:t>
            </a:r>
            <a:r>
              <a:rPr lang="en-US" altLang="ko-KR" sz="1400"/>
              <a:t> 2007</a:t>
            </a:r>
            <a:r>
              <a:rPr lang="ko-KR" altLang="ko-KR" sz="1400"/>
              <a:t>누</a:t>
            </a:r>
            <a:r>
              <a:rPr lang="en-US" altLang="ko-KR" sz="1400"/>
              <a:t>22858 </a:t>
            </a:r>
            <a:r>
              <a:rPr lang="ko-KR" altLang="ko-KR" sz="1400"/>
              <a:t>판결</a:t>
            </a:r>
            <a:r>
              <a:rPr lang="en-US" altLang="ko-KR" sz="1400"/>
              <a:t>, </a:t>
            </a:r>
            <a:r>
              <a:rPr lang="ko-KR" altLang="ko-KR" sz="1400"/>
              <a:t>대법원</a:t>
            </a:r>
            <a:r>
              <a:rPr lang="en-US" altLang="ko-KR" sz="1400"/>
              <a:t> 2008. 10. 23. </a:t>
            </a:r>
            <a:r>
              <a:rPr lang="ko-KR" altLang="ko-KR" sz="1400"/>
              <a:t>선고</a:t>
            </a:r>
            <a:r>
              <a:rPr lang="en-US" altLang="ko-KR" sz="1400"/>
              <a:t> 2008</a:t>
            </a:r>
            <a:r>
              <a:rPr lang="ko-KR" altLang="ko-KR" sz="1400"/>
              <a:t>두</a:t>
            </a:r>
            <a:r>
              <a:rPr lang="en-US" altLang="ko-KR" sz="1400"/>
              <a:t>10621 </a:t>
            </a:r>
            <a:r>
              <a:rPr lang="ko-KR" altLang="ko-KR" sz="1400"/>
              <a:t>판결</a:t>
            </a:r>
            <a:r>
              <a:rPr lang="en-US" altLang="ko-KR" sz="1400"/>
              <a:t>)</a:t>
            </a:r>
            <a:endParaRPr lang="ko-KR" altLang="ko-KR" sz="1400"/>
          </a:p>
          <a:p>
            <a:pPr lvl="2">
              <a:lnSpc>
                <a:spcPct val="120000"/>
              </a:lnSpc>
              <a:spcBef>
                <a:spcPts val="600"/>
              </a:spcBef>
            </a:pPr>
            <a:r>
              <a:rPr lang="ko-KR" altLang="ko-KR" sz="1400"/>
              <a:t>그러나</a:t>
            </a:r>
            <a:r>
              <a:rPr lang="en-US" altLang="ko-KR" sz="1400"/>
              <a:t>, </a:t>
            </a:r>
            <a:r>
              <a:rPr lang="ko-KR" altLang="ko-KR" sz="1400"/>
              <a:t>공정위는</a:t>
            </a:r>
            <a:r>
              <a:rPr lang="en-US" altLang="ko-KR" sz="1400"/>
              <a:t> 2007. 12. 31. </a:t>
            </a:r>
            <a:r>
              <a:rPr lang="ko-KR" altLang="ko-KR" sz="1400"/>
              <a:t>과징금 고시를 개정하면서</a:t>
            </a:r>
            <a:r>
              <a:rPr lang="en-US" altLang="ko-KR" sz="1400"/>
              <a:t>(</a:t>
            </a:r>
            <a:r>
              <a:rPr lang="ko-KR" altLang="ko-KR" sz="1400"/>
              <a:t>고시 제</a:t>
            </a:r>
            <a:r>
              <a:rPr lang="en-US" altLang="ko-KR" sz="1400"/>
              <a:t>2007-15</a:t>
            </a:r>
            <a:r>
              <a:rPr lang="ko-KR" altLang="ko-KR" sz="1400"/>
              <a:t>호</a:t>
            </a:r>
            <a:r>
              <a:rPr lang="en-US" altLang="ko-KR" sz="1400"/>
              <a:t>) </a:t>
            </a:r>
            <a:r>
              <a:rPr lang="ko-KR" altLang="ko-KR" sz="1400"/>
              <a:t>해당 조항에 </a:t>
            </a:r>
            <a:r>
              <a:rPr lang="en-US" altLang="ko-KR" sz="1400"/>
              <a:t>“</a:t>
            </a:r>
            <a:r>
              <a:rPr lang="ko-KR" altLang="ko-KR" sz="1400"/>
              <a:t>등기부 등재 여부를 불문한다</a:t>
            </a:r>
            <a:r>
              <a:rPr lang="en-US" altLang="ko-KR" sz="1400"/>
              <a:t>”</a:t>
            </a:r>
            <a:r>
              <a:rPr lang="ko-KR" altLang="ko-KR" sz="1400"/>
              <a:t>라는 문언을 추가하였고</a:t>
            </a:r>
            <a:r>
              <a:rPr lang="en-US" altLang="ko-KR" sz="1400"/>
              <a:t>, </a:t>
            </a:r>
            <a:r>
              <a:rPr lang="ko-KR" altLang="ko-KR" sz="1400"/>
              <a:t>현재에 이르고 </a:t>
            </a:r>
            <a:r>
              <a:rPr lang="ko-KR" altLang="ko-KR" sz="1400" smtClean="0"/>
              <a:t>있음</a:t>
            </a:r>
            <a:endParaRPr lang="en-US" altLang="ko-KR" sz="1400" smtClean="0"/>
          </a:p>
          <a:p>
            <a:pPr lvl="1">
              <a:spcBef>
                <a:spcPts val="2400"/>
              </a:spcBef>
            </a:pPr>
            <a:r>
              <a:rPr lang="ko-KR" altLang="ko-KR"/>
              <a:t>과징금 고시상 조사협조자 감경사유 </a:t>
            </a:r>
            <a:r>
              <a:rPr lang="ko-KR" altLang="ko-KR" smtClean="0"/>
              <a:t>관련</a:t>
            </a:r>
            <a:endParaRPr lang="ko-KR" altLang="ko-KR" sz="1400"/>
          </a:p>
          <a:p>
            <a:pPr lvl="2">
              <a:lnSpc>
                <a:spcPct val="120000"/>
              </a:lnSpc>
              <a:spcBef>
                <a:spcPts val="600"/>
              </a:spcBef>
            </a:pPr>
            <a:r>
              <a:rPr lang="ko-KR" altLang="ko-KR"/>
              <a:t>두산인프라코어가 현대중공업</a:t>
            </a:r>
            <a:r>
              <a:rPr lang="en-US" altLang="ko-KR"/>
              <a:t>, </a:t>
            </a:r>
            <a:r>
              <a:rPr lang="ko-KR" altLang="ko-KR"/>
              <a:t>볼보와 굴삭기 및 휠로다 가격인상을 공동으로 결정한 행위에 대하여</a:t>
            </a:r>
            <a:r>
              <a:rPr lang="en-US" altLang="ko-KR"/>
              <a:t>, </a:t>
            </a:r>
            <a:r>
              <a:rPr lang="ko-KR" altLang="ko-KR"/>
              <a:t>공정위가 과징금 고시에 따른 조사협조자</a:t>
            </a:r>
            <a:r>
              <a:rPr lang="en-US" altLang="ko-KR"/>
              <a:t> 10% </a:t>
            </a:r>
            <a:r>
              <a:rPr lang="ko-KR" altLang="ko-KR"/>
              <a:t>감경만 인정하고 구 공정거래법 시행령 제</a:t>
            </a:r>
            <a:r>
              <a:rPr lang="en-US" altLang="ko-KR"/>
              <a:t>35</a:t>
            </a:r>
            <a:r>
              <a:rPr lang="ko-KR" altLang="ko-KR"/>
              <a:t>조 제</a:t>
            </a:r>
            <a:r>
              <a:rPr lang="en-US" altLang="ko-KR"/>
              <a:t>2</a:t>
            </a:r>
            <a:r>
              <a:rPr lang="ko-KR" altLang="ko-KR"/>
              <a:t>항 제</a:t>
            </a:r>
            <a:r>
              <a:rPr lang="en-US" altLang="ko-KR"/>
              <a:t>3</a:t>
            </a:r>
            <a:r>
              <a:rPr lang="ko-KR" altLang="ko-KR"/>
              <a:t>호 나</a:t>
            </a:r>
            <a:r>
              <a:rPr lang="en-US" altLang="ko-KR"/>
              <a:t>.</a:t>
            </a:r>
            <a:r>
              <a:rPr lang="ko-KR" altLang="ko-KR"/>
              <a:t>목 규정에 따른 감경</a:t>
            </a:r>
            <a:r>
              <a:rPr lang="en-US" altLang="ko-KR"/>
              <a:t>(2</a:t>
            </a:r>
            <a:r>
              <a:rPr lang="ko-KR" altLang="ko-KR"/>
              <a:t>순위 조사협조 감경</a:t>
            </a:r>
            <a:r>
              <a:rPr lang="en-US" altLang="ko-KR"/>
              <a:t>)</a:t>
            </a:r>
            <a:r>
              <a:rPr lang="ko-KR" altLang="ko-KR"/>
              <a:t>을 하지 않은 처분은 위법함</a:t>
            </a:r>
            <a:r>
              <a:rPr lang="en-US" altLang="ko-KR"/>
              <a:t>(</a:t>
            </a:r>
            <a:r>
              <a:rPr lang="ko-KR" altLang="ko-KR"/>
              <a:t>두산인프라코어의 굴삭기 및 휠로다가격 공동결정행위 건</a:t>
            </a:r>
            <a:r>
              <a:rPr lang="en-US" altLang="ko-KR"/>
              <a:t>, </a:t>
            </a:r>
            <a:r>
              <a:rPr lang="ko-KR" altLang="ko-KR"/>
              <a:t>대법원</a:t>
            </a:r>
            <a:r>
              <a:rPr lang="en-US" altLang="ko-KR"/>
              <a:t> 2008. 10. 23. </a:t>
            </a:r>
            <a:r>
              <a:rPr lang="ko-KR" altLang="ko-KR"/>
              <a:t>선고</a:t>
            </a:r>
            <a:r>
              <a:rPr lang="en-US" altLang="ko-KR"/>
              <a:t> 2007</a:t>
            </a:r>
            <a:r>
              <a:rPr lang="ko-KR" altLang="ko-KR"/>
              <a:t>두</a:t>
            </a:r>
            <a:r>
              <a:rPr lang="en-US" altLang="ko-KR"/>
              <a:t>2920 </a:t>
            </a:r>
            <a:r>
              <a:rPr lang="ko-KR" altLang="ko-KR"/>
              <a:t>판결</a:t>
            </a:r>
            <a:r>
              <a:rPr lang="en-US" altLang="ko-KR" smtClean="0"/>
              <a:t>)</a:t>
            </a:r>
            <a:endParaRPr lang="ko-KR" altLang="en-US" sz="1100"/>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52</a:t>
            </a:fld>
            <a:endParaRPr lang="ko-KR" altLang="en-US"/>
          </a:p>
        </p:txBody>
      </p:sp>
      <p:grpSp>
        <p:nvGrpSpPr>
          <p:cNvPr id="5" name="그룹 19"/>
          <p:cNvGrpSpPr>
            <a:grpSpLocks/>
          </p:cNvGrpSpPr>
          <p:nvPr/>
        </p:nvGrpSpPr>
        <p:grpSpPr bwMode="auto">
          <a:xfrm>
            <a:off x="431540" y="1258305"/>
            <a:ext cx="3073660" cy="488032"/>
            <a:chOff x="2979761" y="2548280"/>
            <a:chExt cx="798443" cy="455002"/>
          </a:xfrm>
        </p:grpSpPr>
        <p:pic>
          <p:nvPicPr>
            <p:cNvPr id="6" name="Picture 2" descr="C:\작업\소스\박스\박스ㄴㄴ.png"/>
            <p:cNvPicPr>
              <a:picLocks noChangeAspect="1" noChangeArrowheads="1"/>
            </p:cNvPicPr>
            <p:nvPr/>
          </p:nvPicPr>
          <p:blipFill>
            <a:blip r:embed="rId2" cstate="print">
              <a:lum bright="-4000" contrast="2000"/>
            </a:blip>
            <a:srcRect/>
            <a:stretch>
              <a:fillRect/>
            </a:stretch>
          </p:blipFill>
          <p:spPr bwMode="auto">
            <a:xfrm>
              <a:off x="2979761" y="2548280"/>
              <a:ext cx="798443" cy="455002"/>
            </a:xfrm>
            <a:prstGeom prst="rect">
              <a:avLst/>
            </a:prstGeom>
            <a:noFill/>
            <a:ln w="9525">
              <a:noFill/>
              <a:miter lim="800000"/>
              <a:headEnd/>
              <a:tailEnd/>
            </a:ln>
          </p:spPr>
        </p:pic>
        <p:sp>
          <p:nvSpPr>
            <p:cNvPr id="7" name="직사각형 6"/>
            <p:cNvSpPr/>
            <p:nvPr/>
          </p:nvSpPr>
          <p:spPr>
            <a:xfrm>
              <a:off x="3007819" y="2559032"/>
              <a:ext cx="770385" cy="344336"/>
            </a:xfrm>
            <a:prstGeom prst="rect">
              <a:avLst/>
            </a:prstGeom>
          </p:spPr>
          <p:txBody>
            <a:bodyPr wrap="square">
              <a:spAutoFit/>
            </a:bodyPr>
            <a:lstStyle/>
            <a:p>
              <a:pPr fontAlgn="auto" latinLnBrk="0">
                <a:spcAft>
                  <a:spcPts val="0"/>
                </a:spcAft>
                <a:defRPr/>
              </a:pPr>
              <a:r>
                <a:rPr kumimoji="0" lang="en-US" altLang="ko-KR" b="1" kern="0" dirty="0" smtClean="0">
                  <a:solidFill>
                    <a:srgbClr val="FFFFFF"/>
                  </a:solidFill>
                  <a:latin typeface="Arial" charset="0"/>
                  <a:ea typeface="+mn-ea"/>
                </a:rPr>
                <a:t>5. </a:t>
              </a:r>
              <a:r>
                <a:rPr kumimoji="0" lang="ko-KR" altLang="en-US" b="1" kern="0" dirty="0">
                  <a:solidFill>
                    <a:srgbClr val="FFFFFF"/>
                  </a:solidFill>
                  <a:latin typeface="Arial" charset="0"/>
                  <a:ea typeface="+mn-ea"/>
                </a:rPr>
                <a:t>과징금 가중∙</a:t>
              </a:r>
              <a:r>
                <a:rPr kumimoji="0" lang="ko-KR" altLang="en-US" b="1" kern="0" dirty="0" err="1">
                  <a:solidFill>
                    <a:srgbClr val="FFFFFF"/>
                  </a:solidFill>
                  <a:latin typeface="Arial" charset="0"/>
                  <a:ea typeface="+mn-ea"/>
                </a:rPr>
                <a:t>감경</a:t>
              </a:r>
              <a:r>
                <a:rPr kumimoji="0" lang="ko-KR" altLang="en-US" b="1" kern="0" dirty="0">
                  <a:solidFill>
                    <a:srgbClr val="FFFFFF"/>
                  </a:solidFill>
                  <a:latin typeface="Arial" charset="0"/>
                  <a:ea typeface="+mn-ea"/>
                </a:rPr>
                <a:t> 사유</a:t>
              </a:r>
            </a:p>
          </p:txBody>
        </p:sp>
      </p:grpSp>
    </p:spTree>
    <p:extLst>
      <p:ext uri="{BB962C8B-B14F-4D97-AF65-F5344CB8AC3E}">
        <p14:creationId xmlns="" xmlns:p14="http://schemas.microsoft.com/office/powerpoint/2010/main" val="3383047404"/>
      </p:ext>
    </p:extLst>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199" y="1266825"/>
            <a:ext cx="8410575" cy="4859338"/>
          </a:xfrm>
        </p:spPr>
        <p:txBody>
          <a:bodyPr/>
          <a:lstStyle/>
          <a:p>
            <a:r>
              <a:rPr lang="en-US" altLang="ko-KR" dirty="0" smtClean="0"/>
              <a:t> </a:t>
            </a:r>
            <a:endParaRPr lang="ko-KR" altLang="ko-KR" dirty="0" smtClean="0"/>
          </a:p>
          <a:p>
            <a:pPr lvl="1">
              <a:lnSpc>
                <a:spcPct val="120000"/>
              </a:lnSpc>
              <a:spcBef>
                <a:spcPts val="1800"/>
              </a:spcBef>
            </a:pPr>
            <a:r>
              <a:rPr lang="ko-KR" altLang="en-US" sz="1600" dirty="0" smtClean="0"/>
              <a:t>공정거래법</a:t>
            </a:r>
            <a:r>
              <a:rPr lang="en-US" altLang="ko-KR" sz="1600" dirty="0" smtClean="0"/>
              <a:t> </a:t>
            </a:r>
            <a:r>
              <a:rPr lang="ko-KR" altLang="en-US" sz="1600" dirty="0" smtClean="0"/>
              <a:t>위반행위에 대하여 과징금을 부과할 것인지 여부와 만일 과징금을 부과할 경우 공정거래법령이 정하고 있는 일정한 범위 안에서 과징금 액수를 구체적으로 얼마로 정할 것인지에 관하여 재량을 가지고 있다고 할 것이므로</a:t>
            </a:r>
            <a:r>
              <a:rPr lang="en-US" altLang="ko-KR" sz="1600" dirty="0" smtClean="0"/>
              <a:t>, </a:t>
            </a:r>
            <a:r>
              <a:rPr lang="ko-KR" altLang="en-US" sz="1600" dirty="0" smtClean="0"/>
              <a:t>공정거래위원회의 과징금 부과처분은 재량행위라고 할 것이다</a:t>
            </a:r>
            <a:r>
              <a:rPr lang="en-US" altLang="ko-KR" sz="1600" dirty="0" smtClean="0"/>
              <a:t>. </a:t>
            </a:r>
            <a:r>
              <a:rPr lang="ko-KR" altLang="en-US" sz="1600" dirty="0" smtClean="0"/>
              <a:t>다만</a:t>
            </a:r>
            <a:r>
              <a:rPr lang="en-US" altLang="ko-KR" sz="1600" dirty="0" smtClean="0"/>
              <a:t>, </a:t>
            </a:r>
            <a:r>
              <a:rPr lang="ko-KR" altLang="en-US" sz="1600" dirty="0" smtClean="0"/>
              <a:t>이러한 재량을 행사함에 있어 과징금 부과의 기초가 되는 사실을 오인하였건</a:t>
            </a:r>
            <a:r>
              <a:rPr lang="en-US" altLang="ko-KR" sz="1600" dirty="0" smtClean="0"/>
              <a:t>, </a:t>
            </a:r>
            <a:r>
              <a:rPr lang="ko-KR" altLang="en-US" sz="1600" dirty="0" smtClean="0"/>
              <a:t>비례</a:t>
            </a:r>
            <a:r>
              <a:rPr lang="en-US" altLang="ko-KR" sz="1600" dirty="0" smtClean="0"/>
              <a:t>, </a:t>
            </a:r>
            <a:r>
              <a:rPr lang="ko-KR" altLang="en-US" sz="1600" dirty="0" smtClean="0"/>
              <a:t>평등원칙에 위배되는 등의 사유가 있다면 이는 재량권의 일탈</a:t>
            </a:r>
            <a:r>
              <a:rPr lang="en-US" altLang="ko-KR" sz="1600" dirty="0" smtClean="0"/>
              <a:t>, </a:t>
            </a:r>
            <a:r>
              <a:rPr lang="ko-KR" altLang="en-US" sz="1600" dirty="0" smtClean="0"/>
              <a:t>남용에 해당하여 위법하다</a:t>
            </a:r>
            <a:r>
              <a:rPr lang="en-US" altLang="ko-KR" sz="1600" dirty="0" smtClean="0"/>
              <a:t>(2011. 7. 14. </a:t>
            </a:r>
            <a:r>
              <a:rPr lang="ko-KR" altLang="en-US" sz="1600" dirty="0" smtClean="0"/>
              <a:t>두 </a:t>
            </a:r>
            <a:r>
              <a:rPr lang="en-US" altLang="ko-KR" sz="1600" dirty="0" smtClean="0"/>
              <a:t>2011</a:t>
            </a:r>
            <a:r>
              <a:rPr lang="ko-KR" altLang="en-US" sz="1600" dirty="0" smtClean="0"/>
              <a:t>두</a:t>
            </a:r>
            <a:r>
              <a:rPr lang="en-US" altLang="ko-KR" sz="1600" dirty="0" smtClean="0"/>
              <a:t>6387 </a:t>
            </a:r>
            <a:r>
              <a:rPr lang="ko-KR" altLang="en-US" sz="1600" dirty="0" smtClean="0"/>
              <a:t>판결</a:t>
            </a:r>
            <a:r>
              <a:rPr lang="en-US" altLang="ko-KR" sz="1600" dirty="0" smtClean="0"/>
              <a:t>)</a:t>
            </a:r>
            <a:endParaRPr lang="ko-KR" altLang="ko-KR" sz="1600" dirty="0"/>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53</a:t>
            </a:fld>
            <a:endParaRPr lang="ko-KR" altLang="en-US"/>
          </a:p>
        </p:txBody>
      </p:sp>
      <p:grpSp>
        <p:nvGrpSpPr>
          <p:cNvPr id="5" name="그룹 19"/>
          <p:cNvGrpSpPr>
            <a:grpSpLocks/>
          </p:cNvGrpSpPr>
          <p:nvPr/>
        </p:nvGrpSpPr>
        <p:grpSpPr bwMode="auto">
          <a:xfrm>
            <a:off x="431540" y="1258305"/>
            <a:ext cx="3073660" cy="488032"/>
            <a:chOff x="2979761" y="2548280"/>
            <a:chExt cx="798443" cy="455002"/>
          </a:xfrm>
        </p:grpSpPr>
        <p:pic>
          <p:nvPicPr>
            <p:cNvPr id="6" name="Picture 2" descr="C:\작업\소스\박스\박스ㄴㄴ.png"/>
            <p:cNvPicPr>
              <a:picLocks noChangeAspect="1" noChangeArrowheads="1"/>
            </p:cNvPicPr>
            <p:nvPr/>
          </p:nvPicPr>
          <p:blipFill>
            <a:blip r:embed="rId2" cstate="print">
              <a:lum bright="-4000" contrast="2000"/>
            </a:blip>
            <a:srcRect/>
            <a:stretch>
              <a:fillRect/>
            </a:stretch>
          </p:blipFill>
          <p:spPr bwMode="auto">
            <a:xfrm>
              <a:off x="2979761" y="2548280"/>
              <a:ext cx="798443" cy="455002"/>
            </a:xfrm>
            <a:prstGeom prst="rect">
              <a:avLst/>
            </a:prstGeom>
            <a:noFill/>
            <a:ln w="9525">
              <a:noFill/>
              <a:miter lim="800000"/>
              <a:headEnd/>
              <a:tailEnd/>
            </a:ln>
          </p:spPr>
        </p:pic>
        <p:sp>
          <p:nvSpPr>
            <p:cNvPr id="7" name="직사각형 6"/>
            <p:cNvSpPr/>
            <p:nvPr/>
          </p:nvSpPr>
          <p:spPr>
            <a:xfrm>
              <a:off x="3007819" y="2559032"/>
              <a:ext cx="770385" cy="344336"/>
            </a:xfrm>
            <a:prstGeom prst="rect">
              <a:avLst/>
            </a:prstGeom>
          </p:spPr>
          <p:txBody>
            <a:bodyPr wrap="square">
              <a:spAutoFit/>
            </a:bodyPr>
            <a:lstStyle/>
            <a:p>
              <a:pPr fontAlgn="auto" latinLnBrk="0">
                <a:spcAft>
                  <a:spcPts val="0"/>
                </a:spcAft>
                <a:defRPr/>
              </a:pPr>
              <a:r>
                <a:rPr kumimoji="0" lang="en-US" altLang="ko-KR" b="1" kern="0" dirty="0">
                  <a:solidFill>
                    <a:srgbClr val="FFFFFF"/>
                  </a:solidFill>
                  <a:latin typeface="Arial" charset="0"/>
                  <a:ea typeface="+mn-ea"/>
                </a:rPr>
                <a:t>6. </a:t>
              </a:r>
              <a:r>
                <a:rPr kumimoji="0" lang="ko-KR" altLang="en-US" b="1" kern="0" dirty="0">
                  <a:solidFill>
                    <a:srgbClr val="FFFFFF"/>
                  </a:solidFill>
                  <a:latin typeface="Arial" charset="0"/>
                  <a:ea typeface="+mn-ea"/>
                </a:rPr>
                <a:t>재량권 일탈∙남용 관련</a:t>
              </a:r>
            </a:p>
          </p:txBody>
        </p:sp>
      </p:grpSp>
    </p:spTree>
    <p:extLst>
      <p:ext uri="{BB962C8B-B14F-4D97-AF65-F5344CB8AC3E}">
        <p14:creationId xmlns="" xmlns:p14="http://schemas.microsoft.com/office/powerpoint/2010/main" val="1542459569"/>
      </p:ext>
    </p:extLst>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199" y="1266825"/>
            <a:ext cx="8410575" cy="4859338"/>
          </a:xfrm>
        </p:spPr>
        <p:txBody>
          <a:bodyPr/>
          <a:lstStyle/>
          <a:p>
            <a:r>
              <a:rPr lang="en-US" altLang="ko-KR" dirty="0" smtClean="0"/>
              <a:t> </a:t>
            </a:r>
            <a:endParaRPr lang="ko-KR" altLang="ko-KR" dirty="0" smtClean="0"/>
          </a:p>
          <a:p>
            <a:pPr lvl="1">
              <a:lnSpc>
                <a:spcPct val="120000"/>
              </a:lnSpc>
              <a:spcBef>
                <a:spcPts val="1800"/>
              </a:spcBef>
            </a:pPr>
            <a:r>
              <a:rPr lang="ko-KR" altLang="ko-KR" sz="1400" dirty="0"/>
              <a:t>조사협조 정도에 큰 차이가 없음에도 불구하고 </a:t>
            </a:r>
            <a:r>
              <a:rPr lang="ko-KR" altLang="ko-KR" sz="1400" dirty="0" err="1"/>
              <a:t>과징금부과율에</a:t>
            </a:r>
            <a:r>
              <a:rPr lang="ko-KR" altLang="ko-KR" sz="1400" dirty="0"/>
              <a:t> 큰 차이가 나는 것은 과징금부과의 재량권 일탈∙남용에 해당함</a:t>
            </a:r>
            <a:r>
              <a:rPr lang="en-US" altLang="ko-KR" sz="1400" dirty="0"/>
              <a:t>(</a:t>
            </a:r>
            <a:r>
              <a:rPr lang="ko-KR" altLang="ko-KR" sz="1400" dirty="0" err="1"/>
              <a:t>쇼와덴코</a:t>
            </a:r>
            <a:r>
              <a:rPr lang="ko-KR" altLang="ko-KR" sz="1400" dirty="0"/>
              <a:t> 등</a:t>
            </a:r>
            <a:r>
              <a:rPr lang="en-US" altLang="ko-KR" sz="1400" dirty="0"/>
              <a:t> 6</a:t>
            </a:r>
            <a:r>
              <a:rPr lang="ko-KR" altLang="ko-KR" sz="1400" dirty="0"/>
              <a:t>개 사업자의 </a:t>
            </a:r>
            <a:r>
              <a:rPr lang="ko-KR" altLang="ko-KR" sz="1400" dirty="0" err="1"/>
              <a:t>흑연전극봉</a:t>
            </a:r>
            <a:r>
              <a:rPr lang="ko-KR" altLang="ko-KR" sz="1400" dirty="0"/>
              <a:t> 가격공동결정행위 건</a:t>
            </a:r>
            <a:r>
              <a:rPr lang="en-US" altLang="ko-KR" sz="1400" dirty="0"/>
              <a:t>, </a:t>
            </a:r>
            <a:r>
              <a:rPr lang="ko-KR" altLang="ko-KR" sz="1400" dirty="0"/>
              <a:t>대법원</a:t>
            </a:r>
            <a:r>
              <a:rPr lang="en-US" altLang="ko-KR" sz="1400" dirty="0"/>
              <a:t> 2006. 3. 24. </a:t>
            </a:r>
            <a:r>
              <a:rPr lang="ko-KR" altLang="ko-KR" sz="1400" dirty="0"/>
              <a:t>선고</a:t>
            </a:r>
            <a:r>
              <a:rPr lang="en-US" altLang="ko-KR" sz="1400" dirty="0"/>
              <a:t> 2004</a:t>
            </a:r>
            <a:r>
              <a:rPr lang="ko-KR" altLang="ko-KR" sz="1400" dirty="0"/>
              <a:t>두</a:t>
            </a:r>
            <a:r>
              <a:rPr lang="en-US" altLang="ko-KR" sz="1400" dirty="0"/>
              <a:t>11275 </a:t>
            </a:r>
            <a:r>
              <a:rPr lang="ko-KR" altLang="ko-KR" sz="1400" dirty="0"/>
              <a:t>판결</a:t>
            </a:r>
            <a:r>
              <a:rPr lang="en-US" altLang="ko-KR" sz="1400" dirty="0"/>
              <a:t>)</a:t>
            </a:r>
            <a:endParaRPr lang="ko-KR" altLang="ko-KR" sz="1400" dirty="0"/>
          </a:p>
          <a:p>
            <a:pPr lvl="2">
              <a:lnSpc>
                <a:spcPct val="120000"/>
              </a:lnSpc>
              <a:spcBef>
                <a:spcPts val="600"/>
              </a:spcBef>
            </a:pPr>
            <a:r>
              <a:rPr lang="ko-KR" altLang="ko-KR" sz="1400" dirty="0" err="1"/>
              <a:t>흑연전극봉</a:t>
            </a:r>
            <a:r>
              <a:rPr lang="ko-KR" altLang="ko-KR" sz="1400" dirty="0"/>
              <a:t> 사업자들이 외국에서 전세계 </a:t>
            </a:r>
            <a:r>
              <a:rPr lang="ko-KR" altLang="ko-KR" sz="1400" dirty="0" err="1"/>
              <a:t>흑연전극봉</a:t>
            </a:r>
            <a:r>
              <a:rPr lang="ko-KR" altLang="ko-KR" sz="1400" dirty="0"/>
              <a:t> 시장을 대상으로 판매가격을 공동으로 결정한 사안에서</a:t>
            </a:r>
            <a:r>
              <a:rPr lang="en-US" altLang="ko-KR" sz="1400" dirty="0"/>
              <a:t>, </a:t>
            </a:r>
            <a:r>
              <a:rPr lang="ko-KR" altLang="ko-KR" sz="1400" dirty="0" err="1"/>
              <a:t>공정위는</a:t>
            </a:r>
            <a:r>
              <a:rPr lang="en-US" altLang="ko-KR" sz="1400" dirty="0"/>
              <a:t> 4</a:t>
            </a:r>
            <a:r>
              <a:rPr lang="ko-KR" altLang="ko-KR" sz="1400" dirty="0"/>
              <a:t>개 회사에 대해서는 조사에 협조했다는 이유로 </a:t>
            </a:r>
            <a:r>
              <a:rPr lang="ko-KR" altLang="ko-KR" sz="1400" dirty="0" err="1"/>
              <a:t>과징금부과율을</a:t>
            </a:r>
            <a:r>
              <a:rPr lang="en-US" altLang="ko-KR" sz="1400" dirty="0"/>
              <a:t> 1%</a:t>
            </a:r>
            <a:r>
              <a:rPr lang="ko-KR" altLang="ko-KR" sz="1400" dirty="0"/>
              <a:t>로 감경하고</a:t>
            </a:r>
            <a:r>
              <a:rPr lang="en-US" altLang="ko-KR" sz="1400" dirty="0"/>
              <a:t>, </a:t>
            </a:r>
            <a:r>
              <a:rPr lang="ko-KR" altLang="ko-KR" sz="1400" dirty="0"/>
              <a:t>나머지</a:t>
            </a:r>
            <a:r>
              <a:rPr lang="en-US" altLang="ko-KR" sz="1400" dirty="0"/>
              <a:t> 1</a:t>
            </a:r>
            <a:r>
              <a:rPr lang="ko-KR" altLang="ko-KR" sz="1400" dirty="0"/>
              <a:t>개 회사에 대해서는 더 적극적으로 조사에 협조했다는 이유로 </a:t>
            </a:r>
            <a:r>
              <a:rPr lang="ko-KR" altLang="ko-KR" sz="1400" dirty="0" err="1"/>
              <a:t>과징금부과율을</a:t>
            </a:r>
            <a:r>
              <a:rPr lang="en-US" altLang="ko-KR" sz="1400" dirty="0"/>
              <a:t> 0.5%</a:t>
            </a:r>
            <a:r>
              <a:rPr lang="ko-KR" altLang="ko-KR" sz="1400" dirty="0"/>
              <a:t>로 감경한 </a:t>
            </a:r>
            <a:r>
              <a:rPr lang="ko-KR" altLang="ko-KR" sz="1400" dirty="0" smtClean="0"/>
              <a:t>사안</a:t>
            </a:r>
            <a:endParaRPr lang="en-US" altLang="ko-KR" sz="1400" dirty="0" smtClean="0"/>
          </a:p>
          <a:p>
            <a:pPr lvl="2">
              <a:lnSpc>
                <a:spcPct val="120000"/>
              </a:lnSpc>
              <a:spcBef>
                <a:spcPts val="600"/>
              </a:spcBef>
            </a:pPr>
            <a:endParaRPr lang="ko-KR" altLang="ko-KR" sz="1100" dirty="0"/>
          </a:p>
          <a:p>
            <a:pPr lvl="1">
              <a:lnSpc>
                <a:spcPct val="120000"/>
              </a:lnSpc>
              <a:spcBef>
                <a:spcPts val="600"/>
              </a:spcBef>
            </a:pPr>
            <a:r>
              <a:rPr lang="ko-KR" altLang="ko-KR" sz="1600" dirty="0"/>
              <a:t>조사협조 정도에 따라 </a:t>
            </a:r>
            <a:r>
              <a:rPr lang="ko-KR" altLang="ko-KR" sz="1600"/>
              <a:t>감경비율에 차등을 두었다고 하더라도 과징금부과의 재량권 일탈∙남용에 해당되지 않음</a:t>
            </a:r>
            <a:r>
              <a:rPr lang="en-US" altLang="ko-KR" sz="1600" dirty="0"/>
              <a:t>(</a:t>
            </a:r>
            <a:r>
              <a:rPr lang="ko-KR" altLang="ko-KR" sz="1600" dirty="0" err="1"/>
              <a:t>두산인프라코어의</a:t>
            </a:r>
            <a:r>
              <a:rPr lang="ko-KR" altLang="ko-KR" sz="1600" dirty="0"/>
              <a:t> 굴삭기 및 </a:t>
            </a:r>
            <a:r>
              <a:rPr lang="ko-KR" altLang="ko-KR" sz="1600" dirty="0" err="1"/>
              <a:t>휠로다가격</a:t>
            </a:r>
            <a:r>
              <a:rPr lang="ko-KR" altLang="ko-KR" sz="1600" dirty="0"/>
              <a:t> 공동결정행위 </a:t>
            </a:r>
            <a:r>
              <a:rPr lang="ko-KR" altLang="ko-KR" sz="1600" dirty="0" err="1"/>
              <a:t>과징금재산정</a:t>
            </a:r>
            <a:r>
              <a:rPr lang="ko-KR" altLang="ko-KR" sz="1600" dirty="0"/>
              <a:t> 건</a:t>
            </a:r>
            <a:r>
              <a:rPr lang="en-US" altLang="ko-KR" sz="1600" dirty="0"/>
              <a:t>, </a:t>
            </a:r>
            <a:r>
              <a:rPr lang="ko-KR" altLang="ko-KR" sz="1600" dirty="0"/>
              <a:t>서울고법</a:t>
            </a:r>
            <a:r>
              <a:rPr lang="en-US" altLang="ko-KR" sz="1600" dirty="0"/>
              <a:t> 2009. 8. 28. </a:t>
            </a:r>
            <a:r>
              <a:rPr lang="ko-KR" altLang="ko-KR" sz="1600" dirty="0"/>
              <a:t>선고</a:t>
            </a:r>
            <a:r>
              <a:rPr lang="en-US" altLang="ko-KR" sz="1600" dirty="0"/>
              <a:t> 2008</a:t>
            </a:r>
            <a:r>
              <a:rPr lang="ko-KR" altLang="ko-KR" sz="1600" dirty="0"/>
              <a:t>누</a:t>
            </a:r>
            <a:r>
              <a:rPr lang="en-US" altLang="ko-KR" sz="1600" dirty="0"/>
              <a:t>31200 </a:t>
            </a:r>
            <a:r>
              <a:rPr lang="ko-KR" altLang="ko-KR" sz="1600" dirty="0"/>
              <a:t>판결</a:t>
            </a:r>
            <a:r>
              <a:rPr lang="en-US" altLang="ko-KR" sz="1600" dirty="0"/>
              <a:t>, </a:t>
            </a:r>
            <a:r>
              <a:rPr lang="ko-KR" altLang="ko-KR" sz="1600" dirty="0"/>
              <a:t>대법원</a:t>
            </a:r>
            <a:r>
              <a:rPr lang="en-US" altLang="ko-KR" sz="1600" dirty="0"/>
              <a:t> 2009. 11. 26. </a:t>
            </a:r>
            <a:r>
              <a:rPr lang="ko-KR" altLang="ko-KR" sz="1600" dirty="0"/>
              <a:t>선고</a:t>
            </a:r>
            <a:r>
              <a:rPr lang="en-US" altLang="ko-KR" sz="1600" dirty="0"/>
              <a:t> 2009</a:t>
            </a:r>
            <a:r>
              <a:rPr lang="ko-KR" altLang="ko-KR" sz="1600" dirty="0"/>
              <a:t>두</a:t>
            </a:r>
            <a:r>
              <a:rPr lang="en-US" altLang="ko-KR" sz="1600" dirty="0"/>
              <a:t>16206-</a:t>
            </a:r>
            <a:r>
              <a:rPr lang="ko-KR" altLang="ko-KR" sz="1600" dirty="0" err="1"/>
              <a:t>심리불속행</a:t>
            </a:r>
            <a:r>
              <a:rPr lang="ko-KR" altLang="ko-KR" sz="1600" dirty="0"/>
              <a:t> 기각</a:t>
            </a:r>
            <a:r>
              <a:rPr lang="en-US" altLang="ko-KR" sz="1600" dirty="0"/>
              <a:t>)</a:t>
            </a:r>
            <a:endParaRPr lang="ko-KR" altLang="ko-KR" sz="1600" dirty="0"/>
          </a:p>
          <a:p>
            <a:pPr lvl="2">
              <a:lnSpc>
                <a:spcPct val="120000"/>
              </a:lnSpc>
              <a:spcBef>
                <a:spcPts val="600"/>
              </a:spcBef>
            </a:pPr>
            <a:r>
              <a:rPr lang="ko-KR" altLang="ko-KR" sz="1400" dirty="0"/>
              <a:t>제공한 증거의 내용</a:t>
            </a:r>
            <a:r>
              <a:rPr lang="en-US" altLang="ko-KR" sz="1400" dirty="0"/>
              <a:t>, </a:t>
            </a:r>
            <a:r>
              <a:rPr lang="ko-KR" altLang="ko-KR" sz="1400" dirty="0"/>
              <a:t>증거 제공의 경위 및 순서 등 여러 사정을 참작하여 과징금 부과기준 범위 내에서 조사에의 협조 정도에 따라 감액 처분을 함에 있어 </a:t>
            </a:r>
            <a:r>
              <a:rPr lang="ko-KR" altLang="ko-KR" sz="1400" dirty="0" err="1"/>
              <a:t>감경비율에</a:t>
            </a:r>
            <a:r>
              <a:rPr lang="ko-KR" altLang="ko-KR" sz="1400" dirty="0"/>
              <a:t> 차등을 두었다고 하더라도 그 차등이 현격하게 차별적이어서 형평의 원칙에 위배되어 </a:t>
            </a:r>
            <a:r>
              <a:rPr lang="ko-KR" altLang="ko-KR" sz="1400" dirty="0" err="1"/>
              <a:t>위법하다고</a:t>
            </a:r>
            <a:r>
              <a:rPr lang="ko-KR" altLang="ko-KR" sz="1400" dirty="0"/>
              <a:t> 할 수 </a:t>
            </a:r>
            <a:r>
              <a:rPr lang="ko-KR" altLang="ko-KR" sz="1400" dirty="0" smtClean="0"/>
              <a:t>없음</a:t>
            </a:r>
            <a:endParaRPr lang="ko-KR" altLang="ko-KR" sz="1400" dirty="0"/>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54</a:t>
            </a:fld>
            <a:endParaRPr lang="ko-KR" altLang="en-US"/>
          </a:p>
        </p:txBody>
      </p:sp>
      <p:grpSp>
        <p:nvGrpSpPr>
          <p:cNvPr id="5" name="그룹 19"/>
          <p:cNvGrpSpPr>
            <a:grpSpLocks/>
          </p:cNvGrpSpPr>
          <p:nvPr/>
        </p:nvGrpSpPr>
        <p:grpSpPr bwMode="auto">
          <a:xfrm>
            <a:off x="431540" y="1258305"/>
            <a:ext cx="3073660" cy="488032"/>
            <a:chOff x="2979761" y="2548280"/>
            <a:chExt cx="798443" cy="455002"/>
          </a:xfrm>
        </p:grpSpPr>
        <p:pic>
          <p:nvPicPr>
            <p:cNvPr id="6" name="Picture 2" descr="C:\작업\소스\박스\박스ㄴㄴ.png"/>
            <p:cNvPicPr>
              <a:picLocks noChangeAspect="1" noChangeArrowheads="1"/>
            </p:cNvPicPr>
            <p:nvPr/>
          </p:nvPicPr>
          <p:blipFill>
            <a:blip r:embed="rId2" cstate="print">
              <a:lum bright="-4000" contrast="2000"/>
            </a:blip>
            <a:srcRect/>
            <a:stretch>
              <a:fillRect/>
            </a:stretch>
          </p:blipFill>
          <p:spPr bwMode="auto">
            <a:xfrm>
              <a:off x="2979761" y="2548280"/>
              <a:ext cx="798443" cy="455002"/>
            </a:xfrm>
            <a:prstGeom prst="rect">
              <a:avLst/>
            </a:prstGeom>
            <a:noFill/>
            <a:ln w="9525">
              <a:noFill/>
              <a:miter lim="800000"/>
              <a:headEnd/>
              <a:tailEnd/>
            </a:ln>
          </p:spPr>
        </p:pic>
        <p:sp>
          <p:nvSpPr>
            <p:cNvPr id="7" name="직사각형 6"/>
            <p:cNvSpPr/>
            <p:nvPr/>
          </p:nvSpPr>
          <p:spPr>
            <a:xfrm>
              <a:off x="3007819" y="2559032"/>
              <a:ext cx="770385" cy="344336"/>
            </a:xfrm>
            <a:prstGeom prst="rect">
              <a:avLst/>
            </a:prstGeom>
          </p:spPr>
          <p:txBody>
            <a:bodyPr wrap="square">
              <a:spAutoFit/>
            </a:bodyPr>
            <a:lstStyle/>
            <a:p>
              <a:pPr fontAlgn="auto" latinLnBrk="0">
                <a:spcAft>
                  <a:spcPts val="0"/>
                </a:spcAft>
                <a:defRPr/>
              </a:pPr>
              <a:r>
                <a:rPr kumimoji="0" lang="en-US" altLang="ko-KR" b="1" kern="0" dirty="0">
                  <a:solidFill>
                    <a:srgbClr val="FFFFFF"/>
                  </a:solidFill>
                  <a:latin typeface="Arial" charset="0"/>
                  <a:ea typeface="+mn-ea"/>
                </a:rPr>
                <a:t>6. </a:t>
              </a:r>
              <a:r>
                <a:rPr kumimoji="0" lang="ko-KR" altLang="en-US" b="1" kern="0" dirty="0">
                  <a:solidFill>
                    <a:srgbClr val="FFFFFF"/>
                  </a:solidFill>
                  <a:latin typeface="Arial" charset="0"/>
                  <a:ea typeface="+mn-ea"/>
                </a:rPr>
                <a:t>재량권 일탈∙남용 관련</a:t>
              </a:r>
            </a:p>
          </p:txBody>
        </p:sp>
      </p:grpSp>
    </p:spTree>
    <p:extLst>
      <p:ext uri="{BB962C8B-B14F-4D97-AF65-F5344CB8AC3E}">
        <p14:creationId xmlns="" xmlns:p14="http://schemas.microsoft.com/office/powerpoint/2010/main" val="1542459569"/>
      </p:ext>
    </p:extLst>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199" y="1266825"/>
            <a:ext cx="8410575" cy="4859338"/>
          </a:xfrm>
        </p:spPr>
        <p:txBody>
          <a:bodyPr/>
          <a:lstStyle/>
          <a:p>
            <a:pPr lvl="1">
              <a:lnSpc>
                <a:spcPct val="120000"/>
              </a:lnSpc>
              <a:spcBef>
                <a:spcPts val="800"/>
              </a:spcBef>
            </a:pPr>
            <a:r>
              <a:rPr lang="ko-KR" altLang="ko-KR" sz="1600"/>
              <a:t>조사단계에 협조한 사업자와 조사단계 이후에 합의를 인정한 사업자 간의 감경률 차등은 부당하지 아니함</a:t>
            </a:r>
            <a:r>
              <a:rPr lang="en-US" altLang="ko-KR" sz="1600"/>
              <a:t>(</a:t>
            </a:r>
            <a:r>
              <a:rPr lang="ko-KR" altLang="ko-KR" sz="1600"/>
              <a:t>두산중공업㈜ 발주 하동화력발전소</a:t>
            </a:r>
            <a:r>
              <a:rPr lang="en-US" altLang="ko-KR" sz="1600"/>
              <a:t> 7,8</a:t>
            </a:r>
            <a:r>
              <a:rPr lang="ko-KR" altLang="ko-KR" sz="1600"/>
              <a:t>호기 공사용 케이블 구매 입찰 관련</a:t>
            </a:r>
            <a:r>
              <a:rPr lang="en-US" altLang="ko-KR" sz="1600"/>
              <a:t> 9</a:t>
            </a:r>
            <a:r>
              <a:rPr lang="ko-KR" altLang="ko-KR" sz="1600"/>
              <a:t>개사의 부당한 공동행위 건</a:t>
            </a:r>
            <a:r>
              <a:rPr lang="en-US" altLang="ko-KR" sz="1600"/>
              <a:t>, </a:t>
            </a:r>
            <a:r>
              <a:rPr lang="ko-KR" altLang="ko-KR" sz="1600"/>
              <a:t>서울고법</a:t>
            </a:r>
            <a:r>
              <a:rPr lang="en-US" altLang="ko-KR" sz="1600"/>
              <a:t> 2011. 12. 14. </a:t>
            </a:r>
            <a:r>
              <a:rPr lang="ko-KR" altLang="ko-KR" sz="1600"/>
              <a:t>선고 </a:t>
            </a:r>
            <a:r>
              <a:rPr lang="en-US" altLang="ko-KR" sz="1600"/>
              <a:t>2011</a:t>
            </a:r>
            <a:r>
              <a:rPr lang="ko-KR" altLang="ko-KR" sz="1600"/>
              <a:t>누</a:t>
            </a:r>
            <a:r>
              <a:rPr lang="en-US" altLang="ko-KR" sz="1600"/>
              <a:t>14137 </a:t>
            </a:r>
            <a:r>
              <a:rPr lang="ko-KR" altLang="ko-KR" sz="1600"/>
              <a:t>판결</a:t>
            </a:r>
            <a:r>
              <a:rPr lang="en-US" altLang="ko-KR" sz="1600"/>
              <a:t>, </a:t>
            </a:r>
            <a:r>
              <a:rPr lang="ko-KR" altLang="ko-KR" sz="1600"/>
              <a:t>고법 확정</a:t>
            </a:r>
            <a:r>
              <a:rPr lang="en-US" altLang="ko-KR" sz="1600" smtClean="0"/>
              <a:t>)</a:t>
            </a:r>
            <a:endParaRPr lang="ko-KR" altLang="ko-KR" sz="1600"/>
          </a:p>
          <a:p>
            <a:pPr lvl="1">
              <a:lnSpc>
                <a:spcPct val="120000"/>
              </a:lnSpc>
              <a:spcBef>
                <a:spcPts val="1800"/>
              </a:spcBef>
            </a:pPr>
            <a:r>
              <a:rPr lang="ko-KR" altLang="ko-KR" sz="1600"/>
              <a:t>취득한 이익 규모 등을 제대로 고려하지 않은 것은 과징금부과의 재량권 일탈∙남용에 해당함</a:t>
            </a:r>
            <a:r>
              <a:rPr lang="en-US" altLang="ko-KR" sz="1600"/>
              <a:t>(</a:t>
            </a:r>
            <a:r>
              <a:rPr lang="ko-KR" altLang="ko-KR" sz="1600"/>
              <a:t>비씨카드 외</a:t>
            </a:r>
            <a:r>
              <a:rPr lang="en-US" altLang="ko-KR" sz="1600"/>
              <a:t> 11</a:t>
            </a:r>
            <a:r>
              <a:rPr lang="ko-KR" altLang="ko-KR" sz="1600"/>
              <a:t>의 가맹점수수료율 공동결정행위 건</a:t>
            </a:r>
            <a:r>
              <a:rPr lang="en-US" altLang="ko-KR" sz="1600"/>
              <a:t>, </a:t>
            </a:r>
            <a:r>
              <a:rPr lang="ko-KR" altLang="ko-KR" sz="1600"/>
              <a:t>서울고법</a:t>
            </a:r>
            <a:r>
              <a:rPr lang="en-US" altLang="ko-KR" sz="1600"/>
              <a:t> 2007. 1. 25. </a:t>
            </a:r>
            <a:r>
              <a:rPr lang="ko-KR" altLang="ko-KR" sz="1600"/>
              <a:t>선고</a:t>
            </a:r>
            <a:r>
              <a:rPr lang="en-US" altLang="ko-KR" sz="1600"/>
              <a:t> 2005</a:t>
            </a:r>
            <a:r>
              <a:rPr lang="ko-KR" altLang="ko-KR" sz="1600"/>
              <a:t>누</a:t>
            </a:r>
            <a:r>
              <a:rPr lang="en-US" altLang="ko-KR" sz="1600"/>
              <a:t>21233 </a:t>
            </a:r>
            <a:r>
              <a:rPr lang="ko-KR" altLang="ko-KR" sz="1600"/>
              <a:t>판결</a:t>
            </a:r>
            <a:r>
              <a:rPr lang="en-US" altLang="ko-KR" sz="1600"/>
              <a:t>, </a:t>
            </a:r>
            <a:r>
              <a:rPr lang="ko-KR" altLang="ko-KR" sz="1600"/>
              <a:t>대법원</a:t>
            </a:r>
            <a:r>
              <a:rPr lang="en-US" altLang="ko-KR" sz="1600"/>
              <a:t> 2008. 8. 21. </a:t>
            </a:r>
            <a:r>
              <a:rPr lang="ko-KR" altLang="ko-KR" sz="1600"/>
              <a:t>선고</a:t>
            </a:r>
            <a:r>
              <a:rPr lang="en-US" altLang="ko-KR" sz="1600"/>
              <a:t> 2007</a:t>
            </a:r>
            <a:r>
              <a:rPr lang="ko-KR" altLang="ko-KR" sz="1600"/>
              <a:t>두</a:t>
            </a:r>
            <a:r>
              <a:rPr lang="en-US" altLang="ko-KR" sz="1600"/>
              <a:t>4919 </a:t>
            </a:r>
            <a:r>
              <a:rPr lang="ko-KR" altLang="ko-KR" sz="1600"/>
              <a:t>판결</a:t>
            </a:r>
            <a:r>
              <a:rPr lang="en-US" altLang="ko-KR" sz="1600" smtClean="0"/>
              <a:t>)</a:t>
            </a:r>
            <a:endParaRPr lang="ko-KR" altLang="ko-KR" sz="1400"/>
          </a:p>
          <a:p>
            <a:pPr lvl="2">
              <a:lnSpc>
                <a:spcPct val="120000"/>
              </a:lnSpc>
              <a:spcBef>
                <a:spcPts val="800"/>
              </a:spcBef>
            </a:pPr>
            <a:r>
              <a:rPr lang="ko-KR" altLang="ko-KR" sz="1400"/>
              <a:t>비씨카드와 비씨카드 회원은행인</a:t>
            </a:r>
            <a:r>
              <a:rPr lang="en-US" altLang="ko-KR" sz="1400"/>
              <a:t> 11</a:t>
            </a:r>
            <a:r>
              <a:rPr lang="ko-KR" altLang="ko-KR" sz="1400"/>
              <a:t>개사가 가맹점 업종별 발급사보전수수료율을 공동변경하기로 합의한 사안</a:t>
            </a:r>
          </a:p>
          <a:p>
            <a:pPr lvl="2">
              <a:lnSpc>
                <a:spcPct val="120000"/>
              </a:lnSpc>
              <a:spcBef>
                <a:spcPts val="800"/>
              </a:spcBef>
            </a:pPr>
            <a:r>
              <a:rPr lang="ko-KR" altLang="ko-KR" sz="1400"/>
              <a:t>① 원고들이 비씨카드라는 단일 상표와 가맹점을 공동으로 이용하고 정산처리시스템 등을 공동수행함으로써 상당한 경제적 효율성과 동일성을 기하는 효과를 달성하고 있고</a:t>
            </a:r>
            <a:r>
              <a:rPr lang="en-US" altLang="ko-KR" sz="1400"/>
              <a:t>, </a:t>
            </a:r>
            <a:r>
              <a:rPr lang="ko-KR" altLang="ko-KR" sz="1400"/>
              <a:t>이 사건 합의는 그와 같은 제휴관계의 합동적 구조하에서 행하여진 것이라는 특수성이 있음에도</a:t>
            </a:r>
            <a:r>
              <a:rPr lang="en-US" altLang="ko-KR" sz="1400"/>
              <a:t>, </a:t>
            </a:r>
            <a:r>
              <a:rPr lang="ko-KR" altLang="ko-KR" sz="1400"/>
              <a:t>매우 중대한 위반행위로 본 것은 부당하고 </a:t>
            </a:r>
            <a:r>
              <a:rPr lang="en-US" altLang="ko-KR" sz="1400"/>
              <a:t>② </a:t>
            </a:r>
            <a:r>
              <a:rPr lang="ko-KR" altLang="ko-KR" sz="1400"/>
              <a:t>실제 취득한 부당이득액이 크지 않음에도</a:t>
            </a:r>
            <a:r>
              <a:rPr lang="en-US" altLang="ko-KR" sz="1400"/>
              <a:t> 36</a:t>
            </a:r>
            <a:r>
              <a:rPr lang="ko-KR" altLang="ko-KR" sz="1400"/>
              <a:t>개의 수수료율 미실행 업종에 대해서만</a:t>
            </a:r>
            <a:r>
              <a:rPr lang="en-US" altLang="ko-KR" sz="1400"/>
              <a:t> 30%</a:t>
            </a:r>
            <a:r>
              <a:rPr lang="ko-KR" altLang="ko-KR" sz="1400"/>
              <a:t>를 감경한 것은 부당함</a:t>
            </a:r>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55</a:t>
            </a:fld>
            <a:endParaRPr lang="ko-KR" altLang="en-US"/>
          </a:p>
        </p:txBody>
      </p:sp>
    </p:spTree>
    <p:extLst>
      <p:ext uri="{BB962C8B-B14F-4D97-AF65-F5344CB8AC3E}">
        <p14:creationId xmlns="" xmlns:p14="http://schemas.microsoft.com/office/powerpoint/2010/main" val="3429624108"/>
      </p:ext>
    </p:extLst>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199" y="1266825"/>
            <a:ext cx="8410575" cy="614003"/>
          </a:xfrm>
        </p:spPr>
        <p:txBody>
          <a:bodyPr/>
          <a:lstStyle/>
          <a:p>
            <a:pPr lvl="1"/>
            <a:r>
              <a:rPr lang="ko-KR" altLang="ko-KR"/>
              <a:t>컨소시엄 비율과 과징금부과의 재량권 일탈∙남용 </a:t>
            </a:r>
            <a:r>
              <a:rPr lang="ko-KR" altLang="ko-KR" smtClean="0"/>
              <a:t>여부</a:t>
            </a:r>
            <a:endParaRPr lang="ko-KR" altLang="ko-KR" sz="1400"/>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56</a:t>
            </a:fld>
            <a:endParaRPr lang="ko-KR" altLang="en-US"/>
          </a:p>
        </p:txBody>
      </p:sp>
      <p:graphicFrame>
        <p:nvGraphicFramePr>
          <p:cNvPr id="5" name="표 4"/>
          <p:cNvGraphicFramePr>
            <a:graphicFrameLocks noGrp="1"/>
          </p:cNvGraphicFramePr>
          <p:nvPr>
            <p:extLst>
              <p:ext uri="{D42A27DB-BD31-4B8C-83A1-F6EECF244321}">
                <p14:modId xmlns="" xmlns:p14="http://schemas.microsoft.com/office/powerpoint/2010/main" val="2099334217"/>
              </p:ext>
            </p:extLst>
          </p:nvPr>
        </p:nvGraphicFramePr>
        <p:xfrm>
          <a:off x="361948" y="1743964"/>
          <a:ext cx="8530532" cy="4565935"/>
        </p:xfrm>
        <a:graphic>
          <a:graphicData uri="http://schemas.openxmlformats.org/drawingml/2006/table">
            <a:tbl>
              <a:tblPr firstRow="1" firstCol="1" bandRow="1">
                <a:tableStyleId>{5C22544A-7EE6-4342-B048-85BDC9FD1C3A}</a:tableStyleId>
              </a:tblPr>
              <a:tblGrid>
                <a:gridCol w="2337844"/>
                <a:gridCol w="6192688"/>
              </a:tblGrid>
              <a:tr h="321239">
                <a:tc>
                  <a:txBody>
                    <a:bodyPr/>
                    <a:lstStyle/>
                    <a:p>
                      <a:pPr algn="ctr" latinLnBrk="1">
                        <a:spcAft>
                          <a:spcPts val="0"/>
                        </a:spcAft>
                      </a:pPr>
                      <a:r>
                        <a:rPr lang="ko-KR" sz="1250" kern="100">
                          <a:effectLst/>
                        </a:rPr>
                        <a:t>판결</a:t>
                      </a:r>
                      <a:endParaRPr lang="ko-KR" sz="1250" kern="100">
                        <a:effectLst/>
                        <a:latin typeface="맑은 고딕"/>
                        <a:ea typeface="맑은 고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pPr algn="ctr" latinLnBrk="1">
                        <a:spcAft>
                          <a:spcPts val="0"/>
                        </a:spcAft>
                      </a:pPr>
                      <a:r>
                        <a:rPr lang="ko-KR" sz="1250" kern="100">
                          <a:effectLst/>
                        </a:rPr>
                        <a:t>내용</a:t>
                      </a:r>
                      <a:endParaRPr lang="ko-KR" sz="1250" kern="100">
                        <a:effectLst/>
                        <a:latin typeface="맑은 고딕"/>
                        <a:ea typeface="맑은 고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accent5">
                        <a:lumMod val="50000"/>
                      </a:schemeClr>
                    </a:solidFill>
                  </a:tcPr>
                </a:tc>
              </a:tr>
              <a:tr h="1507813">
                <a:tc>
                  <a:txBody>
                    <a:bodyPr/>
                    <a:lstStyle/>
                    <a:p>
                      <a:pPr algn="l" latinLnBrk="1">
                        <a:lnSpc>
                          <a:spcPct val="110000"/>
                        </a:lnSpc>
                        <a:spcAft>
                          <a:spcPts val="0"/>
                        </a:spcAft>
                      </a:pPr>
                      <a:r>
                        <a:rPr lang="ko-KR" sz="1190" kern="100">
                          <a:solidFill>
                            <a:sysClr val="windowText" lastClr="000000"/>
                          </a:solidFill>
                          <a:effectLst/>
                        </a:rPr>
                        <a:t>대우건설의 아산시 하수관거 입찰담합 건</a:t>
                      </a:r>
                      <a:r>
                        <a:rPr lang="en-US" sz="1190" kern="100">
                          <a:solidFill>
                            <a:sysClr val="windowText" lastClr="000000"/>
                          </a:solidFill>
                          <a:effectLst/>
                        </a:rPr>
                        <a:t>, </a:t>
                      </a:r>
                      <a:r>
                        <a:rPr lang="ko-KR" sz="1190" kern="100">
                          <a:solidFill>
                            <a:sysClr val="windowText" lastClr="000000"/>
                          </a:solidFill>
                          <a:effectLst/>
                        </a:rPr>
                        <a:t>서울고법</a:t>
                      </a:r>
                      <a:r>
                        <a:rPr lang="en-US" sz="1190" kern="100">
                          <a:solidFill>
                            <a:sysClr val="windowText" lastClr="000000"/>
                          </a:solidFill>
                          <a:effectLst/>
                        </a:rPr>
                        <a:t> 2008. 7. 10. </a:t>
                      </a:r>
                      <a:r>
                        <a:rPr lang="ko-KR" sz="1190" kern="100">
                          <a:solidFill>
                            <a:sysClr val="windowText" lastClr="000000"/>
                          </a:solidFill>
                          <a:effectLst/>
                        </a:rPr>
                        <a:t>선고</a:t>
                      </a:r>
                      <a:r>
                        <a:rPr lang="en-US" sz="1190" kern="100">
                          <a:solidFill>
                            <a:sysClr val="windowText" lastClr="000000"/>
                          </a:solidFill>
                          <a:effectLst/>
                        </a:rPr>
                        <a:t> 2007</a:t>
                      </a:r>
                      <a:r>
                        <a:rPr lang="ko-KR" sz="1190" kern="100">
                          <a:solidFill>
                            <a:sysClr val="windowText" lastClr="000000"/>
                          </a:solidFill>
                          <a:effectLst/>
                        </a:rPr>
                        <a:t>누</a:t>
                      </a:r>
                      <a:r>
                        <a:rPr lang="en-US" sz="1190" kern="100">
                          <a:solidFill>
                            <a:sysClr val="windowText" lastClr="000000"/>
                          </a:solidFill>
                          <a:effectLst/>
                        </a:rPr>
                        <a:t>24434 </a:t>
                      </a:r>
                      <a:r>
                        <a:rPr lang="ko-KR" sz="1190" kern="100">
                          <a:solidFill>
                            <a:sysClr val="windowText" lastClr="000000"/>
                          </a:solidFill>
                          <a:effectLst/>
                        </a:rPr>
                        <a:t>판결</a:t>
                      </a:r>
                      <a:r>
                        <a:rPr lang="en-US" sz="1190" kern="100">
                          <a:solidFill>
                            <a:sysClr val="windowText" lastClr="000000"/>
                          </a:solidFill>
                          <a:effectLst/>
                        </a:rPr>
                        <a:t>, </a:t>
                      </a:r>
                      <a:r>
                        <a:rPr lang="ko-KR" sz="1190" kern="100">
                          <a:solidFill>
                            <a:sysClr val="windowText" lastClr="000000"/>
                          </a:solidFill>
                          <a:effectLst/>
                        </a:rPr>
                        <a:t>대법원</a:t>
                      </a:r>
                      <a:r>
                        <a:rPr lang="en-US" sz="1190" kern="100">
                          <a:solidFill>
                            <a:sysClr val="windowText" lastClr="000000"/>
                          </a:solidFill>
                          <a:effectLst/>
                        </a:rPr>
                        <a:t> 2008. 11. 27. </a:t>
                      </a:r>
                      <a:r>
                        <a:rPr lang="ko-KR" sz="1190" kern="100">
                          <a:solidFill>
                            <a:sysClr val="windowText" lastClr="000000"/>
                          </a:solidFill>
                          <a:effectLst/>
                        </a:rPr>
                        <a:t>선고</a:t>
                      </a:r>
                      <a:r>
                        <a:rPr lang="en-US" sz="1190" kern="100">
                          <a:solidFill>
                            <a:sysClr val="windowText" lastClr="000000"/>
                          </a:solidFill>
                          <a:effectLst/>
                        </a:rPr>
                        <a:t> 2008</a:t>
                      </a:r>
                      <a:r>
                        <a:rPr lang="ko-KR" sz="1190" kern="100">
                          <a:solidFill>
                            <a:sysClr val="windowText" lastClr="000000"/>
                          </a:solidFill>
                          <a:effectLst/>
                        </a:rPr>
                        <a:t>두</a:t>
                      </a:r>
                      <a:r>
                        <a:rPr lang="en-US" sz="1190" kern="100">
                          <a:solidFill>
                            <a:sysClr val="windowText" lastClr="000000"/>
                          </a:solidFill>
                          <a:effectLst/>
                        </a:rPr>
                        <a:t>13767 </a:t>
                      </a:r>
                      <a:r>
                        <a:rPr lang="ko-KR" sz="1190" kern="100">
                          <a:solidFill>
                            <a:sysClr val="windowText" lastClr="000000"/>
                          </a:solidFill>
                          <a:effectLst/>
                        </a:rPr>
                        <a:t>판결</a:t>
                      </a:r>
                      <a:r>
                        <a:rPr lang="en-US" sz="1190" kern="100">
                          <a:solidFill>
                            <a:sysClr val="windowText" lastClr="000000"/>
                          </a:solidFill>
                          <a:effectLst/>
                        </a:rPr>
                        <a:t>(</a:t>
                      </a:r>
                      <a:r>
                        <a:rPr lang="ko-KR" sz="1190" kern="100">
                          <a:solidFill>
                            <a:sysClr val="windowText" lastClr="000000"/>
                          </a:solidFill>
                          <a:effectLst/>
                        </a:rPr>
                        <a:t>심리불속행 기각</a:t>
                      </a:r>
                      <a:r>
                        <a:rPr lang="en-US" sz="1190" kern="100">
                          <a:solidFill>
                            <a:sysClr val="windowText" lastClr="000000"/>
                          </a:solidFill>
                          <a:effectLst/>
                        </a:rPr>
                        <a:t>)</a:t>
                      </a:r>
                      <a:endParaRPr lang="ko-KR" sz="1190" kern="100">
                        <a:solidFill>
                          <a:sysClr val="windowText" lastClr="000000"/>
                        </a:solidFill>
                        <a:effectLst/>
                        <a:latin typeface="맑은 고딕"/>
                        <a:ea typeface="맑은 고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marL="133350" lvl="0" indent="-133350" algn="l" latinLnBrk="1">
                        <a:lnSpc>
                          <a:spcPct val="110000"/>
                        </a:lnSpc>
                        <a:spcAft>
                          <a:spcPts val="0"/>
                        </a:spcAft>
                        <a:buFont typeface="맑은 고딕"/>
                        <a:buChar char="-"/>
                      </a:pPr>
                      <a:r>
                        <a:rPr lang="ko-KR" sz="1250" kern="100">
                          <a:effectLst/>
                        </a:rPr>
                        <a:t>컨소시엄 내 원고의 지분이</a:t>
                      </a:r>
                      <a:r>
                        <a:rPr lang="en-US" sz="1250" kern="100">
                          <a:effectLst/>
                        </a:rPr>
                        <a:t> 25%</a:t>
                      </a:r>
                      <a:r>
                        <a:rPr lang="ko-KR" sz="1250" kern="100">
                          <a:effectLst/>
                        </a:rPr>
                        <a:t>에 부과하여 취득한 이익의 규모도 단독으로 계약을 체결했을 경우보다 현저히 작다는 점을 고려하지 아니하였으므로 재량권 일탈남용에 해당함</a:t>
                      </a:r>
                    </a:p>
                    <a:p>
                      <a:pPr marL="133350" lvl="0" indent="-133350" algn="l" latinLnBrk="1">
                        <a:lnSpc>
                          <a:spcPct val="110000"/>
                        </a:lnSpc>
                        <a:spcAft>
                          <a:spcPts val="0"/>
                        </a:spcAft>
                        <a:buFont typeface="맑은 고딕"/>
                        <a:buChar char="-"/>
                      </a:pPr>
                      <a:r>
                        <a:rPr lang="ko-KR" sz="1250" kern="100">
                          <a:effectLst/>
                        </a:rPr>
                        <a:t>전체 계약금액을 기준으로 관련매출액을 산정한 것 자체는 위법하지 아니함</a:t>
                      </a:r>
                    </a:p>
                    <a:p>
                      <a:pPr marL="133350" lvl="0" indent="-133350" algn="l" latinLnBrk="1">
                        <a:lnSpc>
                          <a:spcPct val="110000"/>
                        </a:lnSpc>
                        <a:spcAft>
                          <a:spcPts val="0"/>
                        </a:spcAft>
                        <a:buFont typeface="맑은 고딕"/>
                        <a:buChar char="-"/>
                      </a:pPr>
                      <a:r>
                        <a:rPr lang="ko-KR" sz="1250" kern="100">
                          <a:effectLst/>
                        </a:rPr>
                        <a:t>컨소시엄 내 원고의 지분비율만큼 감액할 것을 요하는 것은 아님</a:t>
                      </a:r>
                    </a:p>
                    <a:p>
                      <a:pPr marL="133350" lvl="0" indent="-133350" algn="l" latinLnBrk="1">
                        <a:lnSpc>
                          <a:spcPct val="110000"/>
                        </a:lnSpc>
                        <a:spcAft>
                          <a:spcPts val="0"/>
                        </a:spcAft>
                        <a:buFont typeface="맑은 고딕"/>
                        <a:buChar char="-"/>
                      </a:pPr>
                      <a:r>
                        <a:rPr lang="ko-KR" sz="1250" kern="100">
                          <a:effectLst/>
                        </a:rPr>
                        <a:t>중대한 위반행위로 보고 부과기준율을</a:t>
                      </a:r>
                      <a:r>
                        <a:rPr lang="en-US" sz="1250" kern="100">
                          <a:effectLst/>
                        </a:rPr>
                        <a:t> 10%</a:t>
                      </a:r>
                      <a:r>
                        <a:rPr lang="ko-KR" sz="1250" kern="100">
                          <a:effectLst/>
                        </a:rPr>
                        <a:t>로 적용한 것도 재량권 일탈남용이 아님</a:t>
                      </a:r>
                      <a:endParaRPr lang="ko-KR" sz="1250" kern="100">
                        <a:effectLst/>
                        <a:latin typeface="맑은 고딕"/>
                        <a:ea typeface="맑은 고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bg1">
                        <a:lumMod val="95000"/>
                      </a:schemeClr>
                    </a:solidFill>
                  </a:tcPr>
                </a:tc>
              </a:tr>
              <a:tr h="1080120">
                <a:tc>
                  <a:txBody>
                    <a:bodyPr/>
                    <a:lstStyle/>
                    <a:p>
                      <a:pPr algn="l" latinLnBrk="1">
                        <a:lnSpc>
                          <a:spcPct val="110000"/>
                        </a:lnSpc>
                        <a:spcAft>
                          <a:spcPts val="0"/>
                        </a:spcAft>
                      </a:pPr>
                      <a:r>
                        <a:rPr lang="ko-KR" sz="1190" kern="100">
                          <a:solidFill>
                            <a:sysClr val="windowText" lastClr="000000"/>
                          </a:solidFill>
                          <a:effectLst/>
                        </a:rPr>
                        <a:t>포스코건설의 상주시 하수관거 입찰담합 건</a:t>
                      </a:r>
                      <a:r>
                        <a:rPr lang="en-US" sz="1190" kern="100">
                          <a:solidFill>
                            <a:sysClr val="windowText" lastClr="000000"/>
                          </a:solidFill>
                          <a:effectLst/>
                        </a:rPr>
                        <a:t>, </a:t>
                      </a:r>
                      <a:r>
                        <a:rPr lang="ko-KR" sz="1190" kern="100">
                          <a:solidFill>
                            <a:sysClr val="windowText" lastClr="000000"/>
                          </a:solidFill>
                          <a:effectLst/>
                        </a:rPr>
                        <a:t>서울고법</a:t>
                      </a:r>
                      <a:r>
                        <a:rPr lang="en-US" sz="1190" kern="100">
                          <a:solidFill>
                            <a:sysClr val="windowText" lastClr="000000"/>
                          </a:solidFill>
                          <a:effectLst/>
                        </a:rPr>
                        <a:t> 2008. 10. 23. </a:t>
                      </a:r>
                      <a:r>
                        <a:rPr lang="ko-KR" sz="1190" kern="100">
                          <a:solidFill>
                            <a:sysClr val="windowText" lastClr="000000"/>
                          </a:solidFill>
                          <a:effectLst/>
                        </a:rPr>
                        <a:t>선고</a:t>
                      </a:r>
                      <a:r>
                        <a:rPr lang="en-US" sz="1190" kern="100">
                          <a:solidFill>
                            <a:sysClr val="windowText" lastClr="000000"/>
                          </a:solidFill>
                          <a:effectLst/>
                        </a:rPr>
                        <a:t> 2008</a:t>
                      </a:r>
                      <a:r>
                        <a:rPr lang="ko-KR" sz="1190" kern="100">
                          <a:solidFill>
                            <a:sysClr val="windowText" lastClr="000000"/>
                          </a:solidFill>
                          <a:effectLst/>
                        </a:rPr>
                        <a:t>누</a:t>
                      </a:r>
                      <a:r>
                        <a:rPr lang="en-US" sz="1190" kern="100">
                          <a:solidFill>
                            <a:sysClr val="windowText" lastClr="000000"/>
                          </a:solidFill>
                          <a:effectLst/>
                        </a:rPr>
                        <a:t>8859 </a:t>
                      </a:r>
                      <a:r>
                        <a:rPr lang="ko-KR" sz="1190" kern="100">
                          <a:solidFill>
                            <a:sysClr val="windowText" lastClr="000000"/>
                          </a:solidFill>
                          <a:effectLst/>
                        </a:rPr>
                        <a:t>판결</a:t>
                      </a:r>
                      <a:r>
                        <a:rPr lang="en-US" sz="1190" kern="100">
                          <a:solidFill>
                            <a:sysClr val="windowText" lastClr="000000"/>
                          </a:solidFill>
                          <a:effectLst/>
                        </a:rPr>
                        <a:t>, </a:t>
                      </a:r>
                      <a:r>
                        <a:rPr lang="ko-KR" sz="1190" kern="100">
                          <a:solidFill>
                            <a:sysClr val="windowText" lastClr="000000"/>
                          </a:solidFill>
                          <a:effectLst/>
                        </a:rPr>
                        <a:t>대법원</a:t>
                      </a:r>
                      <a:r>
                        <a:rPr lang="en-US" sz="1190" kern="100">
                          <a:solidFill>
                            <a:sysClr val="windowText" lastClr="000000"/>
                          </a:solidFill>
                          <a:effectLst/>
                        </a:rPr>
                        <a:t> 2009. 1. 15. </a:t>
                      </a:r>
                      <a:r>
                        <a:rPr lang="ko-KR" sz="1190" kern="100">
                          <a:solidFill>
                            <a:sysClr val="windowText" lastClr="000000"/>
                          </a:solidFill>
                          <a:effectLst/>
                        </a:rPr>
                        <a:t>선고</a:t>
                      </a:r>
                      <a:r>
                        <a:rPr lang="en-US" sz="1190" kern="100">
                          <a:solidFill>
                            <a:sysClr val="windowText" lastClr="000000"/>
                          </a:solidFill>
                          <a:effectLst/>
                        </a:rPr>
                        <a:t> 2008</a:t>
                      </a:r>
                      <a:r>
                        <a:rPr lang="ko-KR" sz="1190" kern="100">
                          <a:solidFill>
                            <a:sysClr val="windowText" lastClr="000000"/>
                          </a:solidFill>
                          <a:effectLst/>
                        </a:rPr>
                        <a:t>두</a:t>
                      </a:r>
                      <a:r>
                        <a:rPr lang="en-US" sz="1190" kern="100">
                          <a:solidFill>
                            <a:sysClr val="windowText" lastClr="000000"/>
                          </a:solidFill>
                          <a:effectLst/>
                        </a:rPr>
                        <a:t>20734 </a:t>
                      </a:r>
                      <a:r>
                        <a:rPr lang="ko-KR" sz="1190" kern="100">
                          <a:solidFill>
                            <a:sysClr val="windowText" lastClr="000000"/>
                          </a:solidFill>
                          <a:effectLst/>
                        </a:rPr>
                        <a:t>판결</a:t>
                      </a:r>
                      <a:r>
                        <a:rPr lang="en-US" sz="1190" kern="100">
                          <a:solidFill>
                            <a:sysClr val="windowText" lastClr="000000"/>
                          </a:solidFill>
                          <a:effectLst/>
                        </a:rPr>
                        <a:t>(</a:t>
                      </a:r>
                      <a:r>
                        <a:rPr lang="ko-KR" sz="1190" kern="100">
                          <a:solidFill>
                            <a:sysClr val="windowText" lastClr="000000"/>
                          </a:solidFill>
                          <a:effectLst/>
                        </a:rPr>
                        <a:t>심리불속행 기각</a:t>
                      </a:r>
                      <a:r>
                        <a:rPr lang="en-US" sz="1190" kern="100">
                          <a:solidFill>
                            <a:sysClr val="windowText" lastClr="000000"/>
                          </a:solidFill>
                          <a:effectLst/>
                        </a:rPr>
                        <a:t>)</a:t>
                      </a:r>
                      <a:endParaRPr lang="ko-KR" sz="1190" kern="100">
                        <a:solidFill>
                          <a:sysClr val="windowText" lastClr="000000"/>
                        </a:solidFill>
                        <a:effectLst/>
                        <a:latin typeface="맑은 고딕"/>
                        <a:ea typeface="맑은 고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accent1">
                        <a:lumMod val="20000"/>
                        <a:lumOff val="80000"/>
                      </a:schemeClr>
                    </a:solidFill>
                  </a:tcPr>
                </a:tc>
                <a:tc>
                  <a:txBody>
                    <a:bodyPr/>
                    <a:lstStyle/>
                    <a:p>
                      <a:pPr marL="133350" lvl="0" indent="-133350" algn="l" latinLnBrk="1">
                        <a:lnSpc>
                          <a:spcPct val="110000"/>
                        </a:lnSpc>
                        <a:spcAft>
                          <a:spcPts val="0"/>
                        </a:spcAft>
                        <a:buFont typeface="맑은 고딕"/>
                        <a:buChar char="-"/>
                      </a:pPr>
                      <a:r>
                        <a:rPr lang="ko-KR" sz="1250" kern="100">
                          <a:effectLst/>
                        </a:rPr>
                        <a:t>컨소시엄 내 원고의 지분이</a:t>
                      </a:r>
                      <a:r>
                        <a:rPr lang="en-US" sz="1250" kern="100">
                          <a:effectLst/>
                        </a:rPr>
                        <a:t> 30%</a:t>
                      </a:r>
                      <a:r>
                        <a:rPr lang="ko-KR" sz="1250" kern="100">
                          <a:effectLst/>
                        </a:rPr>
                        <a:t>에 불과하여 취득한 이익의 규모도 단독으로 계약을 체결했을 경우보다 현저히 작다는 점을 고려하지 아니하였으므로 재량권 일탈남용에 해당함</a:t>
                      </a:r>
                      <a:endParaRPr lang="ko-KR" sz="1250" kern="100">
                        <a:effectLst/>
                        <a:latin typeface="맑은 고딕"/>
                        <a:ea typeface="맑은 고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bg1"/>
                    </a:solidFill>
                  </a:tcPr>
                </a:tc>
              </a:tr>
              <a:tr h="1656763">
                <a:tc>
                  <a:txBody>
                    <a:bodyPr/>
                    <a:lstStyle/>
                    <a:p>
                      <a:pPr algn="l" latinLnBrk="1">
                        <a:lnSpc>
                          <a:spcPct val="110000"/>
                        </a:lnSpc>
                        <a:spcAft>
                          <a:spcPts val="0"/>
                        </a:spcAft>
                      </a:pPr>
                      <a:r>
                        <a:rPr lang="ko-KR" sz="1250" kern="100">
                          <a:solidFill>
                            <a:sysClr val="windowText" lastClr="000000"/>
                          </a:solidFill>
                          <a:effectLst/>
                        </a:rPr>
                        <a:t>대우건설 등 </a:t>
                      </a:r>
                      <a:r>
                        <a:rPr lang="en-US" sz="1250" kern="100">
                          <a:solidFill>
                            <a:sysClr val="windowText" lastClr="000000"/>
                          </a:solidFill>
                          <a:effectLst/>
                        </a:rPr>
                        <a:t>6</a:t>
                      </a:r>
                      <a:r>
                        <a:rPr lang="ko-KR" sz="1250" kern="100">
                          <a:solidFill>
                            <a:sysClr val="windowText" lastClr="000000"/>
                          </a:solidFill>
                          <a:effectLst/>
                        </a:rPr>
                        <a:t>개사의 지하철</a:t>
                      </a:r>
                      <a:r>
                        <a:rPr lang="en-US" sz="1250" kern="100">
                          <a:solidFill>
                            <a:sysClr val="windowText" lastClr="000000"/>
                          </a:solidFill>
                          <a:effectLst/>
                        </a:rPr>
                        <a:t>7</a:t>
                      </a:r>
                      <a:r>
                        <a:rPr lang="ko-KR" sz="1250" kern="100">
                          <a:solidFill>
                            <a:sysClr val="windowText" lastClr="000000"/>
                          </a:solidFill>
                          <a:effectLst/>
                        </a:rPr>
                        <a:t>호선 입찰담합 건</a:t>
                      </a:r>
                      <a:r>
                        <a:rPr lang="en-US" sz="1250" kern="100">
                          <a:solidFill>
                            <a:sysClr val="windowText" lastClr="000000"/>
                          </a:solidFill>
                          <a:effectLst/>
                        </a:rPr>
                        <a:t>, </a:t>
                      </a:r>
                      <a:r>
                        <a:rPr lang="ko-KR" sz="1250" kern="100">
                          <a:solidFill>
                            <a:sysClr val="windowText" lastClr="000000"/>
                          </a:solidFill>
                          <a:effectLst/>
                        </a:rPr>
                        <a:t>서울고법</a:t>
                      </a:r>
                      <a:r>
                        <a:rPr lang="en-US" sz="1250" kern="100">
                          <a:solidFill>
                            <a:sysClr val="windowText" lastClr="000000"/>
                          </a:solidFill>
                          <a:effectLst/>
                        </a:rPr>
                        <a:t> 2008. 10. 22. </a:t>
                      </a:r>
                      <a:r>
                        <a:rPr lang="ko-KR" sz="1250" kern="100">
                          <a:solidFill>
                            <a:sysClr val="windowText" lastClr="000000"/>
                          </a:solidFill>
                          <a:effectLst/>
                        </a:rPr>
                        <a:t>선고</a:t>
                      </a:r>
                      <a:r>
                        <a:rPr lang="en-US" sz="1250" kern="100">
                          <a:solidFill>
                            <a:sysClr val="windowText" lastClr="000000"/>
                          </a:solidFill>
                          <a:effectLst/>
                        </a:rPr>
                        <a:t> 2007</a:t>
                      </a:r>
                      <a:r>
                        <a:rPr lang="ko-KR" sz="1250" kern="100">
                          <a:solidFill>
                            <a:sysClr val="windowText" lastClr="000000"/>
                          </a:solidFill>
                          <a:effectLst/>
                        </a:rPr>
                        <a:t>누</a:t>
                      </a:r>
                      <a:r>
                        <a:rPr lang="en-US" sz="1250" kern="100">
                          <a:solidFill>
                            <a:sysClr val="windowText" lastClr="000000"/>
                          </a:solidFill>
                          <a:effectLst/>
                        </a:rPr>
                        <a:t>21893 </a:t>
                      </a:r>
                      <a:r>
                        <a:rPr lang="ko-KR" sz="1250" kern="100">
                          <a:solidFill>
                            <a:sysClr val="windowText" lastClr="000000"/>
                          </a:solidFill>
                          <a:effectLst/>
                        </a:rPr>
                        <a:t>판결</a:t>
                      </a:r>
                      <a:r>
                        <a:rPr lang="en-US" sz="1250" kern="100">
                          <a:solidFill>
                            <a:sysClr val="windowText" lastClr="000000"/>
                          </a:solidFill>
                          <a:effectLst/>
                        </a:rPr>
                        <a:t>, </a:t>
                      </a:r>
                      <a:r>
                        <a:rPr lang="ko-KR" sz="1250" kern="100">
                          <a:solidFill>
                            <a:sysClr val="windowText" lastClr="000000"/>
                          </a:solidFill>
                          <a:effectLst/>
                        </a:rPr>
                        <a:t>대법원</a:t>
                      </a:r>
                      <a:r>
                        <a:rPr lang="en-US" sz="1250" kern="100">
                          <a:solidFill>
                            <a:sysClr val="windowText" lastClr="000000"/>
                          </a:solidFill>
                          <a:effectLst/>
                        </a:rPr>
                        <a:t> 2009. 3. 26. </a:t>
                      </a:r>
                      <a:r>
                        <a:rPr lang="ko-KR" sz="1250" kern="100">
                          <a:solidFill>
                            <a:sysClr val="windowText" lastClr="000000"/>
                          </a:solidFill>
                          <a:effectLst/>
                        </a:rPr>
                        <a:t>선고</a:t>
                      </a:r>
                      <a:r>
                        <a:rPr lang="en-US" sz="1250" kern="100">
                          <a:solidFill>
                            <a:sysClr val="windowText" lastClr="000000"/>
                          </a:solidFill>
                          <a:effectLst/>
                        </a:rPr>
                        <a:t> 2008</a:t>
                      </a:r>
                      <a:r>
                        <a:rPr lang="ko-KR" sz="1250" kern="100">
                          <a:solidFill>
                            <a:sysClr val="windowText" lastClr="000000"/>
                          </a:solidFill>
                          <a:effectLst/>
                        </a:rPr>
                        <a:t>두</a:t>
                      </a:r>
                      <a:r>
                        <a:rPr lang="en-US" sz="1250" kern="100">
                          <a:solidFill>
                            <a:sysClr val="windowText" lastClr="000000"/>
                          </a:solidFill>
                          <a:effectLst/>
                        </a:rPr>
                        <a:t>21379 </a:t>
                      </a:r>
                      <a:r>
                        <a:rPr lang="ko-KR" sz="1250" kern="100">
                          <a:solidFill>
                            <a:sysClr val="windowText" lastClr="000000"/>
                          </a:solidFill>
                          <a:effectLst/>
                        </a:rPr>
                        <a:t>판결</a:t>
                      </a:r>
                      <a:r>
                        <a:rPr lang="en-US" sz="1250" kern="100">
                          <a:solidFill>
                            <a:sysClr val="windowText" lastClr="000000"/>
                          </a:solidFill>
                          <a:effectLst/>
                        </a:rPr>
                        <a:t>(</a:t>
                      </a:r>
                      <a:r>
                        <a:rPr lang="ko-KR" sz="1250" kern="100">
                          <a:solidFill>
                            <a:sysClr val="windowText" lastClr="000000"/>
                          </a:solidFill>
                          <a:effectLst/>
                        </a:rPr>
                        <a:t>심리불속행 기각</a:t>
                      </a:r>
                      <a:r>
                        <a:rPr lang="en-US" sz="1250" kern="100">
                          <a:solidFill>
                            <a:sysClr val="windowText" lastClr="000000"/>
                          </a:solidFill>
                          <a:effectLst/>
                        </a:rPr>
                        <a:t>)</a:t>
                      </a:r>
                      <a:endParaRPr lang="ko-KR" sz="1250" kern="100">
                        <a:solidFill>
                          <a:sysClr val="windowText" lastClr="000000"/>
                        </a:solidFill>
                        <a:effectLst/>
                        <a:latin typeface="맑은 고딕"/>
                        <a:ea typeface="맑은 고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marL="209550" indent="-209550" algn="l" latinLnBrk="1">
                        <a:lnSpc>
                          <a:spcPct val="110000"/>
                        </a:lnSpc>
                        <a:spcAft>
                          <a:spcPts val="0"/>
                        </a:spcAft>
                      </a:pPr>
                      <a:r>
                        <a:rPr lang="ko-KR" sz="1250" kern="100">
                          <a:effectLst/>
                        </a:rPr>
                        <a:t>① 공정위가</a:t>
                      </a:r>
                      <a:r>
                        <a:rPr lang="en-US" sz="1250" kern="100">
                          <a:effectLst/>
                        </a:rPr>
                        <a:t> 6</a:t>
                      </a:r>
                      <a:r>
                        <a:rPr lang="ko-KR" sz="1250" kern="100">
                          <a:effectLst/>
                        </a:rPr>
                        <a:t>개 공구 전체의 계약금액 합산액을 과징금 부과기준으로 삼을 수도 있었음에도</a:t>
                      </a:r>
                      <a:r>
                        <a:rPr lang="en-US" sz="1250" kern="100">
                          <a:effectLst/>
                        </a:rPr>
                        <a:t> 703</a:t>
                      </a:r>
                      <a:r>
                        <a:rPr lang="ko-KR" sz="1250" kern="100">
                          <a:effectLst/>
                        </a:rPr>
                        <a:t>공구의 계약금액만을 부과기준으로 삼은 점</a:t>
                      </a:r>
                      <a:r>
                        <a:rPr lang="en-US" sz="1250" kern="100">
                          <a:effectLst/>
                        </a:rPr>
                        <a:t>, ② </a:t>
                      </a:r>
                      <a:r>
                        <a:rPr lang="ko-KR" sz="1250" kern="100">
                          <a:effectLst/>
                        </a:rPr>
                        <a:t>공정위도 허용하는 컨소시엄 구성에 의한 공동수주 자체가 경쟁을 제한하는 측면이 있다는 점을 고려하여 과징금의</a:t>
                      </a:r>
                      <a:r>
                        <a:rPr lang="en-US" sz="1250" kern="100">
                          <a:effectLst/>
                        </a:rPr>
                        <a:t> 50%</a:t>
                      </a:r>
                      <a:r>
                        <a:rPr lang="ko-KR" sz="1250" kern="100">
                          <a:effectLst/>
                        </a:rPr>
                        <a:t>를 감경한 점</a:t>
                      </a:r>
                      <a:r>
                        <a:rPr lang="en-US" sz="1250" kern="100">
                          <a:effectLst/>
                        </a:rPr>
                        <a:t>, </a:t>
                      </a:r>
                      <a:r>
                        <a:rPr lang="ko-KR" sz="1250" kern="100">
                          <a:effectLst/>
                        </a:rPr>
                        <a:t>③ 건설</a:t>
                      </a:r>
                      <a:r>
                        <a:rPr lang="en-US" sz="1250" kern="100">
                          <a:effectLst/>
                        </a:rPr>
                        <a:t> 6</a:t>
                      </a:r>
                      <a:r>
                        <a:rPr lang="ko-KR" sz="1250" kern="100">
                          <a:effectLst/>
                        </a:rPr>
                        <a:t>개사의 시장지배력이 절대적이었고</a:t>
                      </a:r>
                      <a:r>
                        <a:rPr lang="en-US" sz="1250" kern="100">
                          <a:effectLst/>
                        </a:rPr>
                        <a:t>, </a:t>
                      </a:r>
                      <a:r>
                        <a:rPr lang="en-US" sz="1250" kern="100" smtClean="0">
                          <a:effectLst/>
                        </a:rPr>
                        <a:t>  </a:t>
                      </a:r>
                      <a:r>
                        <a:rPr lang="ko-KR" sz="1250" kern="100" smtClean="0">
                          <a:effectLst/>
                        </a:rPr>
                        <a:t>원고는 </a:t>
                      </a:r>
                      <a:r>
                        <a:rPr lang="ko-KR" sz="1250" kern="100">
                          <a:effectLst/>
                        </a:rPr>
                        <a:t>더욱이 신성건설을 들러리로 참여시켜 사실상 단독으로</a:t>
                      </a:r>
                      <a:r>
                        <a:rPr lang="en-US" sz="1250" kern="100">
                          <a:effectLst/>
                        </a:rPr>
                        <a:t> 703</a:t>
                      </a:r>
                      <a:r>
                        <a:rPr lang="ko-KR" sz="1250" kern="100">
                          <a:effectLst/>
                        </a:rPr>
                        <a:t>공구의 입찰에 </a:t>
                      </a:r>
                      <a:r>
                        <a:rPr lang="en-US" altLang="ko-KR" sz="1250" kern="100" smtClean="0">
                          <a:effectLst/>
                        </a:rPr>
                        <a:t> </a:t>
                      </a:r>
                      <a:r>
                        <a:rPr lang="ko-KR" sz="1250" kern="100" smtClean="0">
                          <a:effectLst/>
                        </a:rPr>
                        <a:t>참여한 </a:t>
                      </a:r>
                      <a:r>
                        <a:rPr lang="ko-KR" sz="1250" kern="100">
                          <a:effectLst/>
                        </a:rPr>
                        <a:t>점 등을 종합하여 보면</a:t>
                      </a:r>
                      <a:r>
                        <a:rPr lang="en-US" sz="1250" kern="100">
                          <a:effectLst/>
                        </a:rPr>
                        <a:t>, </a:t>
                      </a:r>
                      <a:r>
                        <a:rPr lang="ko-KR" sz="1250" kern="100">
                          <a:effectLst/>
                        </a:rPr>
                        <a:t>공정위가 컨소시엄 내 원고의 지분이</a:t>
                      </a:r>
                      <a:r>
                        <a:rPr lang="en-US" sz="1250" kern="100">
                          <a:effectLst/>
                        </a:rPr>
                        <a:t> 68%</a:t>
                      </a:r>
                      <a:r>
                        <a:rPr lang="ko-KR" sz="1250" kern="100">
                          <a:effectLst/>
                        </a:rPr>
                        <a:t>라는 점을 명시적으로 감안하지 않았더라도 재량권 일탈남용이 아님</a:t>
                      </a:r>
                      <a:endParaRPr lang="ko-KR" sz="1250" kern="100">
                        <a:effectLst/>
                        <a:latin typeface="맑은 고딕"/>
                        <a:ea typeface="맑은 고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 xmlns:p14="http://schemas.microsoft.com/office/powerpoint/2010/main" val="3566577383"/>
      </p:ext>
    </p:extLst>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200" y="1266825"/>
            <a:ext cx="8399276" cy="4859338"/>
          </a:xfrm>
        </p:spPr>
        <p:txBody>
          <a:bodyPr/>
          <a:lstStyle/>
          <a:p>
            <a:pPr lvl="1">
              <a:lnSpc>
                <a:spcPct val="120000"/>
              </a:lnSpc>
              <a:spcBef>
                <a:spcPts val="1200"/>
              </a:spcBef>
            </a:pPr>
            <a:r>
              <a:rPr lang="ko-KR" altLang="ko-KR" sz="1700" smtClean="0"/>
              <a:t>과징금이 </a:t>
            </a:r>
            <a:r>
              <a:rPr lang="ko-KR" altLang="ko-KR" sz="1700"/>
              <a:t>위반행위 기간 동안의 경상이익보다 많더라도 그러한 사정만으로 과징금이 과중하다고 할 수 없음</a:t>
            </a:r>
            <a:r>
              <a:rPr lang="en-US" altLang="ko-KR" sz="1700"/>
              <a:t>(</a:t>
            </a:r>
            <a:r>
              <a:rPr lang="ko-KR" altLang="ko-KR" sz="1700"/>
              <a:t>제일모직 등 교복</a:t>
            </a:r>
            <a:r>
              <a:rPr lang="en-US" altLang="ko-KR" sz="1700"/>
              <a:t> 3</a:t>
            </a:r>
            <a:r>
              <a:rPr lang="ko-KR" altLang="ko-KR" sz="1700"/>
              <a:t>사의 교복 가격공동결정행위 건</a:t>
            </a:r>
            <a:r>
              <a:rPr lang="en-US" altLang="ko-KR" sz="1700"/>
              <a:t>, </a:t>
            </a:r>
            <a:r>
              <a:rPr lang="ko-KR" altLang="ko-KR" sz="1700"/>
              <a:t>대법원</a:t>
            </a:r>
            <a:r>
              <a:rPr lang="en-US" altLang="ko-KR" sz="1700"/>
              <a:t> 2006. 11. 9. </a:t>
            </a:r>
            <a:r>
              <a:rPr lang="ko-KR" altLang="ko-KR" sz="1700"/>
              <a:t>선고</a:t>
            </a:r>
            <a:r>
              <a:rPr lang="en-US" altLang="ko-KR" sz="1700"/>
              <a:t> 2004</a:t>
            </a:r>
            <a:r>
              <a:rPr lang="ko-KR" altLang="ko-KR" sz="1700"/>
              <a:t>두</a:t>
            </a:r>
            <a:r>
              <a:rPr lang="en-US" altLang="ko-KR" sz="1700"/>
              <a:t>14564 </a:t>
            </a:r>
            <a:r>
              <a:rPr lang="ko-KR" altLang="ko-KR" sz="1700"/>
              <a:t>판결</a:t>
            </a:r>
            <a:r>
              <a:rPr lang="en-US" altLang="ko-KR" sz="1700" smtClean="0"/>
              <a:t>)</a:t>
            </a:r>
            <a:endParaRPr lang="ko-KR" altLang="ko-KR" sz="1700"/>
          </a:p>
          <a:p>
            <a:pPr lvl="1">
              <a:lnSpc>
                <a:spcPct val="120000"/>
              </a:lnSpc>
              <a:spcBef>
                <a:spcPts val="1200"/>
              </a:spcBef>
            </a:pPr>
            <a:r>
              <a:rPr lang="ko-KR" altLang="ko-KR" sz="1700"/>
              <a:t>사업자단체가 사업자로서 입찰담합을 한 경우 관련매출액을 입찰을 통한 계약금액으로 하고</a:t>
            </a:r>
            <a:r>
              <a:rPr lang="en-US" altLang="ko-KR" sz="1700"/>
              <a:t>, </a:t>
            </a:r>
            <a:r>
              <a:rPr lang="ko-KR" altLang="ko-KR" sz="1700"/>
              <a:t>과징금부과율을</a:t>
            </a:r>
            <a:r>
              <a:rPr lang="en-US" altLang="ko-KR" sz="1700"/>
              <a:t> 5%</a:t>
            </a:r>
            <a:r>
              <a:rPr lang="ko-KR" altLang="ko-KR" sz="1700"/>
              <a:t>로 한 것은 재량범위 내에 해당됨</a:t>
            </a:r>
            <a:r>
              <a:rPr lang="en-US" altLang="ko-KR" sz="1700"/>
              <a:t>(</a:t>
            </a:r>
            <a:r>
              <a:rPr lang="ko-KR" altLang="ko-KR" sz="1700"/>
              <a:t>한국제유공업협동조합의 군납입찰담합 건</a:t>
            </a:r>
            <a:r>
              <a:rPr lang="en-US" altLang="ko-KR" sz="1700"/>
              <a:t>, </a:t>
            </a:r>
            <a:r>
              <a:rPr lang="ko-KR" altLang="ko-KR" sz="1700"/>
              <a:t>서울고법</a:t>
            </a:r>
            <a:r>
              <a:rPr lang="en-US" altLang="ko-KR" sz="1700"/>
              <a:t> 2007. 7. 25. </a:t>
            </a:r>
            <a:r>
              <a:rPr lang="ko-KR" altLang="ko-KR" sz="1700"/>
              <a:t>선고</a:t>
            </a:r>
            <a:r>
              <a:rPr lang="en-US" altLang="ko-KR" sz="1700"/>
              <a:t> 2007</a:t>
            </a:r>
            <a:r>
              <a:rPr lang="ko-KR" altLang="ko-KR" sz="1700"/>
              <a:t>누</a:t>
            </a:r>
            <a:r>
              <a:rPr lang="en-US" altLang="ko-KR" sz="1700"/>
              <a:t>2946 </a:t>
            </a:r>
            <a:r>
              <a:rPr lang="ko-KR" altLang="ko-KR" sz="1700"/>
              <a:t>판결</a:t>
            </a:r>
            <a:r>
              <a:rPr lang="en-US" altLang="ko-KR" sz="1700"/>
              <a:t>, </a:t>
            </a:r>
            <a:r>
              <a:rPr lang="ko-KR" altLang="ko-KR" sz="1700"/>
              <a:t>대법원</a:t>
            </a:r>
            <a:r>
              <a:rPr lang="en-US" altLang="ko-KR" sz="1700"/>
              <a:t> 2007. 11. 15. </a:t>
            </a:r>
            <a:r>
              <a:rPr lang="ko-KR" altLang="ko-KR" sz="1700"/>
              <a:t>선고</a:t>
            </a:r>
            <a:r>
              <a:rPr lang="en-US" altLang="ko-KR" sz="1700"/>
              <a:t> 2007</a:t>
            </a:r>
            <a:r>
              <a:rPr lang="ko-KR" altLang="ko-KR" sz="1700"/>
              <a:t>두</a:t>
            </a:r>
            <a:r>
              <a:rPr lang="en-US" altLang="ko-KR" sz="1700"/>
              <a:t>18079 </a:t>
            </a:r>
            <a:r>
              <a:rPr lang="ko-KR" altLang="ko-KR" sz="1700"/>
              <a:t>판결</a:t>
            </a:r>
            <a:r>
              <a:rPr lang="en-US" altLang="ko-KR" sz="1700"/>
              <a:t>-</a:t>
            </a:r>
            <a:r>
              <a:rPr lang="ko-KR" altLang="ko-KR" sz="1700"/>
              <a:t>심리불속행 기각</a:t>
            </a:r>
            <a:r>
              <a:rPr lang="en-US" altLang="ko-KR" sz="1700"/>
              <a:t>)</a:t>
            </a:r>
            <a:endParaRPr lang="ko-KR" altLang="ko-KR" sz="1700"/>
          </a:p>
          <a:p>
            <a:pPr lvl="2">
              <a:lnSpc>
                <a:spcPct val="120000"/>
              </a:lnSpc>
              <a:spcBef>
                <a:spcPts val="1200"/>
              </a:spcBef>
            </a:pPr>
            <a:r>
              <a:rPr lang="ko-KR" altLang="ko-KR"/>
              <a:t>한국제유협동조합과 소속조합원인 롯데삼강 등</a:t>
            </a:r>
            <a:r>
              <a:rPr lang="en-US" altLang="ko-KR"/>
              <a:t> 8</a:t>
            </a:r>
            <a:r>
              <a:rPr lang="ko-KR" altLang="ko-KR"/>
              <a:t>개사가 군납입찰에 참여함에 있어 제출하는 물량배정 대상 및 비율을 결정한 사안</a:t>
            </a:r>
          </a:p>
          <a:p>
            <a:pPr lvl="2">
              <a:lnSpc>
                <a:spcPct val="120000"/>
              </a:lnSpc>
              <a:spcBef>
                <a:spcPts val="1200"/>
              </a:spcBef>
            </a:pPr>
            <a:r>
              <a:rPr lang="ko-KR" altLang="ko-KR"/>
              <a:t>이 사건 입찰담합의 관련매출액은 조합이 소속 조합원들로부터 수수하는 위탁수수료가 아니라 이 사건 입찰을 통한 계약금액임</a:t>
            </a:r>
          </a:p>
          <a:p>
            <a:pPr lvl="2">
              <a:lnSpc>
                <a:spcPct val="120000"/>
              </a:lnSpc>
              <a:spcBef>
                <a:spcPts val="1200"/>
              </a:spcBef>
            </a:pPr>
            <a:r>
              <a:rPr lang="ko-KR" altLang="ko-KR"/>
              <a:t>조합이 취한 이득액 및 재정상황만을 참작하여 과징금액을 결정할 경우</a:t>
            </a:r>
            <a:r>
              <a:rPr lang="en-US" altLang="ko-KR"/>
              <a:t>, </a:t>
            </a:r>
            <a:r>
              <a:rPr lang="ko-KR" altLang="ko-KR"/>
              <a:t>조합을 통한 담합에 대해서는 적절한 과징금액 산정이 불가능해짐</a:t>
            </a:r>
          </a:p>
          <a:p>
            <a:pPr lvl="2">
              <a:lnSpc>
                <a:spcPct val="120000"/>
              </a:lnSpc>
              <a:spcBef>
                <a:spcPts val="1200"/>
              </a:spcBef>
            </a:pPr>
            <a:endParaRPr lang="ko-KR" altLang="en-US"/>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57</a:t>
            </a:fld>
            <a:endParaRPr lang="ko-KR" altLang="en-US"/>
          </a:p>
        </p:txBody>
      </p:sp>
    </p:spTree>
    <p:extLst>
      <p:ext uri="{BB962C8B-B14F-4D97-AF65-F5344CB8AC3E}">
        <p14:creationId xmlns="" xmlns:p14="http://schemas.microsoft.com/office/powerpoint/2010/main" val="879498615"/>
      </p:ext>
    </p:extLst>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200" y="1700807"/>
            <a:ext cx="8229600" cy="4425355"/>
          </a:xfrm>
        </p:spPr>
        <p:txBody>
          <a:bodyPr/>
          <a:lstStyle/>
          <a:p>
            <a:pPr lvl="1">
              <a:lnSpc>
                <a:spcPct val="120000"/>
              </a:lnSpc>
              <a:spcBef>
                <a:spcPts val="2400"/>
              </a:spcBef>
            </a:pPr>
            <a:r>
              <a:rPr lang="ko-KR" altLang="ko-KR" smtClean="0"/>
              <a:t>과징금 </a:t>
            </a:r>
            <a:r>
              <a:rPr lang="ko-KR" altLang="ko-KR"/>
              <a:t>부담능력 등을 감안하여 합리적으로 과징금을 부과한 것이라면 감액비율이 다른 사업자에 비하여 적다고 하여 비례의 원칙 위반으로 볼 수 없음</a:t>
            </a:r>
            <a:r>
              <a:rPr lang="en-US" altLang="ko-KR"/>
              <a:t>(</a:t>
            </a:r>
            <a:r>
              <a:rPr lang="ko-KR" altLang="ko-KR"/>
              <a:t>동부제강 등</a:t>
            </a:r>
            <a:r>
              <a:rPr lang="en-US" altLang="ko-KR"/>
              <a:t> 4</a:t>
            </a:r>
            <a:r>
              <a:rPr lang="ko-KR" altLang="ko-KR"/>
              <a:t>개 강판제조업체의 석도강판가격 공동결정행위 건</a:t>
            </a:r>
            <a:r>
              <a:rPr lang="en-US" altLang="ko-KR"/>
              <a:t>, </a:t>
            </a:r>
            <a:r>
              <a:rPr lang="ko-KR" altLang="ko-KR"/>
              <a:t>대법원</a:t>
            </a:r>
            <a:r>
              <a:rPr lang="en-US" altLang="ko-KR"/>
              <a:t> 2001. 5. 8. </a:t>
            </a:r>
            <a:r>
              <a:rPr lang="ko-KR" altLang="ko-KR"/>
              <a:t>선고</a:t>
            </a:r>
            <a:r>
              <a:rPr lang="en-US" altLang="ko-KR"/>
              <a:t> 2000</a:t>
            </a:r>
            <a:r>
              <a:rPr lang="ko-KR" altLang="ko-KR"/>
              <a:t>두</a:t>
            </a:r>
            <a:r>
              <a:rPr lang="en-US" altLang="ko-KR"/>
              <a:t>6510 </a:t>
            </a:r>
            <a:r>
              <a:rPr lang="ko-KR" altLang="ko-KR"/>
              <a:t>판결</a:t>
            </a:r>
            <a:r>
              <a:rPr lang="en-US" altLang="ko-KR"/>
              <a:t>)</a:t>
            </a:r>
            <a:endParaRPr lang="ko-KR" altLang="ko-KR"/>
          </a:p>
          <a:p>
            <a:pPr lvl="1">
              <a:lnSpc>
                <a:spcPct val="120000"/>
              </a:lnSpc>
              <a:spcBef>
                <a:spcPts val="2400"/>
              </a:spcBef>
            </a:pPr>
            <a:r>
              <a:rPr lang="ko-KR" altLang="ko-KR" smtClean="0"/>
              <a:t>담합에 </a:t>
            </a:r>
            <a:r>
              <a:rPr lang="ko-KR" altLang="ko-KR"/>
              <a:t>가담한 업체들보다 상대적으로 매출액이나 영업이익이 낮다고 하더라도</a:t>
            </a:r>
            <a:r>
              <a:rPr lang="en-US" altLang="ko-KR"/>
              <a:t>, </a:t>
            </a:r>
            <a:r>
              <a:rPr lang="ko-KR" altLang="ko-KR"/>
              <a:t>이를 이유로 추가감경 하지 않은 것을 두고 위법이라 볼 수 없음</a:t>
            </a:r>
            <a:r>
              <a:rPr lang="en-US" altLang="ko-KR"/>
              <a:t>(</a:t>
            </a:r>
            <a:r>
              <a:rPr lang="ko-KR" altLang="ko-KR"/>
              <a:t>두산중공업㈜ 발주 하동화력발전소</a:t>
            </a:r>
            <a:r>
              <a:rPr lang="en-US" altLang="ko-KR"/>
              <a:t> 7,8</a:t>
            </a:r>
            <a:r>
              <a:rPr lang="ko-KR" altLang="ko-KR"/>
              <a:t>호기 공사용 케이블 구매입찰 관련</a:t>
            </a:r>
            <a:r>
              <a:rPr lang="en-US" altLang="ko-KR"/>
              <a:t> 9</a:t>
            </a:r>
            <a:r>
              <a:rPr lang="ko-KR" altLang="ko-KR"/>
              <a:t>개사의 부당한 공동행위 건</a:t>
            </a:r>
            <a:r>
              <a:rPr lang="en-US" altLang="ko-KR"/>
              <a:t>, </a:t>
            </a:r>
            <a:r>
              <a:rPr lang="ko-KR" altLang="ko-KR"/>
              <a:t>서울고법</a:t>
            </a:r>
            <a:r>
              <a:rPr lang="en-US" altLang="ko-KR"/>
              <a:t> 2011. 12. 13. </a:t>
            </a:r>
            <a:r>
              <a:rPr lang="ko-KR" altLang="ko-KR"/>
              <a:t>선고</a:t>
            </a:r>
            <a:r>
              <a:rPr lang="en-US" altLang="ko-KR"/>
              <a:t> 2011</a:t>
            </a:r>
            <a:r>
              <a:rPr lang="ko-KR" altLang="ko-KR"/>
              <a:t>누</a:t>
            </a:r>
            <a:r>
              <a:rPr lang="en-US" altLang="ko-KR"/>
              <a:t>14137 </a:t>
            </a:r>
            <a:r>
              <a:rPr lang="ko-KR" altLang="ko-KR"/>
              <a:t>판결</a:t>
            </a:r>
            <a:r>
              <a:rPr lang="en-US" altLang="ko-KR" smtClean="0"/>
              <a:t>)</a:t>
            </a:r>
            <a:r>
              <a:rPr lang="en-US" altLang="ko-KR"/>
              <a:t/>
            </a:r>
            <a:br>
              <a:rPr lang="en-US" altLang="ko-KR"/>
            </a:br>
            <a:r>
              <a:rPr lang="en-US" altLang="ko-KR"/>
              <a:t> </a:t>
            </a:r>
            <a:endParaRPr lang="ko-KR" altLang="ko-KR"/>
          </a:p>
          <a:p>
            <a:pPr lvl="1">
              <a:spcBef>
                <a:spcPts val="2400"/>
              </a:spcBef>
            </a:pPr>
            <a:endParaRPr lang="ko-KR" altLang="en-US"/>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58</a:t>
            </a:fld>
            <a:endParaRPr lang="ko-KR" altLang="en-US"/>
          </a:p>
        </p:txBody>
      </p:sp>
    </p:spTree>
    <p:extLst>
      <p:ext uri="{BB962C8B-B14F-4D97-AF65-F5344CB8AC3E}">
        <p14:creationId xmlns="" xmlns:p14="http://schemas.microsoft.com/office/powerpoint/2010/main" val="1298908682"/>
      </p:ext>
    </p:extLst>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200" y="1700807"/>
            <a:ext cx="8435280" cy="4425355"/>
          </a:xfrm>
        </p:spPr>
        <p:txBody>
          <a:bodyPr/>
          <a:lstStyle/>
          <a:p>
            <a:pPr lvl="1">
              <a:lnSpc>
                <a:spcPct val="130000"/>
              </a:lnSpc>
              <a:spcBef>
                <a:spcPts val="600"/>
              </a:spcBef>
            </a:pPr>
            <a:r>
              <a:rPr lang="ko-KR" altLang="ko-KR" smtClean="0"/>
              <a:t>자진신고를 </a:t>
            </a:r>
            <a:r>
              <a:rPr lang="ko-KR" altLang="ko-KR"/>
              <a:t>이유로 자신시정에 따른 감경을 하지 않았다고 하여 평등의 원칙 위반으로 볼 수 없음</a:t>
            </a:r>
            <a:r>
              <a:rPr lang="en-US" altLang="ko-KR"/>
              <a:t>(</a:t>
            </a:r>
            <a:r>
              <a:rPr lang="ko-KR" altLang="ko-KR"/>
              <a:t>한국신용정보 등</a:t>
            </a:r>
            <a:r>
              <a:rPr lang="en-US" altLang="ko-KR"/>
              <a:t> 4</a:t>
            </a:r>
            <a:r>
              <a:rPr lang="ko-KR" altLang="ko-KR"/>
              <a:t>개 신용평가사의 가격공동결정행위 건</a:t>
            </a:r>
            <a:r>
              <a:rPr lang="en-US" altLang="ko-KR"/>
              <a:t>, </a:t>
            </a:r>
            <a:r>
              <a:rPr lang="ko-KR" altLang="ko-KR"/>
              <a:t>서울고등법원</a:t>
            </a:r>
            <a:r>
              <a:rPr lang="en-US" altLang="ko-KR"/>
              <a:t> 2011. 5. 25. </a:t>
            </a:r>
            <a:r>
              <a:rPr lang="ko-KR" altLang="ko-KR"/>
              <a:t>선고</a:t>
            </a:r>
            <a:r>
              <a:rPr lang="en-US" altLang="ko-KR"/>
              <a:t> 2010</a:t>
            </a:r>
            <a:r>
              <a:rPr lang="ko-KR" altLang="ko-KR"/>
              <a:t>누</a:t>
            </a:r>
            <a:r>
              <a:rPr lang="en-US" altLang="ko-KR"/>
              <a:t>13083 </a:t>
            </a:r>
            <a:r>
              <a:rPr lang="ko-KR" altLang="ko-KR"/>
              <a:t>판결</a:t>
            </a:r>
            <a:r>
              <a:rPr lang="en-US" altLang="ko-KR"/>
              <a:t>, </a:t>
            </a:r>
            <a:r>
              <a:rPr lang="ko-KR" altLang="ko-KR"/>
              <a:t>고법 확정</a:t>
            </a:r>
            <a:r>
              <a:rPr lang="en-US" altLang="ko-KR"/>
              <a:t>)</a:t>
            </a:r>
            <a:endParaRPr lang="ko-KR" altLang="ko-KR" sz="1400"/>
          </a:p>
          <a:p>
            <a:pPr lvl="2">
              <a:lnSpc>
                <a:spcPct val="130000"/>
              </a:lnSpc>
              <a:spcBef>
                <a:spcPts val="600"/>
              </a:spcBef>
            </a:pPr>
            <a:r>
              <a:rPr lang="ko-KR" altLang="ko-KR"/>
              <a:t>자진시정과 자진신고를 모두 한 기업에 자진신고에 따른 감경을 하더라도 자진시정에 따른 감경을 한다는 것이 공정위 자신에게 구속력이 있을 정도로 관행으로 정착되었거나 선행사례가 이 사건과 동일하다고 인정할 만한 증거가 없음</a:t>
            </a:r>
            <a:r>
              <a:rPr lang="en-US" altLang="ko-KR"/>
              <a:t>. </a:t>
            </a:r>
            <a:r>
              <a:rPr lang="ko-KR" altLang="ko-KR"/>
              <a:t>따라서 자진신고를 이유로 자신시정에 따른 감경을 하지 않았다고 하여 평등의 원칙 위반으로 볼 수 없음</a:t>
            </a:r>
            <a:endParaRPr lang="ko-KR" altLang="ko-KR" sz="1200"/>
          </a:p>
          <a:p>
            <a:pPr lvl="2">
              <a:lnSpc>
                <a:spcPct val="130000"/>
              </a:lnSpc>
              <a:spcBef>
                <a:spcPts val="600"/>
              </a:spcBef>
            </a:pPr>
            <a:r>
              <a:rPr lang="en-US" altLang="ko-KR"/>
              <a:t>Cf. </a:t>
            </a:r>
            <a:r>
              <a:rPr lang="ko-KR" altLang="ko-KR"/>
              <a:t>삼성생명 사건</a:t>
            </a:r>
            <a:r>
              <a:rPr lang="en-US" altLang="ko-KR"/>
              <a:t>(</a:t>
            </a:r>
            <a:r>
              <a:rPr lang="ko-KR" altLang="ko-KR"/>
              <a:t>공정거래위원회</a:t>
            </a:r>
            <a:r>
              <a:rPr lang="en-US" altLang="ko-KR"/>
              <a:t> 2013. 4. 4. </a:t>
            </a:r>
            <a:r>
              <a:rPr lang="ko-KR" altLang="ko-KR"/>
              <a:t>의결 제</a:t>
            </a:r>
            <a:r>
              <a:rPr lang="en-US" altLang="ko-KR"/>
              <a:t>2013069</a:t>
            </a:r>
            <a:r>
              <a:rPr lang="ko-KR" altLang="ko-KR"/>
              <a:t>호</a:t>
            </a:r>
            <a:r>
              <a:rPr lang="en-US" altLang="ko-KR"/>
              <a:t>)</a:t>
            </a:r>
            <a:r>
              <a:rPr lang="ko-KR" altLang="ko-KR"/>
              <a:t>의 경우</a:t>
            </a:r>
            <a:r>
              <a:rPr lang="en-US" altLang="ko-KR"/>
              <a:t>, </a:t>
            </a:r>
            <a:r>
              <a:rPr lang="ko-KR" altLang="ko-KR"/>
              <a:t>아직 고등법원 계류중인 것으로 보이고</a:t>
            </a:r>
            <a:r>
              <a:rPr lang="en-US" altLang="ko-KR"/>
              <a:t>, </a:t>
            </a:r>
            <a:r>
              <a:rPr lang="ko-KR" altLang="ko-KR"/>
              <a:t>자진신고 순위와 연관된 자진시정 감경 부분은 의결서에 기재되어 있지 않아서</a:t>
            </a:r>
            <a:r>
              <a:rPr lang="en-US" altLang="ko-KR"/>
              <a:t>, </a:t>
            </a:r>
            <a:r>
              <a:rPr lang="ko-KR" altLang="ko-KR"/>
              <a:t>부득이 이 문건에 기재하지 못했음</a:t>
            </a:r>
            <a:endParaRPr lang="ko-KR" altLang="ko-KR" sz="1200"/>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59</a:t>
            </a:fld>
            <a:endParaRPr lang="ko-KR" altLang="en-US"/>
          </a:p>
        </p:txBody>
      </p:sp>
    </p:spTree>
    <p:extLst>
      <p:ext uri="{BB962C8B-B14F-4D97-AF65-F5344CB8AC3E}">
        <p14:creationId xmlns="" xmlns:p14="http://schemas.microsoft.com/office/powerpoint/2010/main" val="3634455345"/>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I. </a:t>
            </a:r>
            <a:r>
              <a:rPr lang="ko-KR" altLang="ko-KR">
                <a:effectLst/>
              </a:rPr>
              <a:t>합의</a:t>
            </a:r>
            <a:endParaRPr lang="ko-KR" altLang="en-US"/>
          </a:p>
        </p:txBody>
      </p:sp>
      <p:sp>
        <p:nvSpPr>
          <p:cNvPr id="3" name="내용 개체 틀 2"/>
          <p:cNvSpPr>
            <a:spLocks noGrp="1"/>
          </p:cNvSpPr>
          <p:nvPr>
            <p:ph idx="1"/>
          </p:nvPr>
        </p:nvSpPr>
        <p:spPr>
          <a:xfrm>
            <a:off x="457200" y="1520787"/>
            <a:ext cx="8399276" cy="4605375"/>
          </a:xfrm>
        </p:spPr>
        <p:txBody>
          <a:bodyPr/>
          <a:lstStyle/>
          <a:p>
            <a:pPr lvl="3"/>
            <a:r>
              <a:rPr lang="en-US" altLang="ko-KR" sz="1450"/>
              <a:t>[</a:t>
            </a:r>
            <a:r>
              <a:rPr lang="ko-KR" altLang="ko-KR" sz="1450"/>
              <a:t>사안</a:t>
            </a:r>
            <a:r>
              <a:rPr lang="en-US" altLang="ko-KR" sz="1450"/>
              <a:t>]</a:t>
            </a:r>
            <a:endParaRPr lang="ko-KR" altLang="ko-KR" sz="1450"/>
          </a:p>
          <a:p>
            <a:pPr lvl="4">
              <a:lnSpc>
                <a:spcPct val="150000"/>
              </a:lnSpc>
              <a:spcBef>
                <a:spcPts val="600"/>
              </a:spcBef>
            </a:pPr>
            <a:r>
              <a:rPr lang="en-US" altLang="ko-KR" sz="1350"/>
              <a:t>A</a:t>
            </a:r>
            <a:r>
              <a:rPr lang="ko-KR" altLang="ko-KR" sz="1350"/>
              <a:t>사는</a:t>
            </a:r>
            <a:r>
              <a:rPr lang="en-US" altLang="ko-KR" sz="1350"/>
              <a:t> B, C</a:t>
            </a:r>
            <a:r>
              <a:rPr lang="ko-KR" altLang="ko-KR" sz="1350"/>
              <a:t>사와</a:t>
            </a:r>
            <a:r>
              <a:rPr lang="en-US" altLang="ko-KR" sz="1350"/>
              <a:t> 1998. 10. 1.</a:t>
            </a:r>
            <a:r>
              <a:rPr lang="ko-KR" altLang="ko-KR" sz="1350"/>
              <a:t>경 및</a:t>
            </a:r>
            <a:r>
              <a:rPr lang="en-US" altLang="ko-KR" sz="1350"/>
              <a:t> 2000. 3. 7.</a:t>
            </a:r>
            <a:r>
              <a:rPr lang="ko-KR" altLang="ko-KR" sz="1350"/>
              <a:t>경 지게차의 구매입찰에서의 낙찰가격과 물량배분 등을 합의하였음 </a:t>
            </a:r>
          </a:p>
          <a:p>
            <a:pPr lvl="4">
              <a:lnSpc>
                <a:spcPct val="150000"/>
              </a:lnSpc>
              <a:spcBef>
                <a:spcPts val="600"/>
              </a:spcBef>
            </a:pPr>
            <a:r>
              <a:rPr lang="en-US" altLang="ko-KR" sz="1350"/>
              <a:t>D</a:t>
            </a:r>
            <a:r>
              <a:rPr lang="ko-KR" altLang="ko-KR" sz="1350"/>
              <a:t>사는</a:t>
            </a:r>
            <a:r>
              <a:rPr lang="en-US" altLang="ko-KR" sz="1350"/>
              <a:t> 2003. 5. 1. A</a:t>
            </a:r>
            <a:r>
              <a:rPr lang="ko-KR" altLang="ko-KR" sz="1350"/>
              <a:t>사의 지게차 제조·판매업을 자산부채양수 방식으로 인수한 후</a:t>
            </a:r>
            <a:r>
              <a:rPr lang="en-US" altLang="ko-KR" sz="1350"/>
              <a:t> 2004. 11.</a:t>
            </a:r>
            <a:r>
              <a:rPr lang="ko-KR" altLang="ko-KR" sz="1350"/>
              <a:t>경까지 지게차의 구매입찰에서 본건 입찰합의에 따라 낙찰받음</a:t>
            </a:r>
          </a:p>
          <a:p>
            <a:pPr lvl="4">
              <a:lnSpc>
                <a:spcPct val="150000"/>
              </a:lnSpc>
              <a:spcBef>
                <a:spcPts val="600"/>
              </a:spcBef>
            </a:pPr>
            <a:r>
              <a:rPr lang="en-US" altLang="ko-KR" sz="1350"/>
              <a:t>A</a:t>
            </a:r>
            <a:r>
              <a:rPr lang="ko-KR" altLang="ko-KR" sz="1350"/>
              <a:t>사를 대표하여 합의에 참가하였던 직원이 인수 이후에도 계속하여</a:t>
            </a:r>
            <a:r>
              <a:rPr lang="en-US" altLang="ko-KR" sz="1350"/>
              <a:t> D</a:t>
            </a:r>
            <a:r>
              <a:rPr lang="ko-KR" altLang="ko-KR" sz="1350"/>
              <a:t>사의 직원으로 근무하면서</a:t>
            </a:r>
            <a:r>
              <a:rPr lang="en-US" altLang="ko-KR" sz="1350"/>
              <a:t> A</a:t>
            </a:r>
            <a:r>
              <a:rPr lang="ko-KR" altLang="ko-KR" sz="1350"/>
              <a:t>사에서의 업무와 동일한 업무를 </a:t>
            </a:r>
            <a:r>
              <a:rPr lang="ko-KR" altLang="ko-KR" sz="1350" smtClean="0"/>
              <a:t>담당함</a:t>
            </a:r>
            <a:endParaRPr lang="en-US" altLang="ko-KR" sz="1350" smtClean="0"/>
          </a:p>
          <a:p>
            <a:pPr lvl="4">
              <a:lnSpc>
                <a:spcPct val="150000"/>
              </a:lnSpc>
              <a:spcBef>
                <a:spcPts val="600"/>
              </a:spcBef>
            </a:pPr>
            <a:endParaRPr lang="ko-KR" altLang="ko-KR"/>
          </a:p>
          <a:p>
            <a:pPr lvl="3">
              <a:lnSpc>
                <a:spcPct val="150000"/>
              </a:lnSpc>
              <a:spcBef>
                <a:spcPts val="600"/>
              </a:spcBef>
            </a:pPr>
            <a:r>
              <a:rPr lang="en-US" altLang="ko-KR" sz="1450"/>
              <a:t>[</a:t>
            </a:r>
            <a:r>
              <a:rPr lang="ko-KR" altLang="ko-KR" sz="1450"/>
              <a:t>법원</a:t>
            </a:r>
            <a:r>
              <a:rPr lang="en-US" altLang="ko-KR" sz="1450"/>
              <a:t>] </a:t>
            </a:r>
            <a:endParaRPr lang="ko-KR" altLang="ko-KR" sz="1450"/>
          </a:p>
          <a:p>
            <a:pPr lvl="4">
              <a:lnSpc>
                <a:spcPct val="150000"/>
              </a:lnSpc>
              <a:spcBef>
                <a:spcPts val="600"/>
              </a:spcBef>
            </a:pPr>
            <a:r>
              <a:rPr lang="en-US" altLang="ko-KR" sz="1350"/>
              <a:t>D</a:t>
            </a:r>
            <a:r>
              <a:rPr lang="ko-KR" altLang="ko-KR" sz="1350"/>
              <a:t>사는</a:t>
            </a:r>
            <a:r>
              <a:rPr lang="en-US" altLang="ko-KR" sz="1350"/>
              <a:t> A</a:t>
            </a:r>
            <a:r>
              <a:rPr lang="ko-KR" altLang="ko-KR" sz="1350"/>
              <a:t>사의 지게차제조판매업을 그대로 인수하여 영업을 하면서동일한 직원을 통하여</a:t>
            </a:r>
            <a:r>
              <a:rPr lang="en-US" altLang="ko-KR" sz="1350"/>
              <a:t> 2003. 5. 1. </a:t>
            </a:r>
            <a:r>
              <a:rPr lang="ko-KR" altLang="ko-KR" sz="1350"/>
              <a:t>이후 발주된 지게차의 구매입찰 공고시 각사들이 사전작업할 물량을 서로 인정하여 들러리를 서주는 형태로 이 사건 입찰합의의 실행을 묵시적으로 동의한 것으로 </a:t>
            </a:r>
            <a:r>
              <a:rPr lang="ko-KR" altLang="ko-KR" sz="1350" smtClean="0"/>
              <a:t>보임</a:t>
            </a:r>
            <a:endParaRPr lang="en-US" altLang="ko-KR" sz="1350" smtClean="0"/>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6</a:t>
            </a:fld>
            <a:endParaRPr lang="ko-KR" altLang="en-US"/>
          </a:p>
        </p:txBody>
      </p:sp>
    </p:spTree>
    <p:extLst>
      <p:ext uri="{BB962C8B-B14F-4D97-AF65-F5344CB8AC3E}">
        <p14:creationId xmlns="" xmlns:p14="http://schemas.microsoft.com/office/powerpoint/2010/main" val="3577442863"/>
      </p:ext>
    </p:extLst>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V. </a:t>
            </a:r>
            <a:r>
              <a:rPr lang="ko-KR" altLang="ko-KR">
                <a:effectLst/>
              </a:rPr>
              <a:t>과징금</a:t>
            </a:r>
            <a:endParaRPr lang="ko-KR" altLang="en-US"/>
          </a:p>
        </p:txBody>
      </p:sp>
      <p:sp>
        <p:nvSpPr>
          <p:cNvPr id="3" name="내용 개체 틀 2"/>
          <p:cNvSpPr>
            <a:spLocks noGrp="1"/>
          </p:cNvSpPr>
          <p:nvPr>
            <p:ph idx="1"/>
          </p:nvPr>
        </p:nvSpPr>
        <p:spPr>
          <a:xfrm>
            <a:off x="457200" y="1266825"/>
            <a:ext cx="8229600" cy="397979"/>
          </a:xfrm>
        </p:spPr>
        <p:txBody>
          <a:bodyPr/>
          <a:lstStyle/>
          <a:p>
            <a:pPr lvl="0"/>
            <a:r>
              <a:rPr lang="ko-KR" altLang="ko-KR"/>
              <a:t>부과과징금 산정시 감경비율의 차별 적용의 재량권 일탈∙남용 </a:t>
            </a:r>
            <a:r>
              <a:rPr lang="ko-KR" altLang="ko-KR" smtClean="0"/>
              <a:t>여부</a:t>
            </a:r>
            <a:endParaRPr lang="ko-KR" altLang="ko-KR" sz="1600"/>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60</a:t>
            </a:fld>
            <a:endParaRPr lang="ko-KR" altLang="en-US"/>
          </a:p>
        </p:txBody>
      </p:sp>
      <p:graphicFrame>
        <p:nvGraphicFramePr>
          <p:cNvPr id="5" name="표 4"/>
          <p:cNvGraphicFramePr>
            <a:graphicFrameLocks noGrp="1"/>
          </p:cNvGraphicFramePr>
          <p:nvPr>
            <p:extLst>
              <p:ext uri="{D42A27DB-BD31-4B8C-83A1-F6EECF244321}">
                <p14:modId xmlns="" xmlns:p14="http://schemas.microsoft.com/office/powerpoint/2010/main" val="2041089152"/>
              </p:ext>
            </p:extLst>
          </p:nvPr>
        </p:nvGraphicFramePr>
        <p:xfrm>
          <a:off x="539552" y="1800225"/>
          <a:ext cx="8147248" cy="4293071"/>
        </p:xfrm>
        <a:graphic>
          <a:graphicData uri="http://schemas.openxmlformats.org/drawingml/2006/table">
            <a:tbl>
              <a:tblPr firstRow="1" firstCol="1" bandRow="1">
                <a:tableStyleId>{5C22544A-7EE6-4342-B048-85BDC9FD1C3A}</a:tableStyleId>
              </a:tblPr>
              <a:tblGrid>
                <a:gridCol w="2203648"/>
                <a:gridCol w="5943600"/>
              </a:tblGrid>
              <a:tr h="317436">
                <a:tc>
                  <a:txBody>
                    <a:bodyPr/>
                    <a:lstStyle/>
                    <a:p>
                      <a:pPr marL="0" indent="0" algn="ctr" latinLnBrk="1">
                        <a:spcAft>
                          <a:spcPts val="0"/>
                        </a:spcAft>
                      </a:pPr>
                      <a:r>
                        <a:rPr lang="ko-KR" sz="1400" kern="100" dirty="0">
                          <a:effectLst/>
                        </a:rPr>
                        <a:t>판결</a:t>
                      </a:r>
                      <a:endParaRPr lang="ko-KR" sz="1400" kern="100" dirty="0">
                        <a:effectLst/>
                        <a:latin typeface="맑은 고딕"/>
                        <a:ea typeface="맑은 고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pPr marL="0" indent="0" algn="ctr" latinLnBrk="1">
                        <a:spcAft>
                          <a:spcPts val="0"/>
                        </a:spcAft>
                      </a:pPr>
                      <a:r>
                        <a:rPr lang="ko-KR" sz="1400" kern="100">
                          <a:effectLst/>
                        </a:rPr>
                        <a:t>내용</a:t>
                      </a:r>
                      <a:endParaRPr lang="ko-KR" sz="1400" kern="100">
                        <a:effectLst/>
                        <a:latin typeface="맑은 고딕"/>
                        <a:ea typeface="맑은 고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accent5">
                        <a:lumMod val="50000"/>
                      </a:schemeClr>
                    </a:solidFill>
                  </a:tcPr>
                </a:tc>
              </a:tr>
              <a:tr h="2355455">
                <a:tc>
                  <a:txBody>
                    <a:bodyPr/>
                    <a:lstStyle/>
                    <a:p>
                      <a:pPr marL="0" indent="0" algn="l" latinLnBrk="1">
                        <a:lnSpc>
                          <a:spcPct val="120000"/>
                        </a:lnSpc>
                        <a:spcBef>
                          <a:spcPts val="600"/>
                        </a:spcBef>
                        <a:spcAft>
                          <a:spcPts val="0"/>
                        </a:spcAft>
                      </a:pPr>
                      <a:r>
                        <a:rPr lang="en-US" sz="1400" kern="100">
                          <a:solidFill>
                            <a:sysClr val="windowText" lastClr="000000"/>
                          </a:solidFill>
                          <a:effectLst/>
                        </a:rPr>
                        <a:t>8</a:t>
                      </a:r>
                      <a:r>
                        <a:rPr lang="ko-KR" sz="1400" kern="100">
                          <a:solidFill>
                            <a:sysClr val="windowText" lastClr="000000"/>
                          </a:solidFill>
                          <a:effectLst/>
                        </a:rPr>
                        <a:t>개 고밀도폴리에틸렌 제조판매사업자의 부당한 공동행위 건</a:t>
                      </a:r>
                      <a:r>
                        <a:rPr lang="en-US" sz="1400" kern="100">
                          <a:solidFill>
                            <a:sysClr val="windowText" lastClr="000000"/>
                          </a:solidFill>
                          <a:effectLst/>
                        </a:rPr>
                        <a:t>, </a:t>
                      </a:r>
                      <a:r>
                        <a:rPr lang="ko-KR" sz="1400" kern="100">
                          <a:solidFill>
                            <a:sysClr val="windowText" lastClr="000000"/>
                          </a:solidFill>
                          <a:effectLst/>
                        </a:rPr>
                        <a:t>대법원</a:t>
                      </a:r>
                      <a:r>
                        <a:rPr lang="en-US" sz="1400" kern="100">
                          <a:solidFill>
                            <a:sysClr val="windowText" lastClr="000000"/>
                          </a:solidFill>
                          <a:effectLst/>
                        </a:rPr>
                        <a:t> 2011. 7. 14. 2009</a:t>
                      </a:r>
                      <a:r>
                        <a:rPr lang="ko-KR" sz="1400" kern="100">
                          <a:solidFill>
                            <a:sysClr val="windowText" lastClr="000000"/>
                          </a:solidFill>
                          <a:effectLst/>
                        </a:rPr>
                        <a:t>두</a:t>
                      </a:r>
                      <a:r>
                        <a:rPr lang="en-US" sz="1400" kern="100">
                          <a:solidFill>
                            <a:sysClr val="windowText" lastClr="000000"/>
                          </a:solidFill>
                          <a:effectLst/>
                        </a:rPr>
                        <a:t>263 </a:t>
                      </a:r>
                      <a:r>
                        <a:rPr lang="ko-KR" sz="1400" kern="100">
                          <a:solidFill>
                            <a:sysClr val="windowText" lastClr="000000"/>
                          </a:solidFill>
                          <a:effectLst/>
                        </a:rPr>
                        <a:t>판결</a:t>
                      </a:r>
                      <a:endParaRPr lang="ko-KR" sz="1400" kern="100">
                        <a:solidFill>
                          <a:sysClr val="windowText" lastClr="000000"/>
                        </a:solidFill>
                        <a:effectLst/>
                        <a:latin typeface="맑은 고딕"/>
                        <a:ea typeface="맑은 고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tx2">
                        <a:lumMod val="20000"/>
                        <a:lumOff val="80000"/>
                      </a:schemeClr>
                    </a:solidFill>
                  </a:tcPr>
                </a:tc>
                <a:tc>
                  <a:txBody>
                    <a:bodyPr/>
                    <a:lstStyle/>
                    <a:p>
                      <a:pPr marL="123825" lvl="0" indent="-123825" algn="l" latinLnBrk="1">
                        <a:lnSpc>
                          <a:spcPct val="120000"/>
                        </a:lnSpc>
                        <a:spcBef>
                          <a:spcPts val="600"/>
                        </a:spcBef>
                        <a:spcAft>
                          <a:spcPts val="0"/>
                        </a:spcAft>
                        <a:buFont typeface="맑은 고딕"/>
                        <a:buChar char="-"/>
                      </a:pPr>
                      <a:r>
                        <a:rPr lang="ko-KR" sz="1400" kern="100">
                          <a:effectLst/>
                        </a:rPr>
                        <a:t>공정위는 부과과징금 산정시 삼성종합화학에 대해</a:t>
                      </a:r>
                      <a:r>
                        <a:rPr lang="en-US" sz="1400" kern="100">
                          <a:effectLst/>
                        </a:rPr>
                        <a:t> 20%</a:t>
                      </a:r>
                      <a:r>
                        <a:rPr lang="ko-KR" sz="1400" kern="100">
                          <a:effectLst/>
                        </a:rPr>
                        <a:t>를 감경하고</a:t>
                      </a:r>
                      <a:r>
                        <a:rPr lang="en-US" sz="1400" kern="100">
                          <a:effectLst/>
                        </a:rPr>
                        <a:t>, </a:t>
                      </a:r>
                      <a:r>
                        <a:rPr lang="ko-KR" sz="1400" kern="100">
                          <a:effectLst/>
                        </a:rPr>
                        <a:t>씨텍에</a:t>
                      </a:r>
                      <a:r>
                        <a:rPr lang="en-US" sz="1400" kern="100">
                          <a:effectLst/>
                        </a:rPr>
                        <a:t> 50%</a:t>
                      </a:r>
                      <a:r>
                        <a:rPr lang="ko-KR" sz="1400" kern="100">
                          <a:effectLst/>
                        </a:rPr>
                        <a:t>를 감경함</a:t>
                      </a:r>
                    </a:p>
                    <a:p>
                      <a:pPr marL="123825" lvl="0" indent="-123825" algn="l" latinLnBrk="1">
                        <a:lnSpc>
                          <a:spcPct val="120000"/>
                        </a:lnSpc>
                        <a:spcBef>
                          <a:spcPts val="600"/>
                        </a:spcBef>
                        <a:spcAft>
                          <a:spcPts val="0"/>
                        </a:spcAft>
                        <a:buFont typeface="맑은 고딕"/>
                        <a:buChar char="-"/>
                      </a:pPr>
                      <a:r>
                        <a:rPr lang="ko-KR" sz="1400" kern="100">
                          <a:effectLst/>
                        </a:rPr>
                        <a:t>삼성종합화학은 서류상으로만 잔존할 뿐 아무런 영업활동을 하지 않고</a:t>
                      </a:r>
                      <a:r>
                        <a:rPr lang="en-US" sz="1400" kern="100">
                          <a:effectLst/>
                        </a:rPr>
                        <a:t>, </a:t>
                      </a:r>
                      <a:r>
                        <a:rPr lang="ko-KR" sz="1400" kern="100">
                          <a:effectLst/>
                        </a:rPr>
                        <a:t>씨텍은 현대석유화학의 잔존 우발채무를 담당할 목적으로 잔존하여 주주회사를 지원하는 영업을 수행하는 점 등 제반사정을 종합하여 보면</a:t>
                      </a:r>
                      <a:r>
                        <a:rPr lang="en-US" sz="1400" kern="100">
                          <a:effectLst/>
                        </a:rPr>
                        <a:t>, </a:t>
                      </a:r>
                      <a:r>
                        <a:rPr lang="ko-KR" sz="1400" kern="100">
                          <a:effectLst/>
                        </a:rPr>
                        <a:t>비록 두 회사의 구조조정 방법과 잔존법인의 외형적 모습에 차이가 있더라도</a:t>
                      </a:r>
                      <a:r>
                        <a:rPr lang="en-US" sz="1400" kern="100">
                          <a:effectLst/>
                        </a:rPr>
                        <a:t>, </a:t>
                      </a:r>
                      <a:r>
                        <a:rPr lang="ko-KR" sz="1400" kern="100">
                          <a:effectLst/>
                        </a:rPr>
                        <a:t>과징금 산정에 있어 차등을 용인할 정도는 아니므로</a:t>
                      </a:r>
                      <a:r>
                        <a:rPr lang="en-US" sz="1400" kern="100">
                          <a:effectLst/>
                        </a:rPr>
                        <a:t>, </a:t>
                      </a:r>
                      <a:r>
                        <a:rPr lang="ko-KR" sz="1400" kern="100">
                          <a:effectLst/>
                        </a:rPr>
                        <a:t>재량권 일탈남용이 있음</a:t>
                      </a:r>
                      <a:endParaRPr lang="ko-KR" sz="1400" kern="100">
                        <a:effectLst/>
                        <a:latin typeface="맑은 고딕"/>
                        <a:ea typeface="맑은 고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bg1">
                        <a:lumMod val="95000"/>
                      </a:schemeClr>
                    </a:solidFill>
                  </a:tcPr>
                </a:tc>
              </a:tr>
              <a:tr h="1620180">
                <a:tc>
                  <a:txBody>
                    <a:bodyPr/>
                    <a:lstStyle/>
                    <a:p>
                      <a:pPr marL="0" indent="0" algn="l" latinLnBrk="1">
                        <a:lnSpc>
                          <a:spcPct val="120000"/>
                        </a:lnSpc>
                        <a:spcBef>
                          <a:spcPts val="600"/>
                        </a:spcBef>
                        <a:spcAft>
                          <a:spcPts val="0"/>
                        </a:spcAft>
                      </a:pPr>
                      <a:r>
                        <a:rPr lang="en-US" sz="1400" kern="100" dirty="0">
                          <a:solidFill>
                            <a:sysClr val="windowText" lastClr="000000"/>
                          </a:solidFill>
                          <a:effectLst/>
                        </a:rPr>
                        <a:t>6</a:t>
                      </a:r>
                      <a:r>
                        <a:rPr lang="ko-KR" sz="1400" kern="100" dirty="0">
                          <a:solidFill>
                            <a:sysClr val="windowText" lastClr="000000"/>
                          </a:solidFill>
                          <a:effectLst/>
                        </a:rPr>
                        <a:t>개 저밀도폴리에틸렌 제조판매사업자의 부당한 공동행위 건</a:t>
                      </a:r>
                      <a:r>
                        <a:rPr lang="en-US" sz="1400" kern="100" dirty="0">
                          <a:solidFill>
                            <a:sysClr val="windowText" lastClr="000000"/>
                          </a:solidFill>
                          <a:effectLst/>
                        </a:rPr>
                        <a:t>, </a:t>
                      </a:r>
                      <a:r>
                        <a:rPr lang="ko-KR" sz="1400" kern="100" dirty="0">
                          <a:solidFill>
                            <a:sysClr val="windowText" lastClr="000000"/>
                          </a:solidFill>
                          <a:effectLst/>
                        </a:rPr>
                        <a:t>대법원</a:t>
                      </a:r>
                      <a:r>
                        <a:rPr lang="en-US" sz="1400" kern="100" dirty="0">
                          <a:solidFill>
                            <a:sysClr val="windowText" lastClr="000000"/>
                          </a:solidFill>
                          <a:effectLst/>
                        </a:rPr>
                        <a:t> 2012. 3. 29. </a:t>
                      </a:r>
                      <a:r>
                        <a:rPr lang="ko-KR" sz="1400" kern="100" dirty="0">
                          <a:solidFill>
                            <a:sysClr val="windowText" lastClr="000000"/>
                          </a:solidFill>
                          <a:effectLst/>
                        </a:rPr>
                        <a:t>선고</a:t>
                      </a:r>
                      <a:r>
                        <a:rPr lang="en-US" sz="1400" kern="100" dirty="0">
                          <a:solidFill>
                            <a:sysClr val="windowText" lastClr="000000"/>
                          </a:solidFill>
                          <a:effectLst/>
                        </a:rPr>
                        <a:t> 2010</a:t>
                      </a:r>
                      <a:r>
                        <a:rPr lang="ko-KR" sz="1400" kern="100" dirty="0">
                          <a:solidFill>
                            <a:sysClr val="windowText" lastClr="000000"/>
                          </a:solidFill>
                          <a:effectLst/>
                        </a:rPr>
                        <a:t>두</a:t>
                      </a:r>
                      <a:r>
                        <a:rPr lang="en-US" sz="1400" kern="100" dirty="0">
                          <a:solidFill>
                            <a:sysClr val="windowText" lastClr="000000"/>
                          </a:solidFill>
                          <a:effectLst/>
                        </a:rPr>
                        <a:t>27110 </a:t>
                      </a:r>
                      <a:r>
                        <a:rPr lang="ko-KR" sz="1400" kern="100" dirty="0">
                          <a:solidFill>
                            <a:sysClr val="windowText" lastClr="000000"/>
                          </a:solidFill>
                          <a:effectLst/>
                        </a:rPr>
                        <a:t>판결</a:t>
                      </a:r>
                      <a:endParaRPr lang="ko-KR" sz="1400" kern="100" dirty="0">
                        <a:solidFill>
                          <a:sysClr val="windowText" lastClr="000000"/>
                        </a:solidFill>
                        <a:effectLst/>
                        <a:latin typeface="맑은 고딕"/>
                        <a:ea typeface="맑은 고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accent1">
                        <a:lumMod val="20000"/>
                        <a:lumOff val="80000"/>
                      </a:schemeClr>
                    </a:solidFill>
                  </a:tcPr>
                </a:tc>
                <a:tc>
                  <a:txBody>
                    <a:bodyPr/>
                    <a:lstStyle/>
                    <a:p>
                      <a:pPr marL="123825" lvl="0" indent="-123825" algn="l" latinLnBrk="1">
                        <a:lnSpc>
                          <a:spcPct val="120000"/>
                        </a:lnSpc>
                        <a:spcBef>
                          <a:spcPts val="600"/>
                        </a:spcBef>
                        <a:spcAft>
                          <a:spcPts val="0"/>
                        </a:spcAft>
                        <a:buFont typeface="맑은 고딕"/>
                        <a:buChar char="-"/>
                      </a:pPr>
                      <a:r>
                        <a:rPr lang="ko-KR" sz="1400" kern="100">
                          <a:effectLst/>
                        </a:rPr>
                        <a:t>씨텍은 석유화학 영업으로 인한 이익이 없는 반면</a:t>
                      </a:r>
                      <a:r>
                        <a:rPr lang="en-US" sz="1400" kern="100">
                          <a:effectLst/>
                        </a:rPr>
                        <a:t>, </a:t>
                      </a:r>
                      <a:r>
                        <a:rPr lang="ko-KR" sz="1400" kern="100">
                          <a:effectLst/>
                        </a:rPr>
                        <a:t>삼성종합화학의 경우 삼성토탈의</a:t>
                      </a:r>
                      <a:r>
                        <a:rPr lang="en-US" sz="1400" kern="100">
                          <a:effectLst/>
                        </a:rPr>
                        <a:t> 50% </a:t>
                      </a:r>
                      <a:r>
                        <a:rPr lang="ko-KR" sz="1400" kern="100">
                          <a:effectLst/>
                        </a:rPr>
                        <a:t>지분을 가진 주주로서 이익배당을 받는 지위에 있다는 점을 종합하여 보면</a:t>
                      </a:r>
                      <a:r>
                        <a:rPr lang="en-US" sz="1400" kern="100">
                          <a:effectLst/>
                        </a:rPr>
                        <a:t>, </a:t>
                      </a:r>
                      <a:r>
                        <a:rPr lang="ko-KR" sz="1400" kern="100">
                          <a:effectLst/>
                        </a:rPr>
                        <a:t>과징금을 차등감경한 것이 비례∙평등의 원칙에 위배되어 재량권을 일탈남용한 것으로 보기 어려움</a:t>
                      </a:r>
                      <a:endParaRPr lang="ko-KR" sz="1400" kern="100">
                        <a:effectLst/>
                        <a:latin typeface="맑은 고딕"/>
                        <a:ea typeface="맑은 고딕"/>
                        <a:cs typeface="Times New Roman"/>
                      </a:endParaRPr>
                    </a:p>
                  </a:txBody>
                  <a:tcPr marL="68580" marR="68580" marT="0" marB="0" anchor="ctr">
                    <a:lnL w="3175" cap="flat" cmpd="sng" algn="ctr">
                      <a:solidFill>
                        <a:schemeClr val="tx2">
                          <a:lumMod val="50000"/>
                        </a:schemeClr>
                      </a:solidFill>
                      <a:prstDash val="solid"/>
                      <a:round/>
                      <a:headEnd type="none" w="med" len="med"/>
                      <a:tailEnd type="none" w="med" len="med"/>
                    </a:lnL>
                    <a:lnR w="3175" cap="flat" cmpd="sng" algn="ctr">
                      <a:solidFill>
                        <a:schemeClr val="tx2">
                          <a:lumMod val="50000"/>
                        </a:schemeClr>
                      </a:solidFill>
                      <a:prstDash val="solid"/>
                      <a:round/>
                      <a:headEnd type="none" w="med" len="med"/>
                      <a:tailEnd type="none" w="med" len="med"/>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 xmlns:p14="http://schemas.microsoft.com/office/powerpoint/2010/main" val="2054294533"/>
      </p:ext>
    </p:extLst>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ffectLst/>
              </a:rPr>
              <a:t>V. </a:t>
            </a:r>
            <a:r>
              <a:rPr lang="ko-KR" altLang="ko-KR" dirty="0">
                <a:effectLst/>
              </a:rPr>
              <a:t>과징금</a:t>
            </a:r>
            <a:endParaRPr lang="ko-KR" altLang="en-US" dirty="0"/>
          </a:p>
        </p:txBody>
      </p:sp>
      <p:sp>
        <p:nvSpPr>
          <p:cNvPr id="3" name="내용 개체 틀 2"/>
          <p:cNvSpPr>
            <a:spLocks noGrp="1"/>
          </p:cNvSpPr>
          <p:nvPr>
            <p:ph idx="1"/>
          </p:nvPr>
        </p:nvSpPr>
        <p:spPr>
          <a:xfrm>
            <a:off x="457199" y="2099989"/>
            <a:ext cx="8471285" cy="2625155"/>
          </a:xfrm>
        </p:spPr>
        <p:txBody>
          <a:bodyPr/>
          <a:lstStyle/>
          <a:p>
            <a:pPr lvl="1">
              <a:lnSpc>
                <a:spcPct val="200000"/>
              </a:lnSpc>
              <a:spcBef>
                <a:spcPts val="600"/>
              </a:spcBef>
            </a:pPr>
            <a:r>
              <a:rPr lang="ko-KR" altLang="ko-KR" smtClean="0"/>
              <a:t>여러 </a:t>
            </a:r>
            <a:r>
              <a:rPr lang="ko-KR" altLang="ko-KR"/>
              <a:t>개의 위반행위에 대하여 하나의 과징금 납부명령을 하였으나 그중 일부의 위반행위에 대한 과징금 부과만이 위법한 경우</a:t>
            </a:r>
            <a:r>
              <a:rPr lang="en-US" altLang="ko-KR"/>
              <a:t>, </a:t>
            </a:r>
            <a:r>
              <a:rPr lang="ko-KR" altLang="ko-KR"/>
              <a:t>소송상 그 일부의 위반행위에 대한 과징금액을 산정할 수 있는 자료가 있다면 그 일부의 위반행위에 대한 과징금액 해당 부분만 취소하여야 함</a:t>
            </a:r>
            <a:r>
              <a:rPr lang="en-US" altLang="ko-KR"/>
              <a:t>(</a:t>
            </a:r>
            <a:r>
              <a:rPr lang="ko-KR" altLang="ko-KR"/>
              <a:t>대법원</a:t>
            </a:r>
            <a:r>
              <a:rPr lang="en-US" altLang="ko-KR"/>
              <a:t> 2006. 12. 22. </a:t>
            </a:r>
            <a:r>
              <a:rPr lang="ko-KR" altLang="ko-KR"/>
              <a:t>선고</a:t>
            </a:r>
            <a:r>
              <a:rPr lang="en-US" altLang="ko-KR"/>
              <a:t> 2004</a:t>
            </a:r>
            <a:r>
              <a:rPr lang="ko-KR" altLang="ko-KR"/>
              <a:t>두</a:t>
            </a:r>
            <a:r>
              <a:rPr lang="en-US" altLang="ko-KR"/>
              <a:t>1483 </a:t>
            </a:r>
            <a:r>
              <a:rPr lang="ko-KR" altLang="ko-KR"/>
              <a:t>판결</a:t>
            </a:r>
            <a:r>
              <a:rPr lang="en-US" altLang="ko-KR"/>
              <a:t>, </a:t>
            </a:r>
            <a:r>
              <a:rPr lang="ko-KR" altLang="ko-KR"/>
              <a:t>대법원</a:t>
            </a:r>
            <a:r>
              <a:rPr lang="en-US" altLang="ko-KR"/>
              <a:t> 2009. 10. 29. </a:t>
            </a:r>
            <a:r>
              <a:rPr lang="ko-KR" altLang="ko-KR"/>
              <a:t>선고</a:t>
            </a:r>
            <a:r>
              <a:rPr lang="en-US" altLang="ko-KR"/>
              <a:t> 2009</a:t>
            </a:r>
            <a:r>
              <a:rPr lang="ko-KR" altLang="ko-KR"/>
              <a:t>두</a:t>
            </a:r>
            <a:r>
              <a:rPr lang="en-US" altLang="ko-KR"/>
              <a:t>11218 </a:t>
            </a:r>
            <a:r>
              <a:rPr lang="ko-KR" altLang="ko-KR"/>
              <a:t>판결</a:t>
            </a:r>
            <a:r>
              <a:rPr lang="en-US" altLang="ko-KR" smtClean="0"/>
              <a:t>)</a:t>
            </a:r>
            <a:endParaRPr lang="ko-KR" altLang="ko-KR" sz="1400"/>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61</a:t>
            </a:fld>
            <a:endParaRPr lang="ko-KR" altLang="en-US"/>
          </a:p>
        </p:txBody>
      </p:sp>
      <p:grpSp>
        <p:nvGrpSpPr>
          <p:cNvPr id="5" name="그룹 19"/>
          <p:cNvGrpSpPr>
            <a:grpSpLocks/>
          </p:cNvGrpSpPr>
          <p:nvPr/>
        </p:nvGrpSpPr>
        <p:grpSpPr bwMode="auto">
          <a:xfrm>
            <a:off x="431540" y="1477467"/>
            <a:ext cx="2304256" cy="488032"/>
            <a:chOff x="2979761" y="2548280"/>
            <a:chExt cx="798443" cy="455002"/>
          </a:xfrm>
        </p:grpSpPr>
        <p:pic>
          <p:nvPicPr>
            <p:cNvPr id="6" name="Picture 2" descr="C:\작업\소스\박스\박스ㄴㄴ.png"/>
            <p:cNvPicPr>
              <a:picLocks noChangeAspect="1" noChangeArrowheads="1"/>
            </p:cNvPicPr>
            <p:nvPr/>
          </p:nvPicPr>
          <p:blipFill>
            <a:blip r:embed="rId2" cstate="print">
              <a:lum bright="-4000" contrast="2000"/>
            </a:blip>
            <a:srcRect/>
            <a:stretch>
              <a:fillRect/>
            </a:stretch>
          </p:blipFill>
          <p:spPr bwMode="auto">
            <a:xfrm>
              <a:off x="2979761" y="2548280"/>
              <a:ext cx="798443" cy="455002"/>
            </a:xfrm>
            <a:prstGeom prst="rect">
              <a:avLst/>
            </a:prstGeom>
            <a:noFill/>
            <a:ln w="9525">
              <a:noFill/>
              <a:miter lim="800000"/>
              <a:headEnd/>
              <a:tailEnd/>
            </a:ln>
          </p:spPr>
        </p:pic>
        <p:sp>
          <p:nvSpPr>
            <p:cNvPr id="7" name="직사각형 6"/>
            <p:cNvSpPr/>
            <p:nvPr/>
          </p:nvSpPr>
          <p:spPr>
            <a:xfrm>
              <a:off x="3007819" y="2559032"/>
              <a:ext cx="770385" cy="344336"/>
            </a:xfrm>
            <a:prstGeom prst="rect">
              <a:avLst/>
            </a:prstGeom>
          </p:spPr>
          <p:txBody>
            <a:bodyPr wrap="square">
              <a:spAutoFit/>
            </a:bodyPr>
            <a:lstStyle/>
            <a:p>
              <a:pPr fontAlgn="auto" latinLnBrk="0">
                <a:spcAft>
                  <a:spcPts val="0"/>
                </a:spcAft>
                <a:defRPr/>
              </a:pPr>
              <a:r>
                <a:rPr kumimoji="0" lang="en-US" altLang="ko-KR" b="1" kern="0" smtClean="0">
                  <a:solidFill>
                    <a:srgbClr val="FFFFFF"/>
                  </a:solidFill>
                  <a:latin typeface="Arial" charset="0"/>
                  <a:ea typeface="+mn-ea"/>
                </a:rPr>
                <a:t>7. </a:t>
              </a:r>
              <a:r>
                <a:rPr kumimoji="0" lang="ko-KR" altLang="en-US" b="1" kern="0" smtClean="0">
                  <a:solidFill>
                    <a:srgbClr val="FFFFFF"/>
                  </a:solidFill>
                  <a:latin typeface="Arial" charset="0"/>
                  <a:ea typeface="+mn-ea"/>
                </a:rPr>
                <a:t>기타</a:t>
              </a:r>
              <a:endParaRPr kumimoji="0" lang="ko-KR" altLang="en-US" b="1" kern="0">
                <a:solidFill>
                  <a:srgbClr val="FFFFFF"/>
                </a:solidFill>
                <a:latin typeface="Arial" charset="0"/>
                <a:ea typeface="+mn-ea"/>
              </a:endParaRPr>
            </a:p>
          </p:txBody>
        </p:sp>
      </p:grpSp>
    </p:spTree>
    <p:extLst>
      <p:ext uri="{BB962C8B-B14F-4D97-AF65-F5344CB8AC3E}">
        <p14:creationId xmlns="" xmlns:p14="http://schemas.microsoft.com/office/powerpoint/2010/main" val="2203460153"/>
      </p:ext>
    </p:extLst>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p:cNvSpPr/>
          <p:nvPr/>
        </p:nvSpPr>
        <p:spPr>
          <a:xfrm>
            <a:off x="2276475" y="-4763"/>
            <a:ext cx="6867525" cy="6872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 name="그룹 27"/>
          <p:cNvGrpSpPr/>
          <p:nvPr/>
        </p:nvGrpSpPr>
        <p:grpSpPr>
          <a:xfrm>
            <a:off x="5455628" y="230802"/>
            <a:ext cx="3378707" cy="260904"/>
            <a:chOff x="2198339" y="5673877"/>
            <a:chExt cx="4601411" cy="355321"/>
          </a:xfrm>
        </p:grpSpPr>
        <p:grpSp>
          <p:nvGrpSpPr>
            <p:cNvPr id="3" name="Group 49"/>
            <p:cNvGrpSpPr>
              <a:grpSpLocks/>
            </p:cNvGrpSpPr>
            <p:nvPr/>
          </p:nvGrpSpPr>
          <p:grpSpPr bwMode="auto">
            <a:xfrm>
              <a:off x="4631741" y="5721675"/>
              <a:ext cx="2168009" cy="230847"/>
              <a:chOff x="-196" y="2210"/>
              <a:chExt cx="1782" cy="186"/>
            </a:xfrm>
          </p:grpSpPr>
          <p:pic>
            <p:nvPicPr>
              <p:cNvPr id="31" name="Picture 25" descr="S&amp;K logo_wide"/>
              <p:cNvPicPr>
                <a:picLocks noChangeAspect="1" noChangeArrowheads="1"/>
              </p:cNvPicPr>
              <p:nvPr/>
            </p:nvPicPr>
            <p:blipFill>
              <a:blip r:embed="rId2" cstate="print"/>
              <a:srcRect/>
              <a:stretch>
                <a:fillRect/>
              </a:stretch>
            </p:blipFill>
            <p:spPr bwMode="auto">
              <a:xfrm>
                <a:off x="82" y="2234"/>
                <a:ext cx="1504" cy="141"/>
              </a:xfrm>
              <a:prstGeom prst="rect">
                <a:avLst/>
              </a:prstGeom>
              <a:noFill/>
              <a:ln w="9525">
                <a:noFill/>
                <a:miter lim="800000"/>
                <a:headEnd/>
                <a:tailEnd/>
              </a:ln>
            </p:spPr>
          </p:pic>
          <p:pic>
            <p:nvPicPr>
              <p:cNvPr id="32" name="Picture 51" descr="icon [Converted]"/>
              <p:cNvPicPr>
                <a:picLocks noChangeAspect="1" noChangeArrowheads="1"/>
              </p:cNvPicPr>
              <p:nvPr/>
            </p:nvPicPr>
            <p:blipFill>
              <a:blip r:embed="rId3" cstate="print"/>
              <a:srcRect/>
              <a:stretch>
                <a:fillRect/>
              </a:stretch>
            </p:blipFill>
            <p:spPr bwMode="auto">
              <a:xfrm>
                <a:off x="-196" y="2210"/>
                <a:ext cx="190" cy="186"/>
              </a:xfrm>
              <a:prstGeom prst="rect">
                <a:avLst/>
              </a:prstGeom>
              <a:noFill/>
              <a:ln w="9525">
                <a:noFill/>
                <a:miter lim="800000"/>
                <a:headEnd/>
                <a:tailEnd/>
              </a:ln>
            </p:spPr>
          </p:pic>
        </p:grpSp>
        <p:pic>
          <p:nvPicPr>
            <p:cNvPr id="30" name="그림 29" descr="C:\Users\mslee\Desktop\로고파일.png"/>
            <p:cNvPicPr/>
            <p:nvPr/>
          </p:nvPicPr>
          <p:blipFill rotWithShape="1">
            <a:blip r:embed="rId4" cstate="print"/>
            <a:srcRect t="-1" r="1459" b="28082"/>
            <a:stretch/>
          </p:blipFill>
          <p:spPr bwMode="auto">
            <a:xfrm>
              <a:off x="2198339" y="5673877"/>
              <a:ext cx="2013707" cy="355321"/>
            </a:xfrm>
            <a:prstGeom prst="rect">
              <a:avLst/>
            </a:prstGeom>
            <a:noFill/>
            <a:ln w="9525">
              <a:noFill/>
              <a:miter lim="800000"/>
              <a:headEnd/>
              <a:tailEnd/>
            </a:ln>
          </p:spPr>
        </p:pic>
      </p:grpSp>
      <p:grpSp>
        <p:nvGrpSpPr>
          <p:cNvPr id="4" name="그룹 4"/>
          <p:cNvGrpSpPr/>
          <p:nvPr/>
        </p:nvGrpSpPr>
        <p:grpSpPr>
          <a:xfrm>
            <a:off x="-28575" y="-7147"/>
            <a:ext cx="2542414" cy="6887372"/>
            <a:chOff x="-28575" y="-3"/>
            <a:chExt cx="2542414" cy="6880228"/>
          </a:xfrm>
        </p:grpSpPr>
        <p:pic>
          <p:nvPicPr>
            <p:cNvPr id="21" name="그림 14" descr="1_Back.jpg"/>
            <p:cNvPicPr>
              <a:picLocks noChangeAspect="1"/>
            </p:cNvPicPr>
            <p:nvPr/>
          </p:nvPicPr>
          <p:blipFill>
            <a:blip r:embed="rId5" cstate="print"/>
            <a:srcRect r="82503" b="36540"/>
            <a:stretch>
              <a:fillRect/>
            </a:stretch>
          </p:blipFill>
          <p:spPr bwMode="auto">
            <a:xfrm>
              <a:off x="-28575" y="0"/>
              <a:ext cx="2540000" cy="6880225"/>
            </a:xfrm>
            <a:prstGeom prst="rect">
              <a:avLst/>
            </a:prstGeom>
            <a:noFill/>
            <a:ln w="9525">
              <a:noFill/>
              <a:miter lim="800000"/>
              <a:headEnd/>
              <a:tailEnd/>
            </a:ln>
          </p:spPr>
        </p:pic>
        <p:grpSp>
          <p:nvGrpSpPr>
            <p:cNvPr id="5" name="그룹 33"/>
            <p:cNvGrpSpPr>
              <a:grpSpLocks/>
            </p:cNvGrpSpPr>
            <p:nvPr/>
          </p:nvGrpSpPr>
          <p:grpSpPr bwMode="auto">
            <a:xfrm rot="-5400000">
              <a:off x="-963926" y="3401562"/>
              <a:ext cx="6879329" cy="76200"/>
              <a:chOff x="0" y="6600825"/>
              <a:chExt cx="9149142" cy="255588"/>
            </a:xfrm>
          </p:grpSpPr>
          <p:sp>
            <p:nvSpPr>
              <p:cNvPr id="25" name="직사각형 24"/>
              <p:cNvSpPr>
                <a:spLocks noChangeArrowheads="1"/>
              </p:cNvSpPr>
              <p:nvPr/>
            </p:nvSpPr>
            <p:spPr bwMode="auto">
              <a:xfrm>
                <a:off x="0" y="6600825"/>
                <a:ext cx="9144000" cy="2555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ko-KR"/>
              </a:p>
            </p:txBody>
          </p:sp>
          <p:sp>
            <p:nvSpPr>
              <p:cNvPr id="26" name="직사각형 25"/>
              <p:cNvSpPr/>
              <p:nvPr/>
            </p:nvSpPr>
            <p:spPr>
              <a:xfrm>
                <a:off x="7020041" y="6600825"/>
                <a:ext cx="2129101" cy="255588"/>
              </a:xfrm>
              <a:prstGeom prst="rect">
                <a:avLst/>
              </a:prstGeom>
              <a:solidFill>
                <a:srgbClr val="008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ko-KR"/>
              </a:p>
            </p:txBody>
          </p:sp>
        </p:grpSp>
      </p:grpSp>
      <p:sp>
        <p:nvSpPr>
          <p:cNvPr id="14" name="텍스트 개체 틀 4"/>
          <p:cNvSpPr txBox="1">
            <a:spLocks/>
          </p:cNvSpPr>
          <p:nvPr/>
        </p:nvSpPr>
        <p:spPr>
          <a:xfrm>
            <a:off x="755576" y="2701369"/>
            <a:ext cx="1551525" cy="1107996"/>
          </a:xfrm>
          <a:prstGeom prst="rect">
            <a:avLst/>
          </a:prstGeom>
        </p:spPr>
        <p:txBody>
          <a:bodyPr wrap="square">
            <a:spAutoFit/>
          </a:bodyPr>
          <a:lstStyle/>
          <a:p>
            <a:pPr marL="342900" indent="-342900" algn="ctr">
              <a:spcBef>
                <a:spcPct val="20000"/>
              </a:spcBef>
              <a:defRPr/>
            </a:pPr>
            <a:r>
              <a:rPr lang="en-US" altLang="ko-KR" sz="6600" b="1" i="1" dirty="0" smtClean="0">
                <a:gradFill>
                  <a:gsLst>
                    <a:gs pos="0">
                      <a:schemeClr val="bg1">
                        <a:lumMod val="95000"/>
                      </a:schemeClr>
                    </a:gs>
                    <a:gs pos="32000">
                      <a:schemeClr val="bg1"/>
                    </a:gs>
                    <a:gs pos="37000">
                      <a:schemeClr val="bg1">
                        <a:lumMod val="75000"/>
                      </a:schemeClr>
                    </a:gs>
                    <a:gs pos="63000">
                      <a:schemeClr val="bg1"/>
                    </a:gs>
                  </a:gsLst>
                  <a:lin ang="5400000" scaled="0"/>
                </a:gradFill>
                <a:effectLst>
                  <a:outerShdw blurRad="63500" sx="102000" sy="102000" algn="ctr" rotWithShape="0">
                    <a:prstClr val="black">
                      <a:alpha val="40000"/>
                    </a:prstClr>
                  </a:outerShdw>
                </a:effectLst>
                <a:latin typeface="맑은 고딕" pitchFamily="50" charset="-127"/>
                <a:ea typeface="맑은 고딕" pitchFamily="50" charset="-127"/>
              </a:rPr>
              <a:t>VI</a:t>
            </a:r>
            <a:r>
              <a:rPr lang="en-US" altLang="ko-KR" sz="6600" b="1" dirty="0" smtClean="0">
                <a:gradFill>
                  <a:gsLst>
                    <a:gs pos="0">
                      <a:schemeClr val="bg1">
                        <a:lumMod val="95000"/>
                      </a:schemeClr>
                    </a:gs>
                    <a:gs pos="32000">
                      <a:schemeClr val="bg1"/>
                    </a:gs>
                    <a:gs pos="37000">
                      <a:schemeClr val="bg1">
                        <a:lumMod val="75000"/>
                      </a:schemeClr>
                    </a:gs>
                    <a:gs pos="63000">
                      <a:schemeClr val="bg1"/>
                    </a:gs>
                  </a:gsLst>
                  <a:lin ang="5400000" scaled="0"/>
                </a:gradFill>
                <a:effectLst>
                  <a:outerShdw blurRad="38100" dist="38100" dir="2700000" algn="tl">
                    <a:srgbClr val="000000">
                      <a:alpha val="43137"/>
                    </a:srgbClr>
                  </a:outerShdw>
                </a:effectLst>
                <a:latin typeface="맑은 고딕" pitchFamily="50" charset="-127"/>
                <a:ea typeface="맑은 고딕" pitchFamily="50" charset="-127"/>
              </a:rPr>
              <a:t>.</a:t>
            </a:r>
            <a:endParaRPr lang="ko-KR" altLang="en-US" sz="6600" b="1" dirty="0">
              <a:gradFill>
                <a:gsLst>
                  <a:gs pos="0">
                    <a:schemeClr val="bg1">
                      <a:lumMod val="95000"/>
                    </a:schemeClr>
                  </a:gs>
                  <a:gs pos="32000">
                    <a:schemeClr val="bg1"/>
                  </a:gs>
                  <a:gs pos="37000">
                    <a:schemeClr val="bg1">
                      <a:lumMod val="75000"/>
                    </a:schemeClr>
                  </a:gs>
                  <a:gs pos="63000">
                    <a:schemeClr val="bg1"/>
                  </a:gs>
                </a:gsLst>
                <a:lin ang="5400000" scaled="0"/>
              </a:gradFill>
              <a:effectLst>
                <a:outerShdw blurRad="38100" dist="38100" dir="2700000" algn="tl">
                  <a:srgbClr val="000000">
                    <a:alpha val="43137"/>
                  </a:srgbClr>
                </a:outerShdw>
              </a:effectLst>
              <a:latin typeface="맑은 고딕" pitchFamily="50" charset="-127"/>
              <a:ea typeface="맑은 고딕" pitchFamily="50" charset="-127"/>
            </a:endParaRPr>
          </a:p>
        </p:txBody>
      </p:sp>
      <p:sp>
        <p:nvSpPr>
          <p:cNvPr id="15" name="텍스트 개체 틀 4"/>
          <p:cNvSpPr txBox="1">
            <a:spLocks/>
          </p:cNvSpPr>
          <p:nvPr/>
        </p:nvSpPr>
        <p:spPr>
          <a:xfrm>
            <a:off x="2838450" y="2753690"/>
            <a:ext cx="5802002" cy="891334"/>
          </a:xfrm>
          <a:prstGeom prst="rect">
            <a:avLst/>
          </a:prstGeom>
        </p:spPr>
        <p:txBody>
          <a:bodyPr wrap="square">
            <a:spAutoFit/>
          </a:bodyPr>
          <a:lstStyle/>
          <a:p>
            <a:pPr>
              <a:lnSpc>
                <a:spcPct val="120000"/>
              </a:lnSpc>
              <a:spcBef>
                <a:spcPts val="600"/>
              </a:spcBef>
              <a:buClr>
                <a:srgbClr val="002060"/>
              </a:buClr>
            </a:pPr>
            <a:r>
              <a:rPr lang="ko-KR" altLang="en-US" sz="4800" b="1" dirty="0" smtClean="0">
                <a:latin typeface="+mj-ea"/>
                <a:ea typeface="+mj-ea"/>
              </a:rPr>
              <a:t>손해배상</a:t>
            </a:r>
          </a:p>
        </p:txBody>
      </p:sp>
    </p:spTree>
    <p:extLst>
      <p:ext uri="{BB962C8B-B14F-4D97-AF65-F5344CB8AC3E}">
        <p14:creationId xmlns="" xmlns:p14="http://schemas.microsoft.com/office/powerpoint/2010/main" val="401483564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a:spLocks noChangeArrowheads="1"/>
          </p:cNvSpPr>
          <p:nvPr/>
        </p:nvSpPr>
        <p:spPr bwMode="auto">
          <a:xfrm>
            <a:off x="465110" y="1197122"/>
            <a:ext cx="8280400" cy="5250457"/>
          </a:xfrm>
          <a:prstGeom prst="roundRect">
            <a:avLst>
              <a:gd name="adj" fmla="val 7139"/>
            </a:avLst>
          </a:prstGeom>
          <a:solidFill>
            <a:srgbClr val="FFFFFF">
              <a:alpha val="56862"/>
            </a:srgbClr>
          </a:solidFill>
          <a:ln w="22225">
            <a:solidFill>
              <a:srgbClr val="628A9E"/>
            </a:solidFill>
            <a:round/>
            <a:headEnd/>
            <a:tailEnd/>
          </a:ln>
        </p:spPr>
        <p:txBody>
          <a:bodyPr wrap="none" anchor="ctr"/>
          <a:lstStyle/>
          <a:p>
            <a:endParaRPr lang="ko-KR" altLang="en-US"/>
          </a:p>
        </p:txBody>
      </p:sp>
      <p:sp>
        <p:nvSpPr>
          <p:cNvPr id="18440" name="Text Box 8"/>
          <p:cNvSpPr txBox="1">
            <a:spLocks noChangeArrowheads="1"/>
          </p:cNvSpPr>
          <p:nvPr/>
        </p:nvSpPr>
        <p:spPr bwMode="auto">
          <a:xfrm>
            <a:off x="885060" y="1147909"/>
            <a:ext cx="8002588" cy="4745915"/>
          </a:xfrm>
          <a:prstGeom prst="rect">
            <a:avLst/>
          </a:prstGeom>
          <a:noFill/>
          <a:ln w="9525">
            <a:noFill/>
            <a:miter lim="800000"/>
            <a:headEnd/>
            <a:tailEnd/>
          </a:ln>
        </p:spPr>
        <p:txBody>
          <a:bodyPr>
            <a:spAutoFit/>
          </a:bodyPr>
          <a:lstStyle/>
          <a:p>
            <a:r>
              <a:rPr lang="en-US" altLang="ko-KR" sz="2000" dirty="0" smtClean="0">
                <a:solidFill>
                  <a:srgbClr val="003366"/>
                </a:solidFill>
                <a:latin typeface="HY헤드라인M" pitchFamily="18" charset="-127"/>
                <a:ea typeface="HY헤드라인M" pitchFamily="18" charset="-127"/>
              </a:rPr>
              <a:t>[1] 8</a:t>
            </a:r>
            <a:r>
              <a:rPr lang="ko-KR" altLang="en-US" sz="2000" dirty="0" smtClean="0">
                <a:solidFill>
                  <a:srgbClr val="003366"/>
                </a:solidFill>
                <a:latin typeface="HY헤드라인M" pitchFamily="18" charset="-127"/>
                <a:ea typeface="HY헤드라인M" pitchFamily="18" charset="-127"/>
              </a:rPr>
              <a:t>개 밀가루 회사들이 공동으로 밀가루 생산량 제한</a:t>
            </a:r>
            <a:r>
              <a:rPr lang="en-US" altLang="ko-KR" sz="2000" dirty="0" smtClean="0">
                <a:solidFill>
                  <a:srgbClr val="003366"/>
                </a:solidFill>
                <a:latin typeface="HY헤드라인M" pitchFamily="18" charset="-127"/>
                <a:ea typeface="HY헤드라인M" pitchFamily="18" charset="-127"/>
              </a:rPr>
              <a:t>,</a:t>
            </a:r>
            <a:r>
              <a:rPr lang="ko-KR" altLang="en-US" sz="2000" dirty="0" smtClean="0">
                <a:solidFill>
                  <a:srgbClr val="003366"/>
                </a:solidFill>
                <a:latin typeface="HY헤드라인M" pitchFamily="18" charset="-127"/>
                <a:ea typeface="HY헤드라인M" pitchFamily="18" charset="-127"/>
              </a:rPr>
              <a:t> 가격 결정 행위를 하였음</a:t>
            </a:r>
            <a:r>
              <a:rPr lang="en-US" altLang="ko-KR" sz="2000" dirty="0" smtClean="0">
                <a:solidFill>
                  <a:srgbClr val="003366"/>
                </a:solidFill>
                <a:latin typeface="HY헤드라인M" pitchFamily="18" charset="-127"/>
                <a:ea typeface="HY헤드라인M" pitchFamily="18" charset="-127"/>
              </a:rPr>
              <a:t>. </a:t>
            </a:r>
            <a:r>
              <a:rPr lang="ko-KR" altLang="en-US" sz="2000" dirty="0" smtClean="0">
                <a:solidFill>
                  <a:srgbClr val="003366"/>
                </a:solidFill>
                <a:latin typeface="HY헤드라인M" pitchFamily="18" charset="-127"/>
                <a:ea typeface="HY헤드라인M" pitchFamily="18" charset="-127"/>
              </a:rPr>
              <a:t>밀가루를 매입한 제빵회사가 밀가루 회사 등을 상대로 손해배상을 구한 사안에서</a:t>
            </a:r>
            <a:r>
              <a:rPr lang="en-US" altLang="ko-KR" sz="2000" dirty="0" smtClean="0">
                <a:solidFill>
                  <a:srgbClr val="003366"/>
                </a:solidFill>
                <a:latin typeface="HY헤드라인M" pitchFamily="18" charset="-127"/>
                <a:ea typeface="HY헤드라인M" pitchFamily="18" charset="-127"/>
              </a:rPr>
              <a:t>, </a:t>
            </a:r>
            <a:r>
              <a:rPr lang="ko-KR" altLang="en-US" sz="2000" dirty="0" smtClean="0">
                <a:solidFill>
                  <a:srgbClr val="003366"/>
                </a:solidFill>
                <a:latin typeface="HY헤드라인M" pitchFamily="18" charset="-127"/>
                <a:ea typeface="HY헤드라인M" pitchFamily="18" charset="-127"/>
              </a:rPr>
              <a:t>독점규제 및 공정거래에 관한 법률 제</a:t>
            </a:r>
            <a:r>
              <a:rPr lang="en-US" altLang="ko-KR" sz="2000" dirty="0" smtClean="0">
                <a:solidFill>
                  <a:srgbClr val="003366"/>
                </a:solidFill>
                <a:latin typeface="HY헤드라인M" pitchFamily="18" charset="-127"/>
                <a:ea typeface="HY헤드라인M" pitchFamily="18" charset="-127"/>
              </a:rPr>
              <a:t>19</a:t>
            </a:r>
            <a:r>
              <a:rPr lang="ko-KR" altLang="en-US" sz="2000" dirty="0" smtClean="0">
                <a:solidFill>
                  <a:srgbClr val="003366"/>
                </a:solidFill>
                <a:latin typeface="HY헤드라인M" pitchFamily="18" charset="-127"/>
                <a:ea typeface="HY헤드라인M" pitchFamily="18" charset="-127"/>
              </a:rPr>
              <a:t>조 제</a:t>
            </a:r>
            <a:r>
              <a:rPr lang="en-US" altLang="ko-KR" sz="2000" dirty="0" smtClean="0">
                <a:solidFill>
                  <a:srgbClr val="003366"/>
                </a:solidFill>
                <a:latin typeface="HY헤드라인M" pitchFamily="18" charset="-127"/>
                <a:ea typeface="HY헤드라인M" pitchFamily="18" charset="-127"/>
              </a:rPr>
              <a:t>1</a:t>
            </a:r>
            <a:r>
              <a:rPr lang="ko-KR" altLang="en-US" sz="2000" dirty="0" smtClean="0">
                <a:solidFill>
                  <a:srgbClr val="003366"/>
                </a:solidFill>
                <a:latin typeface="HY헤드라인M" pitchFamily="18" charset="-127"/>
                <a:ea typeface="HY헤드라인M" pitchFamily="18" charset="-127"/>
              </a:rPr>
              <a:t>항 제</a:t>
            </a:r>
            <a:r>
              <a:rPr lang="en-US" altLang="ko-KR" sz="2000" dirty="0" smtClean="0">
                <a:solidFill>
                  <a:srgbClr val="003366"/>
                </a:solidFill>
                <a:latin typeface="HY헤드라인M" pitchFamily="18" charset="-127"/>
                <a:ea typeface="HY헤드라인M" pitchFamily="18" charset="-127"/>
              </a:rPr>
              <a:t>1</a:t>
            </a:r>
            <a:r>
              <a:rPr lang="ko-KR" altLang="en-US" sz="2000" dirty="0" smtClean="0">
                <a:solidFill>
                  <a:srgbClr val="003366"/>
                </a:solidFill>
                <a:latin typeface="HY헤드라인M" pitchFamily="18" charset="-127"/>
                <a:ea typeface="HY헤드라인M" pitchFamily="18" charset="-127"/>
              </a:rPr>
              <a:t>호</a:t>
            </a:r>
            <a:r>
              <a:rPr lang="en-US" altLang="ko-KR" sz="2000" dirty="0" smtClean="0">
                <a:solidFill>
                  <a:srgbClr val="003366"/>
                </a:solidFill>
                <a:latin typeface="HY헤드라인M" pitchFamily="18" charset="-127"/>
                <a:ea typeface="HY헤드라인M" pitchFamily="18" charset="-127"/>
              </a:rPr>
              <a:t>,</a:t>
            </a:r>
            <a:r>
              <a:rPr lang="ko-KR" altLang="en-US" sz="2000" dirty="0" smtClean="0">
                <a:solidFill>
                  <a:srgbClr val="003366"/>
                </a:solidFill>
                <a:latin typeface="HY헤드라인M" pitchFamily="18" charset="-127"/>
                <a:ea typeface="HY헤드라인M" pitchFamily="18" charset="-127"/>
              </a:rPr>
              <a:t>제</a:t>
            </a:r>
            <a:r>
              <a:rPr lang="en-US" altLang="ko-KR" sz="2000" dirty="0" smtClean="0">
                <a:solidFill>
                  <a:srgbClr val="003366"/>
                </a:solidFill>
                <a:latin typeface="HY헤드라인M" pitchFamily="18" charset="-127"/>
                <a:ea typeface="HY헤드라인M" pitchFamily="18" charset="-127"/>
              </a:rPr>
              <a:t>3</a:t>
            </a:r>
            <a:r>
              <a:rPr lang="ko-KR" altLang="en-US" sz="2000" dirty="0" smtClean="0">
                <a:solidFill>
                  <a:srgbClr val="003366"/>
                </a:solidFill>
                <a:latin typeface="HY헤드라인M" pitchFamily="18" charset="-127"/>
                <a:ea typeface="HY헤드라인M" pitchFamily="18" charset="-127"/>
              </a:rPr>
              <a:t>호 위반을 이유로 밀가루회사 등의 손해배상책임을 인정한 원심판단을 수긍한 사례</a:t>
            </a:r>
          </a:p>
          <a:p>
            <a:endParaRPr lang="en-US" altLang="ko-KR" sz="2000" dirty="0" smtClean="0">
              <a:solidFill>
                <a:srgbClr val="003366"/>
              </a:solidFill>
              <a:latin typeface="HY헤드라인M" pitchFamily="18" charset="-127"/>
              <a:ea typeface="HY헤드라인M" pitchFamily="18" charset="-127"/>
            </a:endParaRPr>
          </a:p>
          <a:p>
            <a:r>
              <a:rPr lang="en-US" altLang="ko-KR" sz="2000" dirty="0" smtClean="0">
                <a:solidFill>
                  <a:srgbClr val="003366"/>
                </a:solidFill>
                <a:latin typeface="HY헤드라인M" pitchFamily="18" charset="-127"/>
                <a:ea typeface="HY헤드라인M" pitchFamily="18" charset="-127"/>
              </a:rPr>
              <a:t>[2]</a:t>
            </a:r>
            <a:r>
              <a:rPr lang="ko-KR" altLang="en-US" sz="2000" dirty="0" smtClean="0">
                <a:solidFill>
                  <a:srgbClr val="003366"/>
                </a:solidFill>
                <a:latin typeface="HY헤드라인M" pitchFamily="18" charset="-127"/>
                <a:ea typeface="HY헤드라인M" pitchFamily="18" charset="-127"/>
              </a:rPr>
              <a:t>감정인의 감정 결과는 감정 방법 등이 </a:t>
            </a:r>
            <a:r>
              <a:rPr lang="ko-KR" altLang="en-US" sz="2000" dirty="0" err="1" smtClean="0">
                <a:solidFill>
                  <a:srgbClr val="003366"/>
                </a:solidFill>
                <a:latin typeface="HY헤드라인M" pitchFamily="18" charset="-127"/>
                <a:ea typeface="HY헤드라인M" pitchFamily="18" charset="-127"/>
              </a:rPr>
              <a:t>경험칙에</a:t>
            </a:r>
            <a:r>
              <a:rPr lang="ko-KR" altLang="en-US" sz="2000" dirty="0" smtClean="0">
                <a:solidFill>
                  <a:srgbClr val="003366"/>
                </a:solidFill>
                <a:latin typeface="HY헤드라인M" pitchFamily="18" charset="-127"/>
                <a:ea typeface="HY헤드라인M" pitchFamily="18" charset="-127"/>
              </a:rPr>
              <a:t> 반하거나 합리성이 없는 등의 현저한 잘못이 없는 한 존중하여야 한다</a:t>
            </a:r>
            <a:r>
              <a:rPr lang="en-US" altLang="ko-KR" sz="2000" dirty="0" smtClean="0">
                <a:solidFill>
                  <a:srgbClr val="003366"/>
                </a:solidFill>
                <a:latin typeface="HY헤드라인M" pitchFamily="18" charset="-127"/>
                <a:ea typeface="HY헤드라인M" pitchFamily="18" charset="-127"/>
              </a:rPr>
              <a:t>.</a:t>
            </a:r>
          </a:p>
          <a:p>
            <a:endParaRPr lang="en-US" altLang="ko-KR" sz="2000" dirty="0" smtClean="0">
              <a:solidFill>
                <a:srgbClr val="003366"/>
              </a:solidFill>
              <a:latin typeface="HY헤드라인M" pitchFamily="18" charset="-127"/>
              <a:ea typeface="HY헤드라인M" pitchFamily="18" charset="-127"/>
            </a:endParaRPr>
          </a:p>
          <a:p>
            <a:r>
              <a:rPr lang="en-US" altLang="ko-KR" sz="2000" dirty="0" smtClean="0">
                <a:solidFill>
                  <a:srgbClr val="003366"/>
                </a:solidFill>
                <a:latin typeface="HY헤드라인M" pitchFamily="18" charset="-127"/>
                <a:ea typeface="HY헤드라인M" pitchFamily="18" charset="-127"/>
              </a:rPr>
              <a:t>[3]</a:t>
            </a:r>
            <a:r>
              <a:rPr lang="ko-KR" altLang="en-US" sz="2000" dirty="0" smtClean="0">
                <a:solidFill>
                  <a:srgbClr val="003366"/>
                </a:solidFill>
                <a:latin typeface="HY헤드라인M" pitchFamily="18" charset="-127"/>
                <a:ea typeface="HY헤드라인M" pitchFamily="18" charset="-127"/>
              </a:rPr>
              <a:t> 계량경제학적 분석방법인 회귀분석을 통하여 담합 후 더미변수와 </a:t>
            </a:r>
            <a:r>
              <a:rPr lang="en-US" altLang="ko-KR" sz="2000" dirty="0" smtClean="0">
                <a:solidFill>
                  <a:srgbClr val="003366"/>
                </a:solidFill>
                <a:latin typeface="HY헤드라인M" pitchFamily="18" charset="-127"/>
                <a:ea typeface="HY헤드라인M" pitchFamily="18" charset="-127"/>
              </a:rPr>
              <a:t>3</a:t>
            </a:r>
            <a:r>
              <a:rPr lang="ko-KR" altLang="en-US" sz="2000" dirty="0" smtClean="0">
                <a:solidFill>
                  <a:srgbClr val="003366"/>
                </a:solidFill>
                <a:latin typeface="HY헤드라인M" pitchFamily="18" charset="-127"/>
                <a:ea typeface="HY헤드라인M" pitchFamily="18" charset="-127"/>
              </a:rPr>
              <a:t>개월 전의 원맥도입가 및 실질국내총생산 등을 각각 설명변수로 하고 밀가루 입고단가를 종속변수로 한 회귀방정식을 추정한 다음</a:t>
            </a:r>
            <a:r>
              <a:rPr lang="en-US" altLang="ko-KR" sz="2000" dirty="0" smtClean="0">
                <a:solidFill>
                  <a:srgbClr val="003366"/>
                </a:solidFill>
                <a:latin typeface="HY헤드라인M" pitchFamily="18" charset="-127"/>
                <a:ea typeface="HY헤드라인M" pitchFamily="18" charset="-127"/>
              </a:rPr>
              <a:t>,</a:t>
            </a:r>
            <a:r>
              <a:rPr lang="ko-KR" altLang="en-US" sz="2000" dirty="0" smtClean="0">
                <a:solidFill>
                  <a:srgbClr val="003366"/>
                </a:solidFill>
                <a:latin typeface="HY헤드라인M" pitchFamily="18" charset="-127"/>
                <a:ea typeface="HY헤드라인M" pitchFamily="18" charset="-127"/>
              </a:rPr>
              <a:t>이를 근거로 계산한 밀가루의 경쟁가격을 전제로 乙회사의 손해액을 산정한 제</a:t>
            </a:r>
            <a:r>
              <a:rPr lang="en-US" altLang="ko-KR" sz="2000" dirty="0" smtClean="0">
                <a:solidFill>
                  <a:srgbClr val="003366"/>
                </a:solidFill>
                <a:latin typeface="HY헤드라인M" pitchFamily="18" charset="-127"/>
                <a:ea typeface="HY헤드라인M" pitchFamily="18" charset="-127"/>
              </a:rPr>
              <a:t>1</a:t>
            </a:r>
            <a:r>
              <a:rPr lang="ko-KR" altLang="en-US" sz="2000" dirty="0" smtClean="0">
                <a:solidFill>
                  <a:srgbClr val="003366"/>
                </a:solidFill>
                <a:latin typeface="HY헤드라인M" pitchFamily="18" charset="-127"/>
                <a:ea typeface="HY헤드라인M" pitchFamily="18" charset="-127"/>
              </a:rPr>
              <a:t>심 감정인의 감정 결과를 채택한 원심판단을 수긍한 사례</a:t>
            </a:r>
            <a:r>
              <a:rPr lang="en-US" altLang="ko-KR" sz="2000" dirty="0" smtClean="0">
                <a:solidFill>
                  <a:srgbClr val="003366"/>
                </a:solidFill>
                <a:latin typeface="HY헤드라인M" pitchFamily="18" charset="-127"/>
                <a:ea typeface="HY헤드라인M" pitchFamily="18" charset="-127"/>
              </a:rPr>
              <a:t>.</a:t>
            </a:r>
            <a:endParaRPr kumimoji="0" lang="ko-KR" altLang="en-US" sz="2000" dirty="0" smtClean="0">
              <a:solidFill>
                <a:srgbClr val="003366"/>
              </a:solidFill>
              <a:latin typeface="HY헤드라인M" pitchFamily="18" charset="-127"/>
              <a:ea typeface="HY헤드라인M" pitchFamily="18" charset="-127"/>
            </a:endParaRPr>
          </a:p>
          <a:p>
            <a:pPr>
              <a:lnSpc>
                <a:spcPct val="80000"/>
              </a:lnSpc>
            </a:pPr>
            <a:endParaRPr kumimoji="0" lang="ko-KR" altLang="en-US" sz="1000" dirty="0"/>
          </a:p>
          <a:p>
            <a:pPr>
              <a:lnSpc>
                <a:spcPct val="80000"/>
              </a:lnSpc>
            </a:pPr>
            <a:r>
              <a:rPr kumimoji="0" lang="ko-KR" altLang="en-US" dirty="0" smtClean="0"/>
              <a:t>  </a:t>
            </a:r>
            <a:endParaRPr kumimoji="0" lang="ko-KR" altLang="en-US" dirty="0">
              <a:latin typeface="HY헤드라인M" pitchFamily="18" charset="-127"/>
              <a:ea typeface="HY헤드라인M" pitchFamily="18" charset="-127"/>
            </a:endParaRPr>
          </a:p>
        </p:txBody>
      </p:sp>
      <p:sp>
        <p:nvSpPr>
          <p:cNvPr id="18448" name="슬라이드 번호 개체 틀 1"/>
          <p:cNvSpPr txBox="1">
            <a:spLocks/>
          </p:cNvSpPr>
          <p:nvPr/>
        </p:nvSpPr>
        <p:spPr bwMode="auto">
          <a:xfrm>
            <a:off x="8486775" y="6453188"/>
            <a:ext cx="585788" cy="476250"/>
          </a:xfrm>
          <a:prstGeom prst="rect">
            <a:avLst/>
          </a:prstGeom>
          <a:noFill/>
          <a:ln w="9525">
            <a:noFill/>
            <a:miter lim="800000"/>
            <a:headEnd/>
            <a:tailEnd/>
          </a:ln>
        </p:spPr>
        <p:txBody>
          <a:bodyPr/>
          <a:lstStyle/>
          <a:p>
            <a:pPr algn="r"/>
            <a:fld id="{28DFA3FE-826B-494B-8CE2-D9C922E65B7C}" type="slidenum">
              <a:rPr lang="en-US" altLang="ko-KR" sz="1600">
                <a:latin typeface="HY견고딕" pitchFamily="18" charset="-127"/>
                <a:ea typeface="HY견고딕" pitchFamily="18" charset="-127"/>
              </a:rPr>
              <a:pPr algn="r"/>
              <a:t>63</a:t>
            </a:fld>
            <a:endParaRPr lang="en-US" altLang="ko-KR" sz="1600">
              <a:latin typeface="HY견고딕" pitchFamily="18" charset="-127"/>
              <a:ea typeface="HY견고딕" pitchFamily="18" charset="-127"/>
            </a:endParaRPr>
          </a:p>
        </p:txBody>
      </p:sp>
      <p:sp>
        <p:nvSpPr>
          <p:cNvPr id="6" name="Text Box 4"/>
          <p:cNvSpPr txBox="1">
            <a:spLocks noChangeArrowheads="1"/>
          </p:cNvSpPr>
          <p:nvPr/>
        </p:nvSpPr>
        <p:spPr bwMode="auto">
          <a:xfrm>
            <a:off x="323850" y="228600"/>
            <a:ext cx="6248400" cy="553998"/>
          </a:xfrm>
          <a:prstGeom prst="rect">
            <a:avLst/>
          </a:prstGeom>
          <a:noFill/>
          <a:ln w="9525">
            <a:noFill/>
            <a:miter lim="800000"/>
            <a:headEnd/>
            <a:tailEnd/>
          </a:ln>
          <a:effectLst>
            <a:outerShdw dist="17961" dir="2700000" algn="ctr" rotWithShape="0">
              <a:schemeClr val="tx1">
                <a:alpha val="50000"/>
              </a:schemeClr>
            </a:outerShdw>
          </a:effectLst>
        </p:spPr>
        <p:txBody>
          <a:bodyPr>
            <a:spAutoFit/>
          </a:bodyPr>
          <a:lstStyle/>
          <a:p>
            <a:pPr eaLnBrk="0" latinLnBrk="0" hangingPunct="0">
              <a:defRPr/>
            </a:pPr>
            <a:r>
              <a:rPr kumimoji="0" lang="ko-KR" altLang="en-US" sz="3000" dirty="0" smtClean="0">
                <a:solidFill>
                  <a:srgbClr val="FF9900"/>
                </a:solidFill>
                <a:latin typeface="HY헤드라인M" pitchFamily="18" charset="-127"/>
                <a:ea typeface="HY헤드라인M" pitchFamily="18" charset="-127"/>
              </a:rPr>
              <a:t>밀가루 담합사건</a:t>
            </a:r>
            <a:r>
              <a:rPr kumimoji="0" lang="en-US" altLang="ko-KR" sz="3000" dirty="0" smtClean="0">
                <a:solidFill>
                  <a:srgbClr val="FF9900"/>
                </a:solidFill>
                <a:latin typeface="HY헤드라인M" pitchFamily="18" charset="-127"/>
                <a:ea typeface="HY헤드라인M" pitchFamily="18" charset="-127"/>
              </a:rPr>
              <a:t>(2010</a:t>
            </a:r>
            <a:r>
              <a:rPr kumimoji="0" lang="ko-KR" altLang="en-US" sz="3000" dirty="0" smtClean="0">
                <a:solidFill>
                  <a:srgbClr val="FF9900"/>
                </a:solidFill>
                <a:latin typeface="HY헤드라인M" pitchFamily="18" charset="-127"/>
                <a:ea typeface="HY헤드라인M" pitchFamily="18" charset="-127"/>
              </a:rPr>
              <a:t>다</a:t>
            </a:r>
            <a:r>
              <a:rPr kumimoji="0" lang="en-US" altLang="ko-KR" sz="3000" dirty="0" smtClean="0">
                <a:solidFill>
                  <a:srgbClr val="FF9900"/>
                </a:solidFill>
                <a:latin typeface="HY헤드라인M" pitchFamily="18" charset="-127"/>
                <a:ea typeface="HY헤드라인M" pitchFamily="18" charset="-127"/>
              </a:rPr>
              <a:t>98790)</a:t>
            </a:r>
            <a:endParaRPr kumimoji="0" lang="ko-KR" altLang="en-US" sz="3000" dirty="0">
              <a:solidFill>
                <a:srgbClr val="FF9900"/>
              </a:solidFill>
              <a:latin typeface="HY헤드라인M" pitchFamily="18" charset="-127"/>
              <a:ea typeface="HY헤드라인M" pitchFamily="18" charset="-127"/>
            </a:endParaRPr>
          </a:p>
        </p:txBody>
      </p:sp>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a:spLocks noChangeArrowheads="1"/>
          </p:cNvSpPr>
          <p:nvPr/>
        </p:nvSpPr>
        <p:spPr bwMode="auto">
          <a:xfrm>
            <a:off x="465110" y="1197122"/>
            <a:ext cx="8280400" cy="5250457"/>
          </a:xfrm>
          <a:prstGeom prst="roundRect">
            <a:avLst>
              <a:gd name="adj" fmla="val 7139"/>
            </a:avLst>
          </a:prstGeom>
          <a:solidFill>
            <a:srgbClr val="FFFFFF">
              <a:alpha val="56862"/>
            </a:srgbClr>
          </a:solidFill>
          <a:ln w="22225">
            <a:solidFill>
              <a:srgbClr val="628A9E"/>
            </a:solidFill>
            <a:round/>
            <a:headEnd/>
            <a:tailEnd/>
          </a:ln>
        </p:spPr>
        <p:txBody>
          <a:bodyPr wrap="none" anchor="ctr"/>
          <a:lstStyle/>
          <a:p>
            <a:endParaRPr lang="ko-KR" altLang="en-US"/>
          </a:p>
        </p:txBody>
      </p:sp>
      <p:sp>
        <p:nvSpPr>
          <p:cNvPr id="18440" name="Text Box 8"/>
          <p:cNvSpPr txBox="1">
            <a:spLocks noChangeArrowheads="1"/>
          </p:cNvSpPr>
          <p:nvPr/>
        </p:nvSpPr>
        <p:spPr bwMode="auto">
          <a:xfrm>
            <a:off x="885060" y="1147909"/>
            <a:ext cx="8002588" cy="5084469"/>
          </a:xfrm>
          <a:prstGeom prst="rect">
            <a:avLst/>
          </a:prstGeom>
          <a:noFill/>
          <a:ln w="9525">
            <a:noFill/>
            <a:miter lim="800000"/>
            <a:headEnd/>
            <a:tailEnd/>
          </a:ln>
        </p:spPr>
        <p:txBody>
          <a:bodyPr>
            <a:spAutoFit/>
          </a:bodyPr>
          <a:lstStyle/>
          <a:p>
            <a:r>
              <a:rPr lang="ko-KR" altLang="en-US" sz="2000" dirty="0" smtClean="0">
                <a:solidFill>
                  <a:srgbClr val="FF0000"/>
                </a:solidFill>
                <a:latin typeface="HY헤드라인M" pitchFamily="18" charset="-127"/>
                <a:ea typeface="HY헤드라인M" pitchFamily="18" charset="-127"/>
              </a:rPr>
              <a:t>손해의 개념 및 측정</a:t>
            </a:r>
            <a:endParaRPr lang="en-US" altLang="ko-KR" sz="2000" dirty="0" smtClean="0">
              <a:solidFill>
                <a:srgbClr val="FF0000"/>
              </a:solidFill>
              <a:latin typeface="HY헤드라인M" pitchFamily="18" charset="-127"/>
              <a:ea typeface="HY헤드라인M" pitchFamily="18" charset="-127"/>
            </a:endParaRPr>
          </a:p>
          <a:p>
            <a:endParaRPr lang="en-US" altLang="ko-KR" sz="2000" dirty="0" smtClean="0">
              <a:solidFill>
                <a:srgbClr val="003366"/>
              </a:solidFill>
              <a:latin typeface="HY헤드라인M" pitchFamily="18" charset="-127"/>
              <a:ea typeface="HY헤드라인M" pitchFamily="18" charset="-127"/>
            </a:endParaRPr>
          </a:p>
          <a:p>
            <a:r>
              <a:rPr lang="ko-KR" altLang="en-US" dirty="0" smtClean="0">
                <a:solidFill>
                  <a:srgbClr val="003366"/>
                </a:solidFill>
                <a:latin typeface="HY헤드라인M" pitchFamily="18" charset="-127"/>
                <a:ea typeface="HY헤드라인M" pitchFamily="18" charset="-127"/>
              </a:rPr>
              <a:t>불법행위로 인한 손해는 위법행위가 없었을 경우에 상대방에게 존재하였을 재산상태와 위법행위가 가해진 재산상태의 차이를 말한다</a:t>
            </a:r>
            <a:r>
              <a:rPr lang="en-US" altLang="ko-KR" dirty="0" smtClean="0">
                <a:solidFill>
                  <a:srgbClr val="003366"/>
                </a:solidFill>
                <a:latin typeface="HY헤드라인M" pitchFamily="18" charset="-127"/>
                <a:ea typeface="HY헤드라인M" pitchFamily="18" charset="-127"/>
              </a:rPr>
              <a:t>.</a:t>
            </a:r>
          </a:p>
          <a:p>
            <a:endParaRPr lang="en-US" altLang="ko-KR" dirty="0" smtClean="0">
              <a:solidFill>
                <a:srgbClr val="003366"/>
              </a:solidFill>
              <a:latin typeface="HY헤드라인M" pitchFamily="18" charset="-127"/>
              <a:ea typeface="HY헤드라인M" pitchFamily="18" charset="-127"/>
            </a:endParaRPr>
          </a:p>
          <a:p>
            <a:r>
              <a:rPr lang="ko-KR" altLang="en-US" dirty="0" smtClean="0">
                <a:solidFill>
                  <a:srgbClr val="003366"/>
                </a:solidFill>
                <a:latin typeface="HY헤드라인M" pitchFamily="18" charset="-127"/>
                <a:ea typeface="HY헤드라인M" pitchFamily="18" charset="-127"/>
              </a:rPr>
              <a:t>불법행위 등이 채권자 또는 피해자에게 손해를 생기게 하는 동시에 이익을 가져다 준 경우에는 공평의 관념상 그 이익은 당사자의 주장을 기다리지 아니하고 손해를 산정할 때에 공제하여야 하나</a:t>
            </a:r>
            <a:r>
              <a:rPr lang="en-US" altLang="ko-KR" dirty="0" smtClean="0">
                <a:solidFill>
                  <a:srgbClr val="003366"/>
                </a:solidFill>
                <a:latin typeface="HY헤드라인M" pitchFamily="18" charset="-127"/>
                <a:ea typeface="HY헤드라인M" pitchFamily="18" charset="-127"/>
              </a:rPr>
              <a:t>,</a:t>
            </a:r>
            <a:r>
              <a:rPr lang="ko-KR" altLang="en-US" dirty="0" smtClean="0">
                <a:solidFill>
                  <a:srgbClr val="003366"/>
                </a:solidFill>
                <a:latin typeface="HY헤드라인M" pitchFamily="18" charset="-127"/>
                <a:ea typeface="HY헤드라인M" pitchFamily="18" charset="-127"/>
              </a:rPr>
              <a:t>손익상계가 허용되기 위해서는 손해배상책임의 원인이 되는 행위로 인하여 피해자가 새로운 이득을 얻었고 그 이득과 손해배상책임의 원인행위 사이에 상당인과 관계가 있어야 한다</a:t>
            </a:r>
            <a:r>
              <a:rPr lang="en-US" altLang="ko-KR" dirty="0" smtClean="0">
                <a:solidFill>
                  <a:srgbClr val="003366"/>
                </a:solidFill>
                <a:latin typeface="HY헤드라인M" pitchFamily="18" charset="-127"/>
                <a:ea typeface="HY헤드라인M" pitchFamily="18" charset="-127"/>
              </a:rPr>
              <a:t>.</a:t>
            </a:r>
          </a:p>
          <a:p>
            <a:endParaRPr lang="en-US" altLang="ko-KR" dirty="0" smtClean="0">
              <a:solidFill>
                <a:srgbClr val="003366"/>
              </a:solidFill>
              <a:latin typeface="HY헤드라인M" pitchFamily="18" charset="-127"/>
              <a:ea typeface="HY헤드라인M" pitchFamily="18" charset="-127"/>
            </a:endParaRPr>
          </a:p>
          <a:p>
            <a:r>
              <a:rPr lang="ko-KR" altLang="en-US" dirty="0" smtClean="0">
                <a:solidFill>
                  <a:srgbClr val="003366"/>
                </a:solidFill>
                <a:latin typeface="HY헤드라인M" pitchFamily="18" charset="-127"/>
                <a:ea typeface="HY헤드라인M" pitchFamily="18" charset="-127"/>
              </a:rPr>
              <a:t>이에 비추어 보면 </a:t>
            </a:r>
            <a:r>
              <a:rPr lang="ko-KR" altLang="en-US" dirty="0" smtClean="0">
                <a:solidFill>
                  <a:srgbClr val="FF0000"/>
                </a:solidFill>
                <a:latin typeface="HY헤드라인M" pitchFamily="18" charset="-127"/>
                <a:ea typeface="HY헤드라인M" pitchFamily="18" charset="-127"/>
              </a:rPr>
              <a:t>위법한 가격 담합에 의하여 가격이 인상된 재화나 용역</a:t>
            </a:r>
            <a:r>
              <a:rPr lang="en-US" altLang="ko-KR" dirty="0" smtClean="0">
                <a:solidFill>
                  <a:srgbClr val="FF0000"/>
                </a:solidFill>
                <a:latin typeface="HY헤드라인M" pitchFamily="18" charset="-127"/>
                <a:ea typeface="HY헤드라인M" pitchFamily="18" charset="-127"/>
              </a:rPr>
              <a:t>(</a:t>
            </a:r>
            <a:r>
              <a:rPr lang="ko-KR" altLang="en-US" dirty="0" smtClean="0">
                <a:solidFill>
                  <a:srgbClr val="FF0000"/>
                </a:solidFill>
                <a:latin typeface="HY헤드라인M" pitchFamily="18" charset="-127"/>
                <a:ea typeface="HY헤드라인M" pitchFamily="18" charset="-127"/>
              </a:rPr>
              <a:t>이하 ‘재화 등’이라 한다</a:t>
            </a:r>
            <a:r>
              <a:rPr lang="en-US" altLang="ko-KR" dirty="0" smtClean="0">
                <a:solidFill>
                  <a:srgbClr val="FF0000"/>
                </a:solidFill>
                <a:latin typeface="HY헤드라인M" pitchFamily="18" charset="-127"/>
                <a:ea typeface="HY헤드라인M" pitchFamily="18" charset="-127"/>
              </a:rPr>
              <a:t>)</a:t>
            </a:r>
            <a:r>
              <a:rPr lang="ko-KR" altLang="en-US" dirty="0" smtClean="0">
                <a:solidFill>
                  <a:srgbClr val="FF0000"/>
                </a:solidFill>
                <a:latin typeface="HY헤드라인M" pitchFamily="18" charset="-127"/>
                <a:ea typeface="HY헤드라인M" pitchFamily="18" charset="-127"/>
              </a:rPr>
              <a:t>을 매수한 경우에</a:t>
            </a:r>
            <a:r>
              <a:rPr lang="en-US" altLang="ko-KR" dirty="0" smtClean="0">
                <a:solidFill>
                  <a:srgbClr val="FF0000"/>
                </a:solidFill>
                <a:latin typeface="HY헤드라인M" pitchFamily="18" charset="-127"/>
                <a:ea typeface="HY헤드라인M" pitchFamily="18" charset="-127"/>
              </a:rPr>
              <a:t>,</a:t>
            </a:r>
            <a:r>
              <a:rPr lang="ko-KR" altLang="en-US" dirty="0" smtClean="0">
                <a:solidFill>
                  <a:srgbClr val="FF0000"/>
                </a:solidFill>
                <a:latin typeface="HY헤드라인M" pitchFamily="18" charset="-127"/>
                <a:ea typeface="HY헤드라인M" pitchFamily="18" charset="-127"/>
              </a:rPr>
              <a:t>매수인이 입는 직접적인 손해는 특별한 사정이 없다면 실제 매수한 가격과 담합행위가 없었을 경우에 형성되었을 가격</a:t>
            </a:r>
            <a:r>
              <a:rPr lang="en-US" altLang="ko-KR" dirty="0" smtClean="0">
                <a:solidFill>
                  <a:srgbClr val="FF0000"/>
                </a:solidFill>
                <a:latin typeface="HY헤드라인M" pitchFamily="18" charset="-127"/>
                <a:ea typeface="HY헤드라인M" pitchFamily="18" charset="-127"/>
              </a:rPr>
              <a:t>(</a:t>
            </a:r>
            <a:r>
              <a:rPr lang="ko-KR" altLang="en-US" dirty="0" smtClean="0">
                <a:solidFill>
                  <a:srgbClr val="FF0000"/>
                </a:solidFill>
                <a:latin typeface="HY헤드라인M" pitchFamily="18" charset="-127"/>
                <a:ea typeface="HY헤드라인M" pitchFamily="18" charset="-127"/>
              </a:rPr>
              <a:t>이하‘가상 경쟁가격’이라 한다</a:t>
            </a:r>
            <a:r>
              <a:rPr lang="en-US" altLang="ko-KR" dirty="0" smtClean="0">
                <a:solidFill>
                  <a:srgbClr val="FF0000"/>
                </a:solidFill>
                <a:latin typeface="HY헤드라인M" pitchFamily="18" charset="-127"/>
                <a:ea typeface="HY헤드라인M" pitchFamily="18" charset="-127"/>
              </a:rPr>
              <a:t>)</a:t>
            </a:r>
            <a:r>
              <a:rPr lang="ko-KR" altLang="en-US" dirty="0" smtClean="0">
                <a:solidFill>
                  <a:srgbClr val="FF0000"/>
                </a:solidFill>
                <a:latin typeface="HY헤드라인M" pitchFamily="18" charset="-127"/>
                <a:ea typeface="HY헤드라인M" pitchFamily="18" charset="-127"/>
              </a:rPr>
              <a:t>의 차액이 되며</a:t>
            </a:r>
            <a:r>
              <a:rPr lang="en-US" altLang="ko-KR" dirty="0" smtClean="0">
                <a:solidFill>
                  <a:srgbClr val="003366"/>
                </a:solidFill>
                <a:latin typeface="HY헤드라인M" pitchFamily="18" charset="-127"/>
                <a:ea typeface="HY헤드라인M" pitchFamily="18" charset="-127"/>
              </a:rPr>
              <a:t>, </a:t>
            </a:r>
            <a:r>
              <a:rPr lang="ko-KR" altLang="en-US" dirty="0" smtClean="0">
                <a:solidFill>
                  <a:srgbClr val="003366"/>
                </a:solidFill>
                <a:latin typeface="HY헤드라인M" pitchFamily="18" charset="-127"/>
                <a:ea typeface="HY헤드라인M" pitchFamily="18" charset="-127"/>
              </a:rPr>
              <a:t>여기서 가상 경쟁가격은 담합행위가 발생한 당해 시장의 다른 가격형성 요인을 그대로 유지한 상태에서 담합행위로 인한 가격상승분만을 제외하는 방식으로 산정된다</a:t>
            </a:r>
            <a:endParaRPr kumimoji="0" lang="ko-KR" altLang="en-US" dirty="0"/>
          </a:p>
          <a:p>
            <a:pPr>
              <a:lnSpc>
                <a:spcPct val="80000"/>
              </a:lnSpc>
            </a:pPr>
            <a:r>
              <a:rPr kumimoji="0" lang="ko-KR" altLang="en-US" dirty="0" smtClean="0"/>
              <a:t>  </a:t>
            </a:r>
            <a:endParaRPr kumimoji="0" lang="ko-KR" altLang="en-US" dirty="0">
              <a:latin typeface="HY헤드라인M" pitchFamily="18" charset="-127"/>
              <a:ea typeface="HY헤드라인M" pitchFamily="18" charset="-127"/>
            </a:endParaRPr>
          </a:p>
        </p:txBody>
      </p:sp>
      <p:sp>
        <p:nvSpPr>
          <p:cNvPr id="18448" name="슬라이드 번호 개체 틀 1"/>
          <p:cNvSpPr txBox="1">
            <a:spLocks/>
          </p:cNvSpPr>
          <p:nvPr/>
        </p:nvSpPr>
        <p:spPr bwMode="auto">
          <a:xfrm>
            <a:off x="8486775" y="6453188"/>
            <a:ext cx="585788" cy="476250"/>
          </a:xfrm>
          <a:prstGeom prst="rect">
            <a:avLst/>
          </a:prstGeom>
          <a:noFill/>
          <a:ln w="9525">
            <a:noFill/>
            <a:miter lim="800000"/>
            <a:headEnd/>
            <a:tailEnd/>
          </a:ln>
        </p:spPr>
        <p:txBody>
          <a:bodyPr/>
          <a:lstStyle/>
          <a:p>
            <a:pPr algn="r"/>
            <a:fld id="{28DFA3FE-826B-494B-8CE2-D9C922E65B7C}" type="slidenum">
              <a:rPr lang="en-US" altLang="ko-KR" sz="1600">
                <a:latin typeface="HY견고딕" pitchFamily="18" charset="-127"/>
                <a:ea typeface="HY견고딕" pitchFamily="18" charset="-127"/>
              </a:rPr>
              <a:pPr algn="r"/>
              <a:t>64</a:t>
            </a:fld>
            <a:endParaRPr lang="en-US" altLang="ko-KR" sz="1600">
              <a:latin typeface="HY견고딕" pitchFamily="18" charset="-127"/>
              <a:ea typeface="HY견고딕" pitchFamily="18" charset="-127"/>
            </a:endParaRPr>
          </a:p>
        </p:txBody>
      </p:sp>
      <p:sp>
        <p:nvSpPr>
          <p:cNvPr id="7" name="Text Box 4"/>
          <p:cNvSpPr txBox="1">
            <a:spLocks noChangeArrowheads="1"/>
          </p:cNvSpPr>
          <p:nvPr/>
        </p:nvSpPr>
        <p:spPr bwMode="auto">
          <a:xfrm>
            <a:off x="323850" y="228600"/>
            <a:ext cx="6248400" cy="553998"/>
          </a:xfrm>
          <a:prstGeom prst="rect">
            <a:avLst/>
          </a:prstGeom>
          <a:noFill/>
          <a:ln w="9525">
            <a:noFill/>
            <a:miter lim="800000"/>
            <a:headEnd/>
            <a:tailEnd/>
          </a:ln>
          <a:effectLst>
            <a:outerShdw dist="17961" dir="2700000" algn="ctr" rotWithShape="0">
              <a:schemeClr val="tx1">
                <a:alpha val="50000"/>
              </a:schemeClr>
            </a:outerShdw>
          </a:effectLst>
        </p:spPr>
        <p:txBody>
          <a:bodyPr>
            <a:spAutoFit/>
          </a:bodyPr>
          <a:lstStyle/>
          <a:p>
            <a:pPr eaLnBrk="0" latinLnBrk="0" hangingPunct="0">
              <a:defRPr/>
            </a:pPr>
            <a:r>
              <a:rPr kumimoji="0" lang="ko-KR" altLang="en-US" sz="3000" dirty="0" smtClean="0">
                <a:solidFill>
                  <a:srgbClr val="FF9900"/>
                </a:solidFill>
                <a:latin typeface="HY헤드라인M" pitchFamily="18" charset="-127"/>
                <a:ea typeface="HY헤드라인M" pitchFamily="18" charset="-127"/>
              </a:rPr>
              <a:t>밀가루 담합사건</a:t>
            </a:r>
            <a:r>
              <a:rPr kumimoji="0" lang="en-US" altLang="ko-KR" sz="3000" dirty="0" smtClean="0">
                <a:solidFill>
                  <a:srgbClr val="FF9900"/>
                </a:solidFill>
                <a:latin typeface="HY헤드라인M" pitchFamily="18" charset="-127"/>
                <a:ea typeface="HY헤드라인M" pitchFamily="18" charset="-127"/>
              </a:rPr>
              <a:t>(2010</a:t>
            </a:r>
            <a:r>
              <a:rPr kumimoji="0" lang="ko-KR" altLang="en-US" sz="3000" dirty="0" smtClean="0">
                <a:solidFill>
                  <a:srgbClr val="FF9900"/>
                </a:solidFill>
                <a:latin typeface="HY헤드라인M" pitchFamily="18" charset="-127"/>
                <a:ea typeface="HY헤드라인M" pitchFamily="18" charset="-127"/>
              </a:rPr>
              <a:t>다</a:t>
            </a:r>
            <a:r>
              <a:rPr kumimoji="0" lang="en-US" altLang="ko-KR" sz="3000" dirty="0" smtClean="0">
                <a:solidFill>
                  <a:srgbClr val="FF9900"/>
                </a:solidFill>
                <a:latin typeface="HY헤드라인M" pitchFamily="18" charset="-127"/>
                <a:ea typeface="HY헤드라인M" pitchFamily="18" charset="-127"/>
              </a:rPr>
              <a:t>98790)</a:t>
            </a:r>
            <a:endParaRPr kumimoji="0" lang="ko-KR" altLang="en-US" sz="3000" dirty="0">
              <a:solidFill>
                <a:srgbClr val="FF9900"/>
              </a:solidFill>
              <a:latin typeface="HY헤드라인M" pitchFamily="18" charset="-127"/>
              <a:ea typeface="HY헤드라인M" pitchFamily="18" charset="-127"/>
            </a:endParaRPr>
          </a:p>
        </p:txBody>
      </p:sp>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a:spLocks noChangeArrowheads="1"/>
          </p:cNvSpPr>
          <p:nvPr/>
        </p:nvSpPr>
        <p:spPr bwMode="auto">
          <a:xfrm>
            <a:off x="607248" y="1058863"/>
            <a:ext cx="8280400" cy="5250457"/>
          </a:xfrm>
          <a:prstGeom prst="roundRect">
            <a:avLst>
              <a:gd name="adj" fmla="val 7139"/>
            </a:avLst>
          </a:prstGeom>
          <a:solidFill>
            <a:srgbClr val="FFFFFF">
              <a:alpha val="56862"/>
            </a:srgbClr>
          </a:solidFill>
          <a:ln w="22225">
            <a:solidFill>
              <a:srgbClr val="628A9E"/>
            </a:solidFill>
            <a:round/>
            <a:headEnd/>
            <a:tailEnd/>
          </a:ln>
        </p:spPr>
        <p:txBody>
          <a:bodyPr wrap="none" anchor="ctr"/>
          <a:lstStyle/>
          <a:p>
            <a:endParaRPr lang="ko-KR" altLang="en-US"/>
          </a:p>
        </p:txBody>
      </p:sp>
      <p:sp>
        <p:nvSpPr>
          <p:cNvPr id="18440" name="Text Box 8"/>
          <p:cNvSpPr txBox="1">
            <a:spLocks noChangeArrowheads="1"/>
          </p:cNvSpPr>
          <p:nvPr/>
        </p:nvSpPr>
        <p:spPr bwMode="auto">
          <a:xfrm>
            <a:off x="885060" y="1147909"/>
            <a:ext cx="8002588" cy="5016758"/>
          </a:xfrm>
          <a:prstGeom prst="rect">
            <a:avLst/>
          </a:prstGeom>
          <a:noFill/>
          <a:ln w="9525">
            <a:noFill/>
            <a:miter lim="800000"/>
            <a:headEnd/>
            <a:tailEnd/>
          </a:ln>
        </p:spPr>
        <p:txBody>
          <a:bodyPr>
            <a:spAutoFit/>
          </a:bodyPr>
          <a:lstStyle/>
          <a:p>
            <a:r>
              <a:rPr lang="ko-KR" altLang="en-US" dirty="0" smtClean="0">
                <a:solidFill>
                  <a:srgbClr val="003366"/>
                </a:solidFill>
                <a:latin typeface="HY헤드라인M" pitchFamily="18" charset="-127"/>
                <a:ea typeface="HY헤드라인M" pitchFamily="18" charset="-127"/>
              </a:rPr>
              <a:t>나</a:t>
            </a:r>
            <a:r>
              <a:rPr lang="en-US" altLang="ko-KR" dirty="0" smtClean="0">
                <a:solidFill>
                  <a:srgbClr val="003366"/>
                </a:solidFill>
                <a:latin typeface="HY헤드라인M" pitchFamily="18" charset="-127"/>
                <a:ea typeface="HY헤드라인M" pitchFamily="18" charset="-127"/>
              </a:rPr>
              <a:t>. </a:t>
            </a:r>
            <a:r>
              <a:rPr lang="ko-KR" altLang="en-US" dirty="0" smtClean="0">
                <a:solidFill>
                  <a:srgbClr val="003366"/>
                </a:solidFill>
                <a:latin typeface="HY헤드라인M" pitchFamily="18" charset="-127"/>
                <a:ea typeface="HY헤드라인M" pitchFamily="18" charset="-127"/>
              </a:rPr>
              <a:t>손해전가 항변의 부정 및 </a:t>
            </a:r>
            <a:r>
              <a:rPr lang="ko-KR" altLang="en-US" dirty="0" err="1" smtClean="0">
                <a:solidFill>
                  <a:srgbClr val="003366"/>
                </a:solidFill>
                <a:latin typeface="HY헤드라인M" pitchFamily="18" charset="-127"/>
                <a:ea typeface="HY헤드라인M" pitchFamily="18" charset="-127"/>
              </a:rPr>
              <a:t>책임액</a:t>
            </a:r>
            <a:r>
              <a:rPr lang="ko-KR" altLang="en-US" dirty="0" smtClean="0">
                <a:solidFill>
                  <a:srgbClr val="003366"/>
                </a:solidFill>
                <a:latin typeface="HY헤드라인M" pitchFamily="18" charset="-127"/>
                <a:ea typeface="HY헤드라인M" pitchFamily="18" charset="-127"/>
              </a:rPr>
              <a:t> 제한에 반영</a:t>
            </a:r>
            <a:r>
              <a:rPr lang="en-US" altLang="ko-KR" dirty="0" smtClean="0">
                <a:solidFill>
                  <a:srgbClr val="003366"/>
                </a:solidFill>
                <a:latin typeface="HY헤드라인M" pitchFamily="18" charset="-127"/>
                <a:ea typeface="HY헤드라인M" pitchFamily="18" charset="-127"/>
              </a:rPr>
              <a:t/>
            </a:r>
            <a:br>
              <a:rPr lang="en-US" altLang="ko-KR" dirty="0" smtClean="0">
                <a:solidFill>
                  <a:srgbClr val="003366"/>
                </a:solidFill>
                <a:latin typeface="HY헤드라인M" pitchFamily="18" charset="-127"/>
                <a:ea typeface="HY헤드라인M" pitchFamily="18" charset="-127"/>
              </a:rPr>
            </a:br>
            <a:r>
              <a:rPr lang="en-US" altLang="ko-KR" dirty="0" smtClean="0">
                <a:solidFill>
                  <a:srgbClr val="003366"/>
                </a:solidFill>
                <a:latin typeface="HY헤드라인M" pitchFamily="18" charset="-127"/>
                <a:ea typeface="HY헤드라인M" pitchFamily="18" charset="-127"/>
              </a:rPr>
              <a:t/>
            </a:r>
            <a:br>
              <a:rPr lang="en-US" altLang="ko-KR" dirty="0" smtClean="0">
                <a:solidFill>
                  <a:srgbClr val="003366"/>
                </a:solidFill>
                <a:latin typeface="HY헤드라인M" pitchFamily="18" charset="-127"/>
                <a:ea typeface="HY헤드라인M" pitchFamily="18" charset="-127"/>
              </a:rPr>
            </a:br>
            <a:r>
              <a:rPr lang="ko-KR" altLang="en-US" dirty="0" smtClean="0">
                <a:solidFill>
                  <a:srgbClr val="003366"/>
                </a:solidFill>
                <a:latin typeface="HY헤드라인M" pitchFamily="18" charset="-127"/>
                <a:ea typeface="HY헤드라인M" pitchFamily="18" charset="-127"/>
              </a:rPr>
              <a:t>원고가 중간 단계의 원재료 구매자로서 자신이 입은 손해의 전부 또는 일부를 하위 구매자인 간접구매자에게 전가하였다 하더라도</a:t>
            </a:r>
            <a:r>
              <a:rPr lang="en-US" altLang="ko-KR" dirty="0" smtClean="0">
                <a:solidFill>
                  <a:srgbClr val="003366"/>
                </a:solidFill>
                <a:latin typeface="HY헤드라인M" pitchFamily="18" charset="-127"/>
                <a:ea typeface="HY헤드라인M" pitchFamily="18" charset="-127"/>
              </a:rPr>
              <a:t>,</a:t>
            </a:r>
            <a:r>
              <a:rPr lang="ko-KR" altLang="en-US" dirty="0" smtClean="0">
                <a:solidFill>
                  <a:srgbClr val="FF0000"/>
                </a:solidFill>
                <a:latin typeface="HY헤드라인M" pitchFamily="18" charset="-127"/>
                <a:ea typeface="HY헤드라인M" pitchFamily="18" charset="-127"/>
              </a:rPr>
              <a:t>사전 약정 등에 따라 원고가 초과 지급한 밀가루가격에 대응하여 고정적으로 일정 비율 또는 그 액수만큼 제품의 가격 인상이 이루어지고 제품의 판매 수량에 변동이 없다는 등의 특별한 사정이 없는 한</a:t>
            </a:r>
            <a:r>
              <a:rPr lang="en-US" altLang="ko-KR" dirty="0" smtClean="0">
                <a:solidFill>
                  <a:srgbClr val="003366"/>
                </a:solidFill>
                <a:latin typeface="HY헤드라인M" pitchFamily="18" charset="-127"/>
                <a:ea typeface="HY헤드라인M" pitchFamily="18" charset="-127"/>
              </a:rPr>
              <a:t>,</a:t>
            </a:r>
            <a:r>
              <a:rPr lang="ko-KR" altLang="en-US" dirty="0" smtClean="0">
                <a:solidFill>
                  <a:srgbClr val="003366"/>
                </a:solidFill>
                <a:latin typeface="HY헤드라인M" pitchFamily="18" charset="-127"/>
                <a:ea typeface="HY헤드라인M" pitchFamily="18" charset="-127"/>
              </a:rPr>
              <a:t>밀가루를 원료로 하여 생산한 제품의 가격을 인상하여 비용을 전가할 것인지 여부 및 그 범위는 원고의 의사에 전적으로 맡겨진 영역이고</a:t>
            </a:r>
            <a:r>
              <a:rPr lang="en-US" altLang="ko-KR" dirty="0" smtClean="0">
                <a:solidFill>
                  <a:srgbClr val="003366"/>
                </a:solidFill>
                <a:latin typeface="HY헤드라인M" pitchFamily="18" charset="-127"/>
                <a:ea typeface="HY헤드라인M" pitchFamily="18" charset="-127"/>
              </a:rPr>
              <a:t>, </a:t>
            </a:r>
            <a:r>
              <a:rPr lang="ko-KR" altLang="en-US" dirty="0" smtClean="0">
                <a:solidFill>
                  <a:srgbClr val="003366"/>
                </a:solidFill>
                <a:latin typeface="HY헤드라인M" pitchFamily="18" charset="-127"/>
                <a:ea typeface="HY헤드라인M" pitchFamily="18" charset="-127"/>
              </a:rPr>
              <a:t>제품 가격의 인상으로 인한 수요 감소를 무릅쓰고 비용을 전가할 것인지 여부는 원고의 별도 판단에 따른 것이라는 사정 등을 참작하여</a:t>
            </a:r>
            <a:r>
              <a:rPr lang="en-US" altLang="ko-KR" dirty="0" smtClean="0">
                <a:solidFill>
                  <a:srgbClr val="003366"/>
                </a:solidFill>
                <a:latin typeface="HY헤드라인M" pitchFamily="18" charset="-127"/>
                <a:ea typeface="HY헤드라인M" pitchFamily="18" charset="-127"/>
              </a:rPr>
              <a:t>,</a:t>
            </a:r>
            <a:r>
              <a:rPr lang="ko-KR" altLang="en-US" dirty="0" smtClean="0">
                <a:solidFill>
                  <a:srgbClr val="003366"/>
                </a:solidFill>
                <a:latin typeface="HY헤드라인M" pitchFamily="18" charset="-127"/>
                <a:ea typeface="HY헤드라인M" pitchFamily="18" charset="-127"/>
              </a:rPr>
              <a:t>담합으로 인한 밀가루 가격 상승에 따른 원고의 손해와 원고가 제품 가격의 인상에 의하여 취득한 가액 사이에는 상당인과관계가 없다고 판단하여</a:t>
            </a:r>
            <a:r>
              <a:rPr lang="en-US" altLang="ko-KR" dirty="0" smtClean="0">
                <a:solidFill>
                  <a:srgbClr val="003366"/>
                </a:solidFill>
                <a:latin typeface="HY헤드라인M" pitchFamily="18" charset="-127"/>
                <a:ea typeface="HY헤드라인M" pitchFamily="18" charset="-127"/>
              </a:rPr>
              <a:t>,</a:t>
            </a:r>
            <a:r>
              <a:rPr lang="ko-KR" altLang="en-US" dirty="0" smtClean="0">
                <a:solidFill>
                  <a:srgbClr val="003366"/>
                </a:solidFill>
                <a:latin typeface="HY헤드라인M" pitchFamily="18" charset="-127"/>
                <a:ea typeface="HY헤드라인M" pitchFamily="18" charset="-127"/>
              </a:rPr>
              <a:t>피고들의 위 항변을 받아들이지 아니하는 한편 </a:t>
            </a:r>
            <a:r>
              <a:rPr lang="en-US" altLang="ko-KR" dirty="0" smtClean="0">
                <a:solidFill>
                  <a:srgbClr val="003366"/>
                </a:solidFill>
                <a:latin typeface="HY헤드라인M" pitchFamily="18" charset="-127"/>
                <a:ea typeface="HY헤드라인M" pitchFamily="18" charset="-127"/>
              </a:rPr>
              <a:t>(4)</a:t>
            </a:r>
            <a:r>
              <a:rPr lang="ko-KR" altLang="en-US" dirty="0" smtClean="0">
                <a:solidFill>
                  <a:srgbClr val="003366"/>
                </a:solidFill>
                <a:latin typeface="HY헤드라인M" pitchFamily="18" charset="-127"/>
                <a:ea typeface="HY헤드라인M" pitchFamily="18" charset="-127"/>
              </a:rPr>
              <a:t>뒤에서 보는 바와 같이 </a:t>
            </a:r>
            <a:r>
              <a:rPr lang="ko-KR" altLang="en-US" dirty="0" smtClean="0">
                <a:solidFill>
                  <a:srgbClr val="FF0000"/>
                </a:solidFill>
                <a:latin typeface="HY헤드라인M" pitchFamily="18" charset="-127"/>
                <a:ea typeface="HY헤드라인M" pitchFamily="18" charset="-127"/>
              </a:rPr>
              <a:t>위와 같은 장려금 지급 및 제품 가격 인상에 의한 손해 전가에 관한 사정들을 참작하여 피고들의 손해배상책임을 제한하였다</a:t>
            </a:r>
            <a:r>
              <a:rPr lang="en-US" altLang="ko-KR" dirty="0" smtClean="0">
                <a:solidFill>
                  <a:srgbClr val="003366"/>
                </a:solidFill>
                <a:latin typeface="HY헤드라인M" pitchFamily="18" charset="-127"/>
                <a:ea typeface="HY헤드라인M" pitchFamily="18" charset="-127"/>
              </a:rPr>
              <a:t>.</a:t>
            </a:r>
          </a:p>
          <a:p>
            <a:endParaRPr lang="en-US" altLang="ko-KR" dirty="0" smtClean="0">
              <a:solidFill>
                <a:srgbClr val="003366"/>
              </a:solidFill>
              <a:latin typeface="HY헤드라인M" pitchFamily="18" charset="-127"/>
              <a:ea typeface="HY헤드라인M" pitchFamily="18" charset="-127"/>
            </a:endParaRPr>
          </a:p>
          <a:p>
            <a:pPr>
              <a:lnSpc>
                <a:spcPct val="80000"/>
              </a:lnSpc>
            </a:pPr>
            <a:endParaRPr kumimoji="0" lang="ko-KR" altLang="en-US" sz="2000" dirty="0"/>
          </a:p>
          <a:p>
            <a:pPr>
              <a:lnSpc>
                <a:spcPct val="80000"/>
              </a:lnSpc>
            </a:pPr>
            <a:r>
              <a:rPr kumimoji="0" lang="ko-KR" altLang="en-US" sz="2000" dirty="0" smtClean="0"/>
              <a:t>  </a:t>
            </a:r>
            <a:endParaRPr kumimoji="0" lang="ko-KR" altLang="en-US" sz="2000" dirty="0">
              <a:latin typeface="HY헤드라인M" pitchFamily="18" charset="-127"/>
              <a:ea typeface="HY헤드라인M" pitchFamily="18" charset="-127"/>
            </a:endParaRPr>
          </a:p>
        </p:txBody>
      </p:sp>
      <p:sp>
        <p:nvSpPr>
          <p:cNvPr id="18448" name="슬라이드 번호 개체 틀 1"/>
          <p:cNvSpPr txBox="1">
            <a:spLocks/>
          </p:cNvSpPr>
          <p:nvPr/>
        </p:nvSpPr>
        <p:spPr bwMode="auto">
          <a:xfrm>
            <a:off x="8486775" y="6453188"/>
            <a:ext cx="585788" cy="476250"/>
          </a:xfrm>
          <a:prstGeom prst="rect">
            <a:avLst/>
          </a:prstGeom>
          <a:noFill/>
          <a:ln w="9525">
            <a:noFill/>
            <a:miter lim="800000"/>
            <a:headEnd/>
            <a:tailEnd/>
          </a:ln>
        </p:spPr>
        <p:txBody>
          <a:bodyPr/>
          <a:lstStyle/>
          <a:p>
            <a:pPr algn="r"/>
            <a:fld id="{28DFA3FE-826B-494B-8CE2-D9C922E65B7C}" type="slidenum">
              <a:rPr lang="en-US" altLang="ko-KR" sz="1600">
                <a:latin typeface="HY견고딕" pitchFamily="18" charset="-127"/>
                <a:ea typeface="HY견고딕" pitchFamily="18" charset="-127"/>
              </a:rPr>
              <a:pPr algn="r"/>
              <a:t>65</a:t>
            </a:fld>
            <a:endParaRPr lang="en-US" altLang="ko-KR" sz="1600">
              <a:latin typeface="HY견고딕" pitchFamily="18" charset="-127"/>
              <a:ea typeface="HY견고딕" pitchFamily="18" charset="-127"/>
            </a:endParaRPr>
          </a:p>
        </p:txBody>
      </p:sp>
      <p:sp>
        <p:nvSpPr>
          <p:cNvPr id="6" name="Text Box 4"/>
          <p:cNvSpPr txBox="1">
            <a:spLocks noChangeArrowheads="1"/>
          </p:cNvSpPr>
          <p:nvPr/>
        </p:nvSpPr>
        <p:spPr bwMode="auto">
          <a:xfrm>
            <a:off x="323850" y="228600"/>
            <a:ext cx="6248400" cy="553998"/>
          </a:xfrm>
          <a:prstGeom prst="rect">
            <a:avLst/>
          </a:prstGeom>
          <a:noFill/>
          <a:ln w="9525">
            <a:noFill/>
            <a:miter lim="800000"/>
            <a:headEnd/>
            <a:tailEnd/>
          </a:ln>
          <a:effectLst>
            <a:outerShdw dist="17961" dir="2700000" algn="ctr" rotWithShape="0">
              <a:schemeClr val="tx1">
                <a:alpha val="50000"/>
              </a:schemeClr>
            </a:outerShdw>
          </a:effectLst>
        </p:spPr>
        <p:txBody>
          <a:bodyPr>
            <a:spAutoFit/>
          </a:bodyPr>
          <a:lstStyle/>
          <a:p>
            <a:pPr eaLnBrk="0" latinLnBrk="0" hangingPunct="0">
              <a:defRPr/>
            </a:pPr>
            <a:r>
              <a:rPr kumimoji="0" lang="ko-KR" altLang="en-US" sz="3000" dirty="0" smtClean="0">
                <a:solidFill>
                  <a:srgbClr val="FF9900"/>
                </a:solidFill>
                <a:latin typeface="HY헤드라인M" pitchFamily="18" charset="-127"/>
                <a:ea typeface="HY헤드라인M" pitchFamily="18" charset="-127"/>
              </a:rPr>
              <a:t>밀가루 담합사건</a:t>
            </a:r>
            <a:r>
              <a:rPr kumimoji="0" lang="en-US" altLang="ko-KR" sz="3000" dirty="0" smtClean="0">
                <a:solidFill>
                  <a:srgbClr val="FF9900"/>
                </a:solidFill>
                <a:latin typeface="HY헤드라인M" pitchFamily="18" charset="-127"/>
                <a:ea typeface="HY헤드라인M" pitchFamily="18" charset="-127"/>
              </a:rPr>
              <a:t>(2010</a:t>
            </a:r>
            <a:r>
              <a:rPr kumimoji="0" lang="ko-KR" altLang="en-US" sz="3000" dirty="0" smtClean="0">
                <a:solidFill>
                  <a:srgbClr val="FF9900"/>
                </a:solidFill>
                <a:latin typeface="HY헤드라인M" pitchFamily="18" charset="-127"/>
                <a:ea typeface="HY헤드라인M" pitchFamily="18" charset="-127"/>
              </a:rPr>
              <a:t>다</a:t>
            </a:r>
            <a:r>
              <a:rPr kumimoji="0" lang="en-US" altLang="ko-KR" sz="3000" dirty="0" smtClean="0">
                <a:solidFill>
                  <a:srgbClr val="FF9900"/>
                </a:solidFill>
                <a:latin typeface="HY헤드라인M" pitchFamily="18" charset="-127"/>
                <a:ea typeface="HY헤드라인M" pitchFamily="18" charset="-127"/>
              </a:rPr>
              <a:t>98790)</a:t>
            </a:r>
            <a:endParaRPr kumimoji="0" lang="ko-KR" altLang="en-US" sz="3000" dirty="0">
              <a:solidFill>
                <a:srgbClr val="FF9900"/>
              </a:solidFill>
              <a:latin typeface="HY헤드라인M" pitchFamily="18" charset="-127"/>
              <a:ea typeface="HY헤드라인M" pitchFamily="18" charset="-127"/>
            </a:endParaRPr>
          </a:p>
        </p:txBody>
      </p:sp>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2" name="Text Box 4"/>
          <p:cNvSpPr txBox="1">
            <a:spLocks noChangeArrowheads="1"/>
          </p:cNvSpPr>
          <p:nvPr/>
        </p:nvSpPr>
        <p:spPr bwMode="auto">
          <a:xfrm>
            <a:off x="323850" y="228600"/>
            <a:ext cx="6248400" cy="584775"/>
          </a:xfrm>
          <a:prstGeom prst="rect">
            <a:avLst/>
          </a:prstGeom>
          <a:noFill/>
          <a:ln w="9525">
            <a:noFill/>
            <a:miter lim="800000"/>
            <a:headEnd/>
            <a:tailEnd/>
          </a:ln>
          <a:effectLst>
            <a:outerShdw dist="17961" dir="2700000" algn="ctr" rotWithShape="0">
              <a:schemeClr val="tx1">
                <a:alpha val="50000"/>
              </a:schemeClr>
            </a:outerShdw>
          </a:effectLst>
        </p:spPr>
        <p:txBody>
          <a:bodyPr>
            <a:spAutoFit/>
          </a:bodyPr>
          <a:lstStyle/>
          <a:p>
            <a:pPr eaLnBrk="0" latinLnBrk="0" hangingPunct="0">
              <a:defRPr/>
            </a:pPr>
            <a:r>
              <a:rPr kumimoji="0" lang="ko-KR" altLang="en-US" sz="3200" dirty="0" smtClean="0">
                <a:solidFill>
                  <a:srgbClr val="FF9900"/>
                </a:solidFill>
                <a:latin typeface="HY헤드라인M" pitchFamily="18" charset="-127"/>
                <a:ea typeface="HY헤드라인M" pitchFamily="18" charset="-127"/>
              </a:rPr>
              <a:t>손해의 개념 및 측정</a:t>
            </a:r>
            <a:endParaRPr kumimoji="0" lang="ko-KR" altLang="en-US" sz="3200" dirty="0">
              <a:solidFill>
                <a:srgbClr val="FF9900"/>
              </a:solidFill>
              <a:latin typeface="HY헤드라인M" pitchFamily="18" charset="-127"/>
              <a:ea typeface="HY헤드라인M" pitchFamily="18" charset="-127"/>
            </a:endParaRPr>
          </a:p>
        </p:txBody>
      </p:sp>
      <p:sp>
        <p:nvSpPr>
          <p:cNvPr id="18437" name="AutoShape 5"/>
          <p:cNvSpPr>
            <a:spLocks noChangeArrowheads="1"/>
          </p:cNvSpPr>
          <p:nvPr/>
        </p:nvSpPr>
        <p:spPr bwMode="auto">
          <a:xfrm>
            <a:off x="607248" y="1058863"/>
            <a:ext cx="8280400" cy="5250457"/>
          </a:xfrm>
          <a:prstGeom prst="roundRect">
            <a:avLst>
              <a:gd name="adj" fmla="val 7139"/>
            </a:avLst>
          </a:prstGeom>
          <a:solidFill>
            <a:srgbClr val="FFFFFF">
              <a:alpha val="56862"/>
            </a:srgbClr>
          </a:solidFill>
          <a:ln w="22225">
            <a:solidFill>
              <a:srgbClr val="628A9E"/>
            </a:solidFill>
            <a:round/>
            <a:headEnd/>
            <a:tailEnd/>
          </a:ln>
        </p:spPr>
        <p:txBody>
          <a:bodyPr wrap="none" anchor="ctr"/>
          <a:lstStyle/>
          <a:p>
            <a:endParaRPr lang="ko-KR" altLang="en-US"/>
          </a:p>
        </p:txBody>
      </p:sp>
      <p:sp>
        <p:nvSpPr>
          <p:cNvPr id="18440" name="Text Box 8"/>
          <p:cNvSpPr txBox="1">
            <a:spLocks noChangeArrowheads="1"/>
          </p:cNvSpPr>
          <p:nvPr/>
        </p:nvSpPr>
        <p:spPr bwMode="auto">
          <a:xfrm>
            <a:off x="885060" y="1147909"/>
            <a:ext cx="8002588" cy="5940088"/>
          </a:xfrm>
          <a:prstGeom prst="rect">
            <a:avLst/>
          </a:prstGeom>
          <a:noFill/>
          <a:ln w="9525">
            <a:noFill/>
            <a:miter lim="800000"/>
            <a:headEnd/>
            <a:tailEnd/>
          </a:ln>
        </p:spPr>
        <p:txBody>
          <a:bodyPr>
            <a:spAutoFit/>
          </a:bodyPr>
          <a:lstStyle/>
          <a:p>
            <a:r>
              <a:rPr lang="ko-KR" altLang="en-US" sz="2000" dirty="0" smtClean="0">
                <a:solidFill>
                  <a:srgbClr val="003366"/>
                </a:solidFill>
                <a:latin typeface="HY헤드라인M" pitchFamily="18" charset="-127"/>
                <a:ea typeface="HY헤드라인M" pitchFamily="18" charset="-127"/>
              </a:rPr>
              <a:t>손해의 정의와 손해전가 항변</a:t>
            </a:r>
            <a:endParaRPr lang="en-US" altLang="ko-KR" sz="2000" dirty="0" smtClean="0">
              <a:solidFill>
                <a:srgbClr val="003366"/>
              </a:solidFill>
              <a:latin typeface="HY헤드라인M" pitchFamily="18" charset="-127"/>
              <a:ea typeface="HY헤드라인M" pitchFamily="18" charset="-127"/>
            </a:endParaRPr>
          </a:p>
          <a:p>
            <a:endParaRPr lang="en-US" altLang="ko-KR" dirty="0" smtClean="0">
              <a:solidFill>
                <a:srgbClr val="003366"/>
              </a:solidFill>
              <a:latin typeface="HY헤드라인M" pitchFamily="18" charset="-127"/>
              <a:ea typeface="HY헤드라인M" pitchFamily="18" charset="-127"/>
            </a:endParaRPr>
          </a:p>
          <a:p>
            <a:r>
              <a:rPr lang="ko-KR" altLang="en-US" sz="2000" dirty="0" smtClean="0">
                <a:solidFill>
                  <a:srgbClr val="FF0000"/>
                </a:solidFill>
                <a:latin typeface="HY헤드라인M" pitchFamily="18" charset="-127"/>
                <a:ea typeface="HY헤드라인M" pitchFamily="18" charset="-127"/>
              </a:rPr>
              <a:t>제빵회사 이윤감소 </a:t>
            </a:r>
            <a:r>
              <a:rPr lang="en-US" altLang="ko-KR" sz="2000" dirty="0" smtClean="0">
                <a:solidFill>
                  <a:srgbClr val="FF0000"/>
                </a:solidFill>
                <a:latin typeface="HY헤드라인M" pitchFamily="18" charset="-127"/>
                <a:ea typeface="HY헤드라인M" pitchFamily="18" charset="-127"/>
              </a:rPr>
              <a:t>(1</a:t>
            </a:r>
            <a:r>
              <a:rPr lang="ko-KR" altLang="en-US" sz="2000" dirty="0" smtClean="0">
                <a:solidFill>
                  <a:srgbClr val="FF0000"/>
                </a:solidFill>
                <a:latin typeface="HY헤드라인M" pitchFamily="18" charset="-127"/>
                <a:ea typeface="HY헤드라인M" pitchFamily="18" charset="-127"/>
              </a:rPr>
              <a:t>설</a:t>
            </a:r>
            <a:r>
              <a:rPr lang="en-US" altLang="ko-KR" sz="2000" dirty="0" smtClean="0">
                <a:solidFill>
                  <a:srgbClr val="FF0000"/>
                </a:solidFill>
                <a:latin typeface="HY헤드라인M" pitchFamily="18" charset="-127"/>
                <a:ea typeface="HY헤드라인M" pitchFamily="18" charset="-127"/>
              </a:rPr>
              <a:t>)</a:t>
            </a:r>
            <a:r>
              <a:rPr lang="ko-KR" altLang="en-US" sz="2000" dirty="0" smtClean="0">
                <a:solidFill>
                  <a:srgbClr val="FF0000"/>
                </a:solidFill>
                <a:latin typeface="HY헤드라인M" pitchFamily="18" charset="-127"/>
                <a:ea typeface="HY헤드라인M" pitchFamily="18" charset="-127"/>
              </a:rPr>
              <a:t> </a:t>
            </a:r>
            <a:r>
              <a:rPr lang="en-US" altLang="ko-KR" sz="2000" dirty="0" smtClean="0">
                <a:solidFill>
                  <a:srgbClr val="FF0000"/>
                </a:solidFill>
                <a:latin typeface="HY헤드라인M" pitchFamily="18" charset="-127"/>
                <a:ea typeface="HY헤드라인M" pitchFamily="18" charset="-127"/>
              </a:rPr>
              <a:t>V </a:t>
            </a:r>
            <a:r>
              <a:rPr lang="ko-KR" altLang="en-US" sz="2000" dirty="0" err="1" smtClean="0">
                <a:solidFill>
                  <a:srgbClr val="FF0000"/>
                </a:solidFill>
                <a:latin typeface="HY헤드라인M" pitchFamily="18" charset="-127"/>
                <a:ea typeface="HY헤드라인M" pitchFamily="18" charset="-127"/>
              </a:rPr>
              <a:t>구매비용상승분</a:t>
            </a:r>
            <a:r>
              <a:rPr lang="ko-KR" altLang="en-US" sz="2000" dirty="0" smtClean="0">
                <a:solidFill>
                  <a:srgbClr val="FF0000"/>
                </a:solidFill>
                <a:latin typeface="HY헤드라인M" pitchFamily="18" charset="-127"/>
                <a:ea typeface="HY헤드라인M" pitchFamily="18" charset="-127"/>
              </a:rPr>
              <a:t> </a:t>
            </a:r>
            <a:r>
              <a:rPr lang="en-US" altLang="ko-KR" sz="2000" dirty="0" smtClean="0">
                <a:solidFill>
                  <a:srgbClr val="FF0000"/>
                </a:solidFill>
                <a:latin typeface="HY헤드라인M" pitchFamily="18" charset="-127"/>
                <a:ea typeface="HY헤드라인M" pitchFamily="18" charset="-127"/>
              </a:rPr>
              <a:t>- </a:t>
            </a:r>
            <a:r>
              <a:rPr lang="ko-KR" altLang="en-US" sz="2000" dirty="0" err="1" smtClean="0">
                <a:solidFill>
                  <a:srgbClr val="FF0000"/>
                </a:solidFill>
                <a:latin typeface="HY헤드라인M" pitchFamily="18" charset="-127"/>
                <a:ea typeface="HY헤드라인M" pitchFamily="18" charset="-127"/>
              </a:rPr>
              <a:t>손해전가액</a:t>
            </a:r>
            <a:r>
              <a:rPr lang="en-US" altLang="ko-KR" sz="2000" dirty="0" smtClean="0">
                <a:solidFill>
                  <a:srgbClr val="FF0000"/>
                </a:solidFill>
                <a:latin typeface="HY헤드라인M" pitchFamily="18" charset="-127"/>
                <a:ea typeface="HY헤드라인M" pitchFamily="18" charset="-127"/>
              </a:rPr>
              <a:t>(2</a:t>
            </a:r>
            <a:r>
              <a:rPr lang="ko-KR" altLang="en-US" sz="2000" dirty="0" smtClean="0">
                <a:solidFill>
                  <a:srgbClr val="FF0000"/>
                </a:solidFill>
                <a:latin typeface="HY헤드라인M" pitchFamily="18" charset="-127"/>
                <a:ea typeface="HY헤드라인M" pitchFamily="18" charset="-127"/>
              </a:rPr>
              <a:t>설</a:t>
            </a:r>
            <a:r>
              <a:rPr lang="en-US" altLang="ko-KR" sz="2000" dirty="0" smtClean="0">
                <a:solidFill>
                  <a:srgbClr val="FF0000"/>
                </a:solidFill>
                <a:latin typeface="HY헤드라인M" pitchFamily="18" charset="-127"/>
                <a:ea typeface="HY헤드라인M" pitchFamily="18" charset="-127"/>
              </a:rPr>
              <a:t>)</a:t>
            </a:r>
          </a:p>
          <a:p>
            <a:r>
              <a:rPr lang="ko-KR" altLang="en-US" sz="1600" dirty="0" smtClean="0">
                <a:solidFill>
                  <a:srgbClr val="003366"/>
                </a:solidFill>
                <a:latin typeface="HY헤드라인M" pitchFamily="18" charset="-127"/>
                <a:ea typeface="HY헤드라인M" pitchFamily="18" charset="-127"/>
              </a:rPr>
              <a:t>법원은</a:t>
            </a:r>
            <a:r>
              <a:rPr lang="en-US" altLang="ko-KR" sz="1600" dirty="0" smtClean="0">
                <a:solidFill>
                  <a:srgbClr val="003366"/>
                </a:solidFill>
                <a:latin typeface="HY헤드라인M" pitchFamily="18" charset="-127"/>
                <a:ea typeface="HY헤드라인M" pitchFamily="18" charset="-127"/>
              </a:rPr>
              <a:t>, </a:t>
            </a:r>
            <a:r>
              <a:rPr lang="ko-KR" altLang="en-US" sz="1600" dirty="0" smtClean="0">
                <a:solidFill>
                  <a:srgbClr val="003366"/>
                </a:solidFill>
                <a:latin typeface="HY헤드라인M" pitchFamily="18" charset="-127"/>
                <a:ea typeface="HY헤드라인M" pitchFamily="18" charset="-127"/>
              </a:rPr>
              <a:t>손해에 대해 구매비용 </a:t>
            </a:r>
            <a:r>
              <a:rPr lang="ko-KR" altLang="en-US" sz="1600" dirty="0" err="1" smtClean="0">
                <a:solidFill>
                  <a:srgbClr val="003366"/>
                </a:solidFill>
                <a:latin typeface="HY헤드라인M" pitchFamily="18" charset="-127"/>
                <a:ea typeface="HY헤드라인M" pitchFamily="18" charset="-127"/>
              </a:rPr>
              <a:t>상승분으로만</a:t>
            </a:r>
            <a:r>
              <a:rPr lang="ko-KR" altLang="en-US" sz="1600" dirty="0" smtClean="0">
                <a:solidFill>
                  <a:srgbClr val="003366"/>
                </a:solidFill>
                <a:latin typeface="HY헤드라인M" pitchFamily="18" charset="-127"/>
                <a:ea typeface="HY헤드라인M" pitchFamily="18" charset="-127"/>
              </a:rPr>
              <a:t> 정의하면서 </a:t>
            </a:r>
            <a:r>
              <a:rPr lang="ko-KR" altLang="en-US" sz="1600" dirty="0" err="1" smtClean="0">
                <a:solidFill>
                  <a:srgbClr val="003366"/>
                </a:solidFill>
                <a:latin typeface="HY헤드라인M" pitchFamily="18" charset="-127"/>
                <a:ea typeface="HY헤드라인M" pitchFamily="18" charset="-127"/>
              </a:rPr>
              <a:t>손해전가액을</a:t>
            </a:r>
            <a:r>
              <a:rPr lang="ko-KR" altLang="en-US" sz="1600" dirty="0" smtClean="0">
                <a:solidFill>
                  <a:srgbClr val="003366"/>
                </a:solidFill>
                <a:latin typeface="HY헤드라인M" pitchFamily="18" charset="-127"/>
                <a:ea typeface="HY헤드라인M" pitchFamily="18" charset="-127"/>
              </a:rPr>
              <a:t> 형평의 관념에 의한 책임제한의 법리로 인정</a:t>
            </a:r>
            <a:r>
              <a:rPr lang="en-US" altLang="ko-KR" sz="1600" dirty="0" smtClean="0">
                <a:solidFill>
                  <a:srgbClr val="003366"/>
                </a:solidFill>
                <a:latin typeface="HY헤드라인M" pitchFamily="18" charset="-127"/>
                <a:ea typeface="HY헤드라인M" pitchFamily="18" charset="-127"/>
              </a:rPr>
              <a:t>. </a:t>
            </a:r>
            <a:r>
              <a:rPr lang="ko-KR" altLang="en-US" sz="1600" dirty="0" smtClean="0">
                <a:solidFill>
                  <a:srgbClr val="003366"/>
                </a:solidFill>
                <a:latin typeface="HY헤드라인M" pitchFamily="18" charset="-127"/>
                <a:ea typeface="HY헤드라인M" pitchFamily="18" charset="-127"/>
              </a:rPr>
              <a:t>사실상 </a:t>
            </a:r>
            <a:r>
              <a:rPr lang="en-US" altLang="ko-KR" sz="1600" dirty="0" smtClean="0">
                <a:solidFill>
                  <a:srgbClr val="003366"/>
                </a:solidFill>
                <a:latin typeface="HY헤드라인M" pitchFamily="18" charset="-127"/>
                <a:ea typeface="HY헤드라인M" pitchFamily="18" charset="-127"/>
              </a:rPr>
              <a:t>2</a:t>
            </a:r>
            <a:r>
              <a:rPr lang="ko-KR" altLang="en-US" sz="1600" dirty="0" smtClean="0">
                <a:solidFill>
                  <a:srgbClr val="003366"/>
                </a:solidFill>
                <a:latin typeface="HY헤드라인M" pitchFamily="18" charset="-127"/>
                <a:ea typeface="HY헤드라인M" pitchFamily="18" charset="-127"/>
              </a:rPr>
              <a:t>설</a:t>
            </a:r>
            <a:endParaRPr lang="en-US" altLang="ko-KR" sz="1600" dirty="0" smtClean="0">
              <a:solidFill>
                <a:srgbClr val="003366"/>
              </a:solidFill>
              <a:latin typeface="HY헤드라인M" pitchFamily="18" charset="-127"/>
              <a:ea typeface="HY헤드라인M" pitchFamily="18" charset="-127"/>
            </a:endParaRPr>
          </a:p>
          <a:p>
            <a:r>
              <a:rPr lang="ko-KR" altLang="en-US" sz="1600" dirty="0" smtClean="0">
                <a:solidFill>
                  <a:srgbClr val="003366"/>
                </a:solidFill>
                <a:latin typeface="HY헤드라인M" pitchFamily="18" charset="-127"/>
                <a:ea typeface="HY헤드라인M" pitchFamily="18" charset="-127"/>
              </a:rPr>
              <a:t>하지만 </a:t>
            </a:r>
            <a:r>
              <a:rPr lang="ko-KR" altLang="en-US" sz="1600" dirty="0" err="1" smtClean="0">
                <a:solidFill>
                  <a:srgbClr val="003366"/>
                </a:solidFill>
                <a:latin typeface="HY헤드라인M" pitchFamily="18" charset="-127"/>
                <a:ea typeface="HY헤드라인M" pitchFamily="18" charset="-127"/>
              </a:rPr>
              <a:t>손해전가액을</a:t>
            </a:r>
            <a:r>
              <a:rPr lang="ko-KR" altLang="en-US" sz="1600" dirty="0" smtClean="0">
                <a:solidFill>
                  <a:srgbClr val="003366"/>
                </a:solidFill>
                <a:latin typeface="HY헤드라인M" pitchFamily="18" charset="-127"/>
                <a:ea typeface="HY헤드라인M" pitchFamily="18" charset="-127"/>
              </a:rPr>
              <a:t> 계산하기 위하여는 제빵시장에서 빵 가격 </a:t>
            </a:r>
            <a:r>
              <a:rPr lang="ko-KR" altLang="en-US" sz="1600" dirty="0" err="1" smtClean="0">
                <a:solidFill>
                  <a:srgbClr val="003366"/>
                </a:solidFill>
                <a:latin typeface="HY헤드라인M" pitchFamily="18" charset="-127"/>
                <a:ea typeface="HY헤드라인M" pitchFamily="18" charset="-127"/>
              </a:rPr>
              <a:t>상승분을</a:t>
            </a:r>
            <a:r>
              <a:rPr lang="ko-KR" altLang="en-US" sz="1600" dirty="0" smtClean="0">
                <a:solidFill>
                  <a:srgbClr val="003366"/>
                </a:solidFill>
                <a:latin typeface="HY헤드라인M" pitchFamily="18" charset="-127"/>
                <a:ea typeface="HY헤드라인M" pitchFamily="18" charset="-127"/>
              </a:rPr>
              <a:t> 추정해야 함</a:t>
            </a:r>
            <a:r>
              <a:rPr lang="en-US" altLang="ko-KR" sz="1600" dirty="0" smtClean="0">
                <a:solidFill>
                  <a:srgbClr val="003366"/>
                </a:solidFill>
                <a:latin typeface="HY헤드라인M" pitchFamily="18" charset="-127"/>
                <a:ea typeface="HY헤드라인M" pitchFamily="18" charset="-127"/>
              </a:rPr>
              <a:t>. </a:t>
            </a:r>
            <a:r>
              <a:rPr lang="ko-KR" altLang="en-US" sz="1600" dirty="0" smtClean="0">
                <a:solidFill>
                  <a:srgbClr val="003366"/>
                </a:solidFill>
                <a:latin typeface="HY헤드라인M" pitchFamily="18" charset="-127"/>
                <a:ea typeface="HY헤드라인M" pitchFamily="18" charset="-127"/>
              </a:rPr>
              <a:t>두 개 시장을 추정하는 것은 두 방법 모두 사실상 동일하기 때문에</a:t>
            </a:r>
            <a:r>
              <a:rPr lang="en-US" altLang="ko-KR" sz="1600" dirty="0" smtClean="0">
                <a:solidFill>
                  <a:srgbClr val="003366"/>
                </a:solidFill>
                <a:latin typeface="HY헤드라인M" pitchFamily="18" charset="-127"/>
                <a:ea typeface="HY헤드라인M" pitchFamily="18" charset="-127"/>
              </a:rPr>
              <a:t>, 2</a:t>
            </a:r>
            <a:r>
              <a:rPr lang="ko-KR" altLang="en-US" sz="1600" dirty="0" smtClean="0">
                <a:solidFill>
                  <a:srgbClr val="003366"/>
                </a:solidFill>
                <a:latin typeface="HY헤드라인M" pitchFamily="18" charset="-127"/>
                <a:ea typeface="HY헤드라인M" pitchFamily="18" charset="-127"/>
              </a:rPr>
              <a:t>설이 </a:t>
            </a:r>
            <a:r>
              <a:rPr lang="en-US" altLang="ko-KR" sz="1600" dirty="0" smtClean="0">
                <a:solidFill>
                  <a:srgbClr val="003366"/>
                </a:solidFill>
                <a:latin typeface="HY헤드라인M" pitchFamily="18" charset="-127"/>
                <a:ea typeface="HY헤드라인M" pitchFamily="18" charset="-127"/>
              </a:rPr>
              <a:t>1</a:t>
            </a:r>
            <a:r>
              <a:rPr lang="ko-KR" altLang="en-US" sz="1600" dirty="0" smtClean="0">
                <a:solidFill>
                  <a:srgbClr val="003366"/>
                </a:solidFill>
                <a:latin typeface="HY헤드라인M" pitchFamily="18" charset="-127"/>
                <a:ea typeface="HY헤드라인M" pitchFamily="18" charset="-127"/>
              </a:rPr>
              <a:t>설에 비해 계량적 추정의 간편성이 높아졌다고 보기 어려움</a:t>
            </a:r>
            <a:r>
              <a:rPr lang="en-US" altLang="ko-KR" sz="1600" dirty="0" smtClean="0">
                <a:solidFill>
                  <a:srgbClr val="003366"/>
                </a:solidFill>
                <a:latin typeface="HY헤드라인M" pitchFamily="18" charset="-127"/>
                <a:ea typeface="HY헤드라인M" pitchFamily="18" charset="-127"/>
              </a:rPr>
              <a:t>(</a:t>
            </a:r>
            <a:r>
              <a:rPr lang="ko-KR" altLang="en-US" sz="1600" dirty="0" smtClean="0">
                <a:solidFill>
                  <a:srgbClr val="003366"/>
                </a:solidFill>
                <a:latin typeface="HY헤드라인M" pitchFamily="18" charset="-127"/>
                <a:ea typeface="HY헤드라인M" pitchFamily="18" charset="-127"/>
              </a:rPr>
              <a:t>감정인의 감정은</a:t>
            </a:r>
            <a:r>
              <a:rPr lang="en-US" altLang="ko-KR" sz="1600" dirty="0" smtClean="0">
                <a:solidFill>
                  <a:srgbClr val="003366"/>
                </a:solidFill>
                <a:latin typeface="HY헤드라인M" pitchFamily="18" charset="-127"/>
                <a:ea typeface="HY헤드라인M" pitchFamily="18" charset="-127"/>
              </a:rPr>
              <a:t>, 1</a:t>
            </a:r>
            <a:r>
              <a:rPr lang="ko-KR" altLang="en-US" sz="1600" dirty="0" smtClean="0">
                <a:solidFill>
                  <a:srgbClr val="003366"/>
                </a:solidFill>
                <a:latin typeface="HY헤드라인M" pitchFamily="18" charset="-127"/>
                <a:ea typeface="HY헤드라인M" pitchFamily="18" charset="-127"/>
              </a:rPr>
              <a:t>단계로 구매비용 상승을 계산하고 </a:t>
            </a:r>
            <a:r>
              <a:rPr lang="en-US" altLang="ko-KR" sz="1600" dirty="0" smtClean="0">
                <a:solidFill>
                  <a:srgbClr val="003366"/>
                </a:solidFill>
                <a:latin typeface="HY헤드라인M" pitchFamily="18" charset="-127"/>
                <a:ea typeface="HY헤드라인M" pitchFamily="18" charset="-127"/>
              </a:rPr>
              <a:t>2</a:t>
            </a:r>
            <a:r>
              <a:rPr lang="ko-KR" altLang="en-US" sz="1600" dirty="0" smtClean="0">
                <a:solidFill>
                  <a:srgbClr val="003366"/>
                </a:solidFill>
                <a:latin typeface="HY헤드라인M" pitchFamily="18" charset="-127"/>
                <a:ea typeface="HY헤드라인M" pitchFamily="18" charset="-127"/>
              </a:rPr>
              <a:t>단계로 제빵회사 감소이윤을 추정한 것으로 보임</a:t>
            </a:r>
            <a:r>
              <a:rPr lang="en-US" altLang="ko-KR" sz="1600" dirty="0" smtClean="0">
                <a:solidFill>
                  <a:srgbClr val="003366"/>
                </a:solidFill>
                <a:latin typeface="HY헤드라인M" pitchFamily="18" charset="-127"/>
                <a:ea typeface="HY헤드라인M" pitchFamily="18" charset="-127"/>
              </a:rPr>
              <a:t>)</a:t>
            </a:r>
            <a:r>
              <a:rPr lang="ko-KR" altLang="en-US" sz="1600" dirty="0" smtClean="0">
                <a:solidFill>
                  <a:srgbClr val="003366"/>
                </a:solidFill>
                <a:latin typeface="HY헤드라인M" pitchFamily="18" charset="-127"/>
                <a:ea typeface="HY헤드라인M" pitchFamily="18" charset="-127"/>
              </a:rPr>
              <a:t>  </a:t>
            </a:r>
            <a:endParaRPr lang="en-US" altLang="ko-KR" sz="1600" dirty="0" smtClean="0">
              <a:solidFill>
                <a:srgbClr val="003366"/>
              </a:solidFill>
              <a:latin typeface="HY헤드라인M" pitchFamily="18" charset="-127"/>
              <a:ea typeface="HY헤드라인M" pitchFamily="18" charset="-127"/>
            </a:endParaRPr>
          </a:p>
          <a:p>
            <a:endParaRPr lang="en-US" altLang="ko-KR" dirty="0" smtClean="0">
              <a:solidFill>
                <a:srgbClr val="003366"/>
              </a:solidFill>
              <a:latin typeface="HY헤드라인M" pitchFamily="18" charset="-127"/>
              <a:ea typeface="HY헤드라인M" pitchFamily="18" charset="-127"/>
            </a:endParaRPr>
          </a:p>
          <a:p>
            <a:r>
              <a:rPr lang="ko-KR" altLang="en-US" dirty="0" smtClean="0">
                <a:solidFill>
                  <a:srgbClr val="003366"/>
                </a:solidFill>
                <a:latin typeface="HY헤드라인M" pitchFamily="18" charset="-127"/>
                <a:ea typeface="HY헤드라인M" pitchFamily="18" charset="-127"/>
              </a:rPr>
              <a:t>손해전가항변과 간접구매자 원고적격은 동전의 양면</a:t>
            </a:r>
            <a:endParaRPr lang="en-US" altLang="ko-KR" dirty="0" smtClean="0">
              <a:solidFill>
                <a:srgbClr val="003366"/>
              </a:solidFill>
              <a:latin typeface="HY헤드라인M" pitchFamily="18" charset="-127"/>
              <a:ea typeface="HY헤드라인M" pitchFamily="18" charset="-127"/>
            </a:endParaRPr>
          </a:p>
          <a:p>
            <a:r>
              <a:rPr lang="ko-KR" altLang="en-US" dirty="0" smtClean="0">
                <a:solidFill>
                  <a:srgbClr val="FF0000"/>
                </a:solidFill>
                <a:latin typeface="HY헤드라인M" pitchFamily="18" charset="-127"/>
                <a:ea typeface="HY헤드라인M" pitchFamily="18" charset="-127"/>
              </a:rPr>
              <a:t>미국 법원에서는 손해전가 항변을 불인정</a:t>
            </a:r>
            <a:endParaRPr lang="en-US" altLang="ko-KR" dirty="0" smtClean="0">
              <a:solidFill>
                <a:srgbClr val="FF0000"/>
              </a:solidFill>
              <a:latin typeface="HY헤드라인M" pitchFamily="18" charset="-127"/>
              <a:ea typeface="HY헤드라인M" pitchFamily="18" charset="-127"/>
            </a:endParaRPr>
          </a:p>
          <a:p>
            <a:r>
              <a:rPr lang="en-US" altLang="ko-KR" sz="1600" dirty="0" smtClean="0">
                <a:solidFill>
                  <a:srgbClr val="003366"/>
                </a:solidFill>
                <a:latin typeface="HY헤드라인M" pitchFamily="18" charset="-127"/>
                <a:ea typeface="HY헤드라인M" pitchFamily="18" charset="-127"/>
              </a:rPr>
              <a:t>Hanover shoe, inc. v United Shoe Machinery Corp., 203 U.S. 390, 27 </a:t>
            </a:r>
            <a:r>
              <a:rPr lang="en-US" altLang="ko-KR" sz="1600" dirty="0" err="1" smtClean="0">
                <a:solidFill>
                  <a:srgbClr val="003366"/>
                </a:solidFill>
                <a:latin typeface="HY헤드라인M" pitchFamily="18" charset="-127"/>
                <a:ea typeface="HY헤드라인M" pitchFamily="18" charset="-127"/>
              </a:rPr>
              <a:t>S.Ct</a:t>
            </a:r>
            <a:r>
              <a:rPr lang="en-US" altLang="ko-KR" sz="1600" dirty="0" smtClean="0">
                <a:solidFill>
                  <a:srgbClr val="003366"/>
                </a:solidFill>
                <a:latin typeface="HY헤드라인M" pitchFamily="18" charset="-127"/>
                <a:ea typeface="HY헤드라인M" pitchFamily="18" charset="-127"/>
              </a:rPr>
              <a:t>. 65, 51 L. ED. 241(1906) </a:t>
            </a:r>
            <a:r>
              <a:rPr lang="ko-KR" altLang="en-US" sz="1600" dirty="0" smtClean="0">
                <a:solidFill>
                  <a:srgbClr val="003366"/>
                </a:solidFill>
                <a:latin typeface="HY헤드라인M" pitchFamily="18" charset="-127"/>
                <a:ea typeface="HY헤드라인M" pitchFamily="18" charset="-127"/>
              </a:rPr>
              <a:t>등</a:t>
            </a:r>
            <a:endParaRPr lang="en-US" altLang="ko-KR" sz="1600" dirty="0" smtClean="0">
              <a:solidFill>
                <a:srgbClr val="003366"/>
              </a:solidFill>
              <a:latin typeface="HY헤드라인M" pitchFamily="18" charset="-127"/>
              <a:ea typeface="HY헤드라인M" pitchFamily="18" charset="-127"/>
            </a:endParaRPr>
          </a:p>
          <a:p>
            <a:r>
              <a:rPr lang="ko-KR" altLang="en-US" sz="1600" dirty="0" smtClean="0">
                <a:solidFill>
                  <a:srgbClr val="003366"/>
                </a:solidFill>
                <a:latin typeface="HY헤드라인M" pitchFamily="18" charset="-127"/>
                <a:ea typeface="HY헤드라인M" pitchFamily="18" charset="-127"/>
              </a:rPr>
              <a:t>그 근거로</a:t>
            </a:r>
            <a:r>
              <a:rPr lang="en-US" altLang="ko-KR" sz="1600" dirty="0" smtClean="0">
                <a:solidFill>
                  <a:srgbClr val="003366"/>
                </a:solidFill>
                <a:latin typeface="HY헤드라인M" pitchFamily="18" charset="-127"/>
                <a:ea typeface="HY헤드라인M" pitchFamily="18" charset="-127"/>
              </a:rPr>
              <a:t>, </a:t>
            </a:r>
            <a:r>
              <a:rPr lang="ko-KR" altLang="en-US" sz="1600" dirty="0" smtClean="0">
                <a:solidFill>
                  <a:srgbClr val="003366"/>
                </a:solidFill>
                <a:latin typeface="HY헤드라인M" pitchFamily="18" charset="-127"/>
                <a:ea typeface="HY헤드라인M" pitchFamily="18" charset="-127"/>
              </a:rPr>
              <a:t>계량적으로 너무 추정하기 어려워 이를 재판에 반영할 경우 손해액 추정이 사실상 불가능한 점</a:t>
            </a:r>
            <a:r>
              <a:rPr lang="en-US" altLang="ko-KR" sz="1600" dirty="0" smtClean="0">
                <a:solidFill>
                  <a:srgbClr val="003366"/>
                </a:solidFill>
                <a:latin typeface="HY헤드라인M" pitchFamily="18" charset="-127"/>
                <a:ea typeface="HY헤드라인M" pitchFamily="18" charset="-127"/>
              </a:rPr>
              <a:t>, </a:t>
            </a:r>
            <a:r>
              <a:rPr lang="ko-KR" altLang="en-US" sz="1600" dirty="0" smtClean="0">
                <a:solidFill>
                  <a:srgbClr val="003366"/>
                </a:solidFill>
                <a:latin typeface="HY헤드라인M" pitchFamily="18" charset="-127"/>
                <a:ea typeface="HY헤드라인M" pitchFamily="18" charset="-127"/>
              </a:rPr>
              <a:t>간접손해의 존재가 불확실하고 입증도 어려운 상황에서 인정할 경우 불확실성에 따른 위험</a:t>
            </a:r>
            <a:r>
              <a:rPr lang="en-US" altLang="ko-KR" sz="1600" dirty="0" smtClean="0">
                <a:solidFill>
                  <a:srgbClr val="003366"/>
                </a:solidFill>
                <a:latin typeface="HY헤드라인M" pitchFamily="18" charset="-127"/>
                <a:ea typeface="HY헤드라인M" pitchFamily="18" charset="-127"/>
              </a:rPr>
              <a:t>(</a:t>
            </a:r>
            <a:r>
              <a:rPr lang="ko-KR" altLang="en-US" sz="1600" dirty="0" smtClean="0">
                <a:solidFill>
                  <a:srgbClr val="003366"/>
                </a:solidFill>
                <a:latin typeface="HY헤드라인M" pitchFamily="18" charset="-127"/>
                <a:ea typeface="HY헤드라인M" pitchFamily="18" charset="-127"/>
              </a:rPr>
              <a:t>손해</a:t>
            </a:r>
            <a:r>
              <a:rPr lang="en-US" altLang="ko-KR" sz="1600" dirty="0" smtClean="0">
                <a:solidFill>
                  <a:srgbClr val="003366"/>
                </a:solidFill>
                <a:latin typeface="HY헤드라인M" pitchFamily="18" charset="-127"/>
                <a:ea typeface="HY헤드라인M" pitchFamily="18" charset="-127"/>
              </a:rPr>
              <a:t>)</a:t>
            </a:r>
            <a:r>
              <a:rPr lang="ko-KR" altLang="en-US" sz="1600" dirty="0" smtClean="0">
                <a:solidFill>
                  <a:srgbClr val="003366"/>
                </a:solidFill>
                <a:latin typeface="HY헤드라인M" pitchFamily="18" charset="-127"/>
                <a:ea typeface="HY헤드라인M" pitchFamily="18" charset="-127"/>
              </a:rPr>
              <a:t>는 불법행위자가 지는 것이 합당한 점을 들고 있음</a:t>
            </a:r>
            <a:endParaRPr lang="en-US" altLang="ko-KR" sz="1600" dirty="0" smtClean="0">
              <a:solidFill>
                <a:srgbClr val="003366"/>
              </a:solidFill>
              <a:latin typeface="HY헤드라인M" pitchFamily="18" charset="-127"/>
              <a:ea typeface="HY헤드라인M" pitchFamily="18" charset="-127"/>
            </a:endParaRPr>
          </a:p>
          <a:p>
            <a:endParaRPr lang="en-US" altLang="ko-KR" sz="2000" dirty="0" smtClean="0">
              <a:solidFill>
                <a:srgbClr val="003366"/>
              </a:solidFill>
              <a:latin typeface="HY헤드라인M" pitchFamily="18" charset="-127"/>
              <a:ea typeface="HY헤드라인M" pitchFamily="18" charset="-127"/>
            </a:endParaRPr>
          </a:p>
          <a:p>
            <a:endParaRPr lang="en-US" altLang="ko-KR" sz="2000" dirty="0" smtClean="0">
              <a:solidFill>
                <a:srgbClr val="003366"/>
              </a:solidFill>
              <a:latin typeface="HY헤드라인M" pitchFamily="18" charset="-127"/>
              <a:ea typeface="HY헤드라인M" pitchFamily="18" charset="-127"/>
            </a:endParaRPr>
          </a:p>
          <a:p>
            <a:endParaRPr lang="en-US" altLang="ko-KR" sz="2000" dirty="0" smtClean="0">
              <a:solidFill>
                <a:srgbClr val="003366"/>
              </a:solidFill>
              <a:latin typeface="HY헤드라인M" pitchFamily="18" charset="-127"/>
              <a:ea typeface="HY헤드라인M" pitchFamily="18" charset="-127"/>
            </a:endParaRPr>
          </a:p>
          <a:p>
            <a:pPr>
              <a:lnSpc>
                <a:spcPct val="80000"/>
              </a:lnSpc>
            </a:pPr>
            <a:endParaRPr kumimoji="0" lang="ko-KR" altLang="en-US" sz="2000" dirty="0"/>
          </a:p>
          <a:p>
            <a:pPr>
              <a:lnSpc>
                <a:spcPct val="80000"/>
              </a:lnSpc>
            </a:pPr>
            <a:r>
              <a:rPr kumimoji="0" lang="ko-KR" altLang="en-US" sz="2000" dirty="0" smtClean="0"/>
              <a:t>  </a:t>
            </a:r>
            <a:endParaRPr kumimoji="0" lang="ko-KR" altLang="en-US" sz="2000" dirty="0">
              <a:latin typeface="HY헤드라인M" pitchFamily="18" charset="-127"/>
              <a:ea typeface="HY헤드라인M" pitchFamily="18" charset="-127"/>
            </a:endParaRPr>
          </a:p>
        </p:txBody>
      </p:sp>
      <p:sp>
        <p:nvSpPr>
          <p:cNvPr id="18448" name="슬라이드 번호 개체 틀 1"/>
          <p:cNvSpPr txBox="1">
            <a:spLocks/>
          </p:cNvSpPr>
          <p:nvPr/>
        </p:nvSpPr>
        <p:spPr bwMode="auto">
          <a:xfrm>
            <a:off x="8486775" y="6453188"/>
            <a:ext cx="585788" cy="476250"/>
          </a:xfrm>
          <a:prstGeom prst="rect">
            <a:avLst/>
          </a:prstGeom>
          <a:noFill/>
          <a:ln w="9525">
            <a:noFill/>
            <a:miter lim="800000"/>
            <a:headEnd/>
            <a:tailEnd/>
          </a:ln>
        </p:spPr>
        <p:txBody>
          <a:bodyPr/>
          <a:lstStyle/>
          <a:p>
            <a:pPr algn="r"/>
            <a:fld id="{28DFA3FE-826B-494B-8CE2-D9C922E65B7C}" type="slidenum">
              <a:rPr lang="en-US" altLang="ko-KR" sz="1600">
                <a:latin typeface="HY견고딕" pitchFamily="18" charset="-127"/>
                <a:ea typeface="HY견고딕" pitchFamily="18" charset="-127"/>
              </a:rPr>
              <a:pPr algn="r"/>
              <a:t>66</a:t>
            </a:fld>
            <a:endParaRPr lang="en-US" altLang="ko-KR" sz="1600">
              <a:latin typeface="HY견고딕" pitchFamily="18" charset="-127"/>
              <a:ea typeface="HY견고딕" pitchFamily="18" charset="-127"/>
            </a:endParaRPr>
          </a:p>
        </p:txBody>
      </p:sp>
    </p:spTree>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2" name="Text Box 4"/>
          <p:cNvSpPr txBox="1">
            <a:spLocks noChangeArrowheads="1"/>
          </p:cNvSpPr>
          <p:nvPr/>
        </p:nvSpPr>
        <p:spPr bwMode="auto">
          <a:xfrm>
            <a:off x="323850" y="228600"/>
            <a:ext cx="6248400" cy="584775"/>
          </a:xfrm>
          <a:prstGeom prst="rect">
            <a:avLst/>
          </a:prstGeom>
          <a:noFill/>
          <a:ln w="9525">
            <a:noFill/>
            <a:miter lim="800000"/>
            <a:headEnd/>
            <a:tailEnd/>
          </a:ln>
          <a:effectLst>
            <a:outerShdw dist="17961" dir="2700000" algn="ctr" rotWithShape="0">
              <a:schemeClr val="tx1">
                <a:alpha val="50000"/>
              </a:schemeClr>
            </a:outerShdw>
          </a:effectLst>
        </p:spPr>
        <p:txBody>
          <a:bodyPr>
            <a:spAutoFit/>
          </a:bodyPr>
          <a:lstStyle/>
          <a:p>
            <a:pPr eaLnBrk="0" latinLnBrk="0" hangingPunct="0">
              <a:defRPr/>
            </a:pPr>
            <a:r>
              <a:rPr kumimoji="0" lang="ko-KR" altLang="en-US" sz="3200" dirty="0" smtClean="0">
                <a:solidFill>
                  <a:srgbClr val="FF9900"/>
                </a:solidFill>
                <a:latin typeface="HY헤드라인M" pitchFamily="18" charset="-127"/>
                <a:ea typeface="HY헤드라인M" pitchFamily="18" charset="-127"/>
              </a:rPr>
              <a:t>손해의 개념 및 측정</a:t>
            </a:r>
            <a:endParaRPr kumimoji="0" lang="ko-KR" altLang="en-US" sz="3200" dirty="0">
              <a:solidFill>
                <a:srgbClr val="FF9900"/>
              </a:solidFill>
              <a:latin typeface="HY헤드라인M" pitchFamily="18" charset="-127"/>
              <a:ea typeface="HY헤드라인M" pitchFamily="18" charset="-127"/>
            </a:endParaRPr>
          </a:p>
        </p:txBody>
      </p:sp>
      <p:sp>
        <p:nvSpPr>
          <p:cNvPr id="18437" name="AutoShape 5"/>
          <p:cNvSpPr>
            <a:spLocks noChangeArrowheads="1"/>
          </p:cNvSpPr>
          <p:nvPr/>
        </p:nvSpPr>
        <p:spPr bwMode="auto">
          <a:xfrm>
            <a:off x="607248" y="1058863"/>
            <a:ext cx="8280400" cy="5250457"/>
          </a:xfrm>
          <a:prstGeom prst="roundRect">
            <a:avLst>
              <a:gd name="adj" fmla="val 7139"/>
            </a:avLst>
          </a:prstGeom>
          <a:solidFill>
            <a:srgbClr val="FFFFFF">
              <a:alpha val="56862"/>
            </a:srgbClr>
          </a:solidFill>
          <a:ln w="22225">
            <a:solidFill>
              <a:srgbClr val="628A9E"/>
            </a:solidFill>
            <a:round/>
            <a:headEnd/>
            <a:tailEnd/>
          </a:ln>
        </p:spPr>
        <p:txBody>
          <a:bodyPr wrap="none" anchor="ctr"/>
          <a:lstStyle/>
          <a:p>
            <a:endParaRPr lang="ko-KR" altLang="en-US"/>
          </a:p>
        </p:txBody>
      </p:sp>
      <p:sp>
        <p:nvSpPr>
          <p:cNvPr id="18440" name="Text Box 8"/>
          <p:cNvSpPr txBox="1">
            <a:spLocks noChangeArrowheads="1"/>
          </p:cNvSpPr>
          <p:nvPr/>
        </p:nvSpPr>
        <p:spPr bwMode="auto">
          <a:xfrm>
            <a:off x="885060" y="1147909"/>
            <a:ext cx="8002588" cy="6586418"/>
          </a:xfrm>
          <a:prstGeom prst="rect">
            <a:avLst/>
          </a:prstGeom>
          <a:noFill/>
          <a:ln w="9525">
            <a:noFill/>
            <a:miter lim="800000"/>
            <a:headEnd/>
            <a:tailEnd/>
          </a:ln>
        </p:spPr>
        <p:txBody>
          <a:bodyPr>
            <a:spAutoFit/>
          </a:bodyPr>
          <a:lstStyle/>
          <a:p>
            <a:r>
              <a:rPr lang="ko-KR" altLang="en-US" sz="2000" dirty="0" smtClean="0">
                <a:solidFill>
                  <a:srgbClr val="003366"/>
                </a:solidFill>
                <a:latin typeface="HY헤드라인M" pitchFamily="18" charset="-127"/>
                <a:ea typeface="HY헤드라인M" pitchFamily="18" charset="-127"/>
              </a:rPr>
              <a:t>손해전가 항변 및 간접구매자 원고적격</a:t>
            </a:r>
            <a:endParaRPr lang="en-US" altLang="ko-KR" sz="2000" dirty="0" smtClean="0">
              <a:solidFill>
                <a:srgbClr val="003366"/>
              </a:solidFill>
              <a:latin typeface="HY헤드라인M" pitchFamily="18" charset="-127"/>
              <a:ea typeface="HY헤드라인M" pitchFamily="18" charset="-127"/>
            </a:endParaRPr>
          </a:p>
          <a:p>
            <a:endParaRPr lang="en-US" altLang="ko-KR" dirty="0" smtClean="0">
              <a:solidFill>
                <a:srgbClr val="003366"/>
              </a:solidFill>
              <a:latin typeface="HY헤드라인M" pitchFamily="18" charset="-127"/>
              <a:ea typeface="HY헤드라인M" pitchFamily="18" charset="-127"/>
            </a:endParaRPr>
          </a:p>
          <a:p>
            <a:r>
              <a:rPr lang="ko-KR" altLang="en-US" sz="1700" dirty="0" smtClean="0">
                <a:solidFill>
                  <a:srgbClr val="003366"/>
                </a:solidFill>
                <a:latin typeface="HY헤드라인M" pitchFamily="18" charset="-127"/>
                <a:ea typeface="HY헤드라인M" pitchFamily="18" charset="-127"/>
              </a:rPr>
              <a:t>더욱이 </a:t>
            </a:r>
            <a:r>
              <a:rPr lang="ko-KR" altLang="en-US" sz="1700" dirty="0" err="1" smtClean="0">
                <a:solidFill>
                  <a:srgbClr val="003366"/>
                </a:solidFill>
                <a:latin typeface="HY헤드라인M" pitchFamily="18" charset="-127"/>
                <a:ea typeface="HY헤드라인M" pitchFamily="18" charset="-127"/>
              </a:rPr>
              <a:t>미국법에서는</a:t>
            </a:r>
            <a:r>
              <a:rPr lang="ko-KR" altLang="en-US" sz="1700" dirty="0" smtClean="0">
                <a:solidFill>
                  <a:srgbClr val="003366"/>
                </a:solidFill>
                <a:latin typeface="HY헤드라인M" pitchFamily="18" charset="-127"/>
                <a:ea typeface="HY헤드라인M" pitchFamily="18" charset="-127"/>
              </a:rPr>
              <a:t> 간접구매자에 의한 손해배상청구를 원칙적으로 인정하지 않음</a:t>
            </a:r>
            <a:endParaRPr lang="en-US" altLang="ko-KR" sz="1700" dirty="0" smtClean="0">
              <a:solidFill>
                <a:srgbClr val="003366"/>
              </a:solidFill>
              <a:latin typeface="HY헤드라인M" pitchFamily="18" charset="-127"/>
              <a:ea typeface="HY헤드라인M" pitchFamily="18" charset="-127"/>
            </a:endParaRPr>
          </a:p>
          <a:p>
            <a:r>
              <a:rPr lang="en-US" altLang="ko-KR" sz="1700" dirty="0" smtClean="0">
                <a:solidFill>
                  <a:srgbClr val="003366"/>
                </a:solidFill>
                <a:latin typeface="HY헤드라인M" pitchFamily="18" charset="-127"/>
                <a:ea typeface="HY헤드라인M" pitchFamily="18" charset="-127"/>
              </a:rPr>
              <a:t>Illinois Brick Co. v Illinois, 431 U.S. 720, 97 </a:t>
            </a:r>
            <a:r>
              <a:rPr lang="en-US" altLang="ko-KR" sz="1700" dirty="0" err="1" smtClean="0">
                <a:solidFill>
                  <a:srgbClr val="003366"/>
                </a:solidFill>
                <a:latin typeface="HY헤드라인M" pitchFamily="18" charset="-127"/>
                <a:ea typeface="HY헤드라인M" pitchFamily="18" charset="-127"/>
              </a:rPr>
              <a:t>S.Ct</a:t>
            </a:r>
            <a:r>
              <a:rPr lang="en-US" altLang="ko-KR" sz="1700" dirty="0" smtClean="0">
                <a:solidFill>
                  <a:srgbClr val="003366"/>
                </a:solidFill>
                <a:latin typeface="HY헤드라인M" pitchFamily="18" charset="-127"/>
                <a:ea typeface="HY헤드라인M" pitchFamily="18" charset="-127"/>
              </a:rPr>
              <a:t>. 2061, 52 L. Ed. 2d. 707 (1977) </a:t>
            </a:r>
            <a:r>
              <a:rPr lang="ko-KR" altLang="en-US" sz="1700" dirty="0" smtClean="0">
                <a:solidFill>
                  <a:srgbClr val="003366"/>
                </a:solidFill>
                <a:latin typeface="HY헤드라인M" pitchFamily="18" charset="-127"/>
                <a:ea typeface="HY헤드라인M" pitchFamily="18" charset="-127"/>
              </a:rPr>
              <a:t>사건에서 간접구매자 원고적격 부인하면서 다만 </a:t>
            </a:r>
            <a:r>
              <a:rPr lang="en-US" altLang="ko-KR" sz="1700" dirty="0" smtClean="0">
                <a:solidFill>
                  <a:srgbClr val="003366"/>
                </a:solidFill>
                <a:latin typeface="HY헤드라인M" pitchFamily="18" charset="-127"/>
                <a:ea typeface="HY헤드라인M" pitchFamily="18" charset="-127"/>
              </a:rPr>
              <a:t>①</a:t>
            </a:r>
            <a:r>
              <a:rPr lang="ko-KR" altLang="en-US" sz="1700" dirty="0" smtClean="0">
                <a:solidFill>
                  <a:srgbClr val="003366"/>
                </a:solidFill>
                <a:latin typeface="HY헤드라인M" pitchFamily="18" charset="-127"/>
                <a:ea typeface="HY헤드라인M" pitchFamily="18" charset="-127"/>
              </a:rPr>
              <a:t>판매량이 제한되어 있고 직접구매자가 </a:t>
            </a:r>
            <a:r>
              <a:rPr lang="ko-KR" altLang="en-US" sz="1700" dirty="0" err="1" smtClean="0">
                <a:solidFill>
                  <a:srgbClr val="003366"/>
                </a:solidFill>
                <a:latin typeface="HY헤드라인M" pitchFamily="18" charset="-127"/>
                <a:ea typeface="HY헤드라인M" pitchFamily="18" charset="-127"/>
              </a:rPr>
              <a:t>판매자에</a:t>
            </a:r>
            <a:r>
              <a:rPr lang="ko-KR" altLang="en-US" sz="1700" dirty="0" smtClean="0">
                <a:solidFill>
                  <a:srgbClr val="003366"/>
                </a:solidFill>
                <a:latin typeface="HY헤드라인M" pitchFamily="18" charset="-127"/>
                <a:ea typeface="HY헤드라인M" pitchFamily="18" charset="-127"/>
              </a:rPr>
              <a:t> 대하여 </a:t>
            </a:r>
            <a:r>
              <a:rPr lang="en-US" altLang="ko-KR" sz="1700" dirty="0" smtClean="0">
                <a:solidFill>
                  <a:srgbClr val="003366"/>
                </a:solidFill>
                <a:latin typeface="HY헤드라인M" pitchFamily="18" charset="-127"/>
                <a:ea typeface="HY헤드라인M" pitchFamily="18" charset="-127"/>
              </a:rPr>
              <a:t>cost-plus </a:t>
            </a:r>
            <a:r>
              <a:rPr lang="ko-KR" altLang="en-US" sz="1700" dirty="0" smtClean="0">
                <a:solidFill>
                  <a:srgbClr val="003366"/>
                </a:solidFill>
                <a:latin typeface="HY헤드라인M" pitchFamily="18" charset="-127"/>
                <a:ea typeface="HY헤드라인M" pitchFamily="18" charset="-127"/>
              </a:rPr>
              <a:t>계약을 가지고 있는 경우 </a:t>
            </a:r>
            <a:r>
              <a:rPr lang="en-US" altLang="ko-KR" sz="1700" dirty="0" smtClean="0">
                <a:solidFill>
                  <a:srgbClr val="003366"/>
                </a:solidFill>
                <a:latin typeface="HY헤드라인M" pitchFamily="18" charset="-127"/>
                <a:ea typeface="HY헤드라인M" pitchFamily="18" charset="-127"/>
              </a:rPr>
              <a:t>②</a:t>
            </a:r>
            <a:r>
              <a:rPr lang="ko-KR" altLang="en-US" sz="1700" dirty="0" smtClean="0">
                <a:solidFill>
                  <a:srgbClr val="003366"/>
                </a:solidFill>
                <a:latin typeface="HY헤드라인M" pitchFamily="18" charset="-127"/>
                <a:ea typeface="HY헤드라인M" pitchFamily="18" charset="-127"/>
              </a:rPr>
              <a:t>직접구매자가 독점금지법 위반자에 의해 조정되고 있는 경우에는 예외적으로 가능하다 판시</a:t>
            </a:r>
            <a:r>
              <a:rPr lang="en-US" altLang="ko-KR" sz="1700" dirty="0" smtClean="0">
                <a:solidFill>
                  <a:srgbClr val="003366"/>
                </a:solidFill>
                <a:latin typeface="HY헤드라인M" pitchFamily="18" charset="-127"/>
                <a:ea typeface="HY헤드라인M" pitchFamily="18" charset="-127"/>
              </a:rPr>
              <a:t>) </a:t>
            </a:r>
            <a:r>
              <a:rPr lang="ko-KR" altLang="en-US" sz="1700" dirty="0" smtClean="0">
                <a:solidFill>
                  <a:srgbClr val="003366"/>
                </a:solidFill>
                <a:latin typeface="HY헤드라인M" pitchFamily="18" charset="-127"/>
                <a:ea typeface="HY헤드라인M" pitchFamily="18" charset="-127"/>
              </a:rPr>
              <a:t>  </a:t>
            </a:r>
            <a:r>
              <a:rPr lang="en-US" altLang="ko-KR" sz="1700" dirty="0" smtClean="0">
                <a:solidFill>
                  <a:srgbClr val="003366"/>
                </a:solidFill>
                <a:latin typeface="HY헤드라인M" pitchFamily="18" charset="-127"/>
                <a:ea typeface="HY헤드라인M" pitchFamily="18" charset="-127"/>
              </a:rPr>
              <a:t/>
            </a:r>
            <a:br>
              <a:rPr lang="en-US" altLang="ko-KR" sz="1700" dirty="0" smtClean="0">
                <a:solidFill>
                  <a:srgbClr val="003366"/>
                </a:solidFill>
                <a:latin typeface="HY헤드라인M" pitchFamily="18" charset="-127"/>
                <a:ea typeface="HY헤드라인M" pitchFamily="18" charset="-127"/>
              </a:rPr>
            </a:br>
            <a:r>
              <a:rPr lang="en-US" altLang="ko-KR" sz="1700" dirty="0" smtClean="0">
                <a:solidFill>
                  <a:srgbClr val="003366"/>
                </a:solidFill>
                <a:latin typeface="HY헤드라인M" pitchFamily="18" charset="-127"/>
                <a:ea typeface="HY헤드라인M" pitchFamily="18" charset="-127"/>
              </a:rPr>
              <a:t>**</a:t>
            </a:r>
            <a:r>
              <a:rPr lang="ko-KR" altLang="en-US" sz="1700" dirty="0" smtClean="0">
                <a:solidFill>
                  <a:srgbClr val="003366"/>
                </a:solidFill>
                <a:latin typeface="HY헤드라인M" pitchFamily="18" charset="-127"/>
                <a:ea typeface="HY헤드라인M" pitchFamily="18" charset="-127"/>
              </a:rPr>
              <a:t>다만 </a:t>
            </a:r>
            <a:r>
              <a:rPr lang="en-US" altLang="ko-KR" sz="1700" dirty="0" smtClean="0">
                <a:solidFill>
                  <a:srgbClr val="003366"/>
                </a:solidFill>
                <a:latin typeface="HY헤드라인M" pitchFamily="18" charset="-127"/>
                <a:ea typeface="HY헤드라인M" pitchFamily="18" charset="-127"/>
              </a:rPr>
              <a:t>36</a:t>
            </a:r>
            <a:r>
              <a:rPr lang="ko-KR" altLang="en-US" sz="1700" dirty="0" err="1" smtClean="0">
                <a:solidFill>
                  <a:srgbClr val="003366"/>
                </a:solidFill>
                <a:latin typeface="HY헤드라인M" pitchFamily="18" charset="-127"/>
                <a:ea typeface="HY헤드라인M" pitchFamily="18" charset="-127"/>
              </a:rPr>
              <a:t>개주와</a:t>
            </a:r>
            <a:r>
              <a:rPr lang="ko-KR" altLang="en-US" sz="1700" dirty="0" smtClean="0">
                <a:solidFill>
                  <a:srgbClr val="003366"/>
                </a:solidFill>
                <a:latin typeface="HY헤드라인M" pitchFamily="18" charset="-127"/>
                <a:ea typeface="HY헤드라인M" pitchFamily="18" charset="-127"/>
              </a:rPr>
              <a:t> </a:t>
            </a:r>
            <a:r>
              <a:rPr lang="ko-KR" altLang="en-US" sz="1700" dirty="0" err="1" smtClean="0">
                <a:solidFill>
                  <a:srgbClr val="003366"/>
                </a:solidFill>
                <a:latin typeface="HY헤드라인M" pitchFamily="18" charset="-127"/>
                <a:ea typeface="HY헤드라인M" pitchFamily="18" charset="-127"/>
              </a:rPr>
              <a:t>콜럼비아특별구는</a:t>
            </a:r>
            <a:r>
              <a:rPr lang="ko-KR" altLang="en-US" sz="1700" dirty="0" smtClean="0">
                <a:solidFill>
                  <a:srgbClr val="003366"/>
                </a:solidFill>
                <a:latin typeface="HY헤드라인M" pitchFamily="18" charset="-127"/>
                <a:ea typeface="HY헤드라인M" pitchFamily="18" charset="-127"/>
              </a:rPr>
              <a:t> 간접구매자에 대한 원고적격을 주법으로 인정하여</a:t>
            </a:r>
            <a:r>
              <a:rPr lang="en-US" altLang="ko-KR" sz="1700" dirty="0" smtClean="0">
                <a:solidFill>
                  <a:srgbClr val="003366"/>
                </a:solidFill>
                <a:latin typeface="HY헤드라인M" pitchFamily="18" charset="-127"/>
                <a:ea typeface="HY헤드라인M" pitchFamily="18" charset="-127"/>
              </a:rPr>
              <a:t>, </a:t>
            </a:r>
            <a:r>
              <a:rPr lang="ko-KR" altLang="en-US" sz="1700" dirty="0" smtClean="0">
                <a:solidFill>
                  <a:srgbClr val="003366"/>
                </a:solidFill>
                <a:latin typeface="HY헤드라인M" pitchFamily="18" charset="-127"/>
                <a:ea typeface="HY헤드라인M" pitchFamily="18" charset="-127"/>
              </a:rPr>
              <a:t>그렇지 않은 주와 형평성 문제가 논란</a:t>
            </a:r>
            <a:r>
              <a:rPr lang="en-US" altLang="ko-KR" sz="1700" dirty="0" smtClean="0">
                <a:solidFill>
                  <a:srgbClr val="003366"/>
                </a:solidFill>
                <a:latin typeface="HY헤드라인M" pitchFamily="18" charset="-127"/>
                <a:ea typeface="HY헤드라인M" pitchFamily="18" charset="-127"/>
              </a:rPr>
              <a:t>.  </a:t>
            </a:r>
            <a:r>
              <a:rPr lang="ko-KR" altLang="en-US" sz="1700" dirty="0" err="1" smtClean="0">
                <a:solidFill>
                  <a:srgbClr val="FF0000"/>
                </a:solidFill>
                <a:latin typeface="HY헤드라인M" pitchFamily="18" charset="-127"/>
                <a:ea typeface="HY헤드라인M" pitchFamily="18" charset="-127"/>
              </a:rPr>
              <a:t>경쟁법현대화연구회는</a:t>
            </a:r>
            <a:r>
              <a:rPr lang="ko-KR" altLang="en-US" sz="1700" dirty="0" smtClean="0">
                <a:solidFill>
                  <a:srgbClr val="FF0000"/>
                </a:solidFill>
                <a:latin typeface="HY헤드라인M" pitchFamily="18" charset="-127"/>
                <a:ea typeface="HY헤드라인M" pitchFamily="18" charset="-127"/>
              </a:rPr>
              <a:t> 간접구매자 원고적격 부인한 대법원 판결을 파기할 것을 권고</a:t>
            </a:r>
            <a:r>
              <a:rPr lang="en-US" altLang="ko-KR" sz="1700" dirty="0" smtClean="0">
                <a:solidFill>
                  <a:srgbClr val="FF0000"/>
                </a:solidFill>
                <a:latin typeface="HY헤드라인M" pitchFamily="18" charset="-127"/>
                <a:ea typeface="HY헤드라인M" pitchFamily="18" charset="-127"/>
              </a:rPr>
              <a:t>(2007. 4)</a:t>
            </a:r>
            <a:endParaRPr lang="en-US" altLang="ko-KR" sz="1700" dirty="0" smtClean="0">
              <a:solidFill>
                <a:srgbClr val="003366"/>
              </a:solidFill>
              <a:latin typeface="HY헤드라인M" pitchFamily="18" charset="-127"/>
              <a:ea typeface="HY헤드라인M" pitchFamily="18" charset="-127"/>
            </a:endParaRPr>
          </a:p>
          <a:p>
            <a:r>
              <a:rPr lang="ko-KR" altLang="en-US" sz="1700" dirty="0" smtClean="0">
                <a:solidFill>
                  <a:srgbClr val="003366"/>
                </a:solidFill>
                <a:latin typeface="HY헤드라인M" pitchFamily="18" charset="-127"/>
                <a:ea typeface="HY헤드라인M" pitchFamily="18" charset="-127"/>
              </a:rPr>
              <a:t>따라서 미국에서 손해전가 항변을 받아들일 경우 불법행위자가 이익을 보는 문제점</a:t>
            </a:r>
            <a:endParaRPr lang="en-US" altLang="ko-KR" sz="1700" dirty="0" smtClean="0">
              <a:solidFill>
                <a:srgbClr val="003366"/>
              </a:solidFill>
              <a:latin typeface="HY헤드라인M" pitchFamily="18" charset="-127"/>
              <a:ea typeface="HY헤드라인M" pitchFamily="18" charset="-127"/>
            </a:endParaRPr>
          </a:p>
          <a:p>
            <a:endParaRPr lang="en-US" altLang="ko-KR" sz="1700" dirty="0" smtClean="0">
              <a:solidFill>
                <a:srgbClr val="003366"/>
              </a:solidFill>
              <a:latin typeface="HY헤드라인M" pitchFamily="18" charset="-127"/>
              <a:ea typeface="HY헤드라인M" pitchFamily="18" charset="-127"/>
            </a:endParaRPr>
          </a:p>
          <a:p>
            <a:r>
              <a:rPr lang="ko-KR" altLang="en-US" sz="1700" dirty="0" smtClean="0">
                <a:solidFill>
                  <a:srgbClr val="003366"/>
                </a:solidFill>
                <a:latin typeface="HY헤드라인M" pitchFamily="18" charset="-127"/>
                <a:ea typeface="HY헤드라인M" pitchFamily="18" charset="-127"/>
              </a:rPr>
              <a:t>한국에서 간접구매자의 손해배상청구가 가능한지 명확하지 않음</a:t>
            </a:r>
            <a:r>
              <a:rPr lang="en-US" altLang="ko-KR" sz="1700" dirty="0" smtClean="0">
                <a:solidFill>
                  <a:srgbClr val="003366"/>
                </a:solidFill>
                <a:latin typeface="HY헤드라인M" pitchFamily="18" charset="-127"/>
                <a:ea typeface="HY헤드라인M" pitchFamily="18" charset="-127"/>
              </a:rPr>
              <a:t>(</a:t>
            </a:r>
            <a:r>
              <a:rPr lang="ko-KR" altLang="en-US" sz="1700" dirty="0" smtClean="0">
                <a:solidFill>
                  <a:srgbClr val="003366"/>
                </a:solidFill>
                <a:latin typeface="HY헤드라인M" pitchFamily="18" charset="-127"/>
                <a:ea typeface="HY헤드라인M" pitchFamily="18" charset="-127"/>
              </a:rPr>
              <a:t>일부 신문기사에 의하면 인정한 하급심 판결이 있다고 하지만 확인하지 못했음</a:t>
            </a:r>
            <a:r>
              <a:rPr lang="en-US" altLang="ko-KR" sz="1700" dirty="0" smtClean="0">
                <a:solidFill>
                  <a:srgbClr val="003366"/>
                </a:solidFill>
                <a:latin typeface="HY헤드라인M" pitchFamily="18" charset="-127"/>
                <a:ea typeface="HY헤드라인M" pitchFamily="18" charset="-127"/>
              </a:rPr>
              <a:t>).</a:t>
            </a:r>
          </a:p>
          <a:p>
            <a:r>
              <a:rPr lang="en-US" altLang="ko-KR" sz="1700" dirty="0" smtClean="0">
                <a:solidFill>
                  <a:srgbClr val="003366"/>
                </a:solidFill>
                <a:latin typeface="HY헤드라인M" pitchFamily="18" charset="-127"/>
                <a:ea typeface="HY헤드라인M" pitchFamily="18" charset="-127"/>
                <a:sym typeface="Wingdings" pitchFamily="2" charset="2"/>
              </a:rPr>
              <a:t> </a:t>
            </a:r>
            <a:r>
              <a:rPr lang="ko-KR" altLang="en-US" sz="1700" dirty="0" smtClean="0">
                <a:solidFill>
                  <a:srgbClr val="003366"/>
                </a:solidFill>
                <a:latin typeface="HY헤드라인M" pitchFamily="18" charset="-127"/>
                <a:ea typeface="HY헤드라인M" pitchFamily="18" charset="-127"/>
                <a:sym typeface="Wingdings" pitchFamily="2" charset="2"/>
              </a:rPr>
              <a:t>손해전가항변을 사실상 인정하는 판례에 비추어</a:t>
            </a:r>
            <a:r>
              <a:rPr lang="en-US" altLang="ko-KR" sz="1700" dirty="0" smtClean="0">
                <a:solidFill>
                  <a:srgbClr val="003366"/>
                </a:solidFill>
                <a:latin typeface="HY헤드라인M" pitchFamily="18" charset="-127"/>
                <a:ea typeface="HY헤드라인M" pitchFamily="18" charset="-127"/>
                <a:sym typeface="Wingdings" pitchFamily="2" charset="2"/>
              </a:rPr>
              <a:t>, </a:t>
            </a:r>
            <a:r>
              <a:rPr lang="ko-KR" altLang="en-US" sz="1700" dirty="0" smtClean="0">
                <a:solidFill>
                  <a:srgbClr val="003366"/>
                </a:solidFill>
                <a:latin typeface="HY헤드라인M" pitchFamily="18" charset="-127"/>
                <a:ea typeface="HY헤드라인M" pitchFamily="18" charset="-127"/>
                <a:sym typeface="Wingdings" pitchFamily="2" charset="2"/>
              </a:rPr>
              <a:t>간접구매자의 원고적격은 인정될 필요</a:t>
            </a:r>
            <a:r>
              <a:rPr lang="en-US" altLang="ko-KR" sz="1700" dirty="0" smtClean="0">
                <a:solidFill>
                  <a:srgbClr val="003366"/>
                </a:solidFill>
                <a:latin typeface="HY헤드라인M" pitchFamily="18" charset="-127"/>
                <a:ea typeface="HY헤드라인M" pitchFamily="18" charset="-127"/>
                <a:sym typeface="Wingdings" pitchFamily="2" charset="2"/>
              </a:rPr>
              <a:t>. </a:t>
            </a:r>
            <a:r>
              <a:rPr lang="ko-KR" altLang="en-US" sz="1700" dirty="0" smtClean="0">
                <a:solidFill>
                  <a:srgbClr val="003366"/>
                </a:solidFill>
                <a:latin typeface="HY헤드라인M" pitchFamily="18" charset="-127"/>
                <a:ea typeface="HY헤드라인M" pitchFamily="18" charset="-127"/>
                <a:sym typeface="Wingdings" pitchFamily="2" charset="2"/>
              </a:rPr>
              <a:t>다만 </a:t>
            </a:r>
            <a:r>
              <a:rPr lang="ko-KR" altLang="en-US" sz="1700" dirty="0" smtClean="0">
                <a:solidFill>
                  <a:srgbClr val="FF0000"/>
                </a:solidFill>
                <a:latin typeface="HY헤드라인M" pitchFamily="18" charset="-127"/>
                <a:ea typeface="HY헤드라인M" pitchFamily="18" charset="-127"/>
                <a:sym typeface="Wingdings" pitchFamily="2" charset="2"/>
              </a:rPr>
              <a:t>상당인과관계론 극복이 과제</a:t>
            </a:r>
            <a:r>
              <a:rPr lang="en-US" altLang="ko-KR" sz="1700" dirty="0" smtClean="0">
                <a:solidFill>
                  <a:srgbClr val="FF0000"/>
                </a:solidFill>
                <a:latin typeface="HY헤드라인M" pitchFamily="18" charset="-127"/>
                <a:ea typeface="HY헤드라인M" pitchFamily="18" charset="-127"/>
              </a:rPr>
              <a:t> </a:t>
            </a:r>
          </a:p>
          <a:p>
            <a:endParaRPr lang="en-US" altLang="ko-KR" sz="2000" dirty="0" smtClean="0">
              <a:solidFill>
                <a:srgbClr val="003366"/>
              </a:solidFill>
              <a:latin typeface="HY헤드라인M" pitchFamily="18" charset="-127"/>
              <a:ea typeface="HY헤드라인M" pitchFamily="18" charset="-127"/>
            </a:endParaRPr>
          </a:p>
          <a:p>
            <a:endParaRPr lang="en-US" altLang="ko-KR" sz="2000" dirty="0" smtClean="0">
              <a:solidFill>
                <a:srgbClr val="003366"/>
              </a:solidFill>
              <a:latin typeface="HY헤드라인M" pitchFamily="18" charset="-127"/>
              <a:ea typeface="HY헤드라인M" pitchFamily="18" charset="-127"/>
            </a:endParaRPr>
          </a:p>
          <a:p>
            <a:endParaRPr lang="en-US" altLang="ko-KR" sz="2000" dirty="0" smtClean="0">
              <a:solidFill>
                <a:srgbClr val="003366"/>
              </a:solidFill>
              <a:latin typeface="HY헤드라인M" pitchFamily="18" charset="-127"/>
              <a:ea typeface="HY헤드라인M" pitchFamily="18" charset="-127"/>
            </a:endParaRPr>
          </a:p>
          <a:p>
            <a:endParaRPr lang="en-US" altLang="ko-KR" sz="2000" dirty="0" smtClean="0">
              <a:solidFill>
                <a:srgbClr val="003366"/>
              </a:solidFill>
              <a:latin typeface="HY헤드라인M" pitchFamily="18" charset="-127"/>
              <a:ea typeface="HY헤드라인M" pitchFamily="18" charset="-127"/>
            </a:endParaRPr>
          </a:p>
          <a:p>
            <a:pPr>
              <a:lnSpc>
                <a:spcPct val="80000"/>
              </a:lnSpc>
            </a:pPr>
            <a:endParaRPr kumimoji="0" lang="ko-KR" altLang="en-US" sz="2000" dirty="0"/>
          </a:p>
          <a:p>
            <a:pPr>
              <a:lnSpc>
                <a:spcPct val="80000"/>
              </a:lnSpc>
            </a:pPr>
            <a:r>
              <a:rPr kumimoji="0" lang="ko-KR" altLang="en-US" sz="2000" dirty="0" smtClean="0"/>
              <a:t>  </a:t>
            </a:r>
            <a:endParaRPr kumimoji="0" lang="ko-KR" altLang="en-US" sz="2000" dirty="0">
              <a:latin typeface="HY헤드라인M" pitchFamily="18" charset="-127"/>
              <a:ea typeface="HY헤드라인M" pitchFamily="18" charset="-127"/>
            </a:endParaRPr>
          </a:p>
        </p:txBody>
      </p:sp>
      <p:sp>
        <p:nvSpPr>
          <p:cNvPr id="18448" name="슬라이드 번호 개체 틀 1"/>
          <p:cNvSpPr txBox="1">
            <a:spLocks/>
          </p:cNvSpPr>
          <p:nvPr/>
        </p:nvSpPr>
        <p:spPr bwMode="auto">
          <a:xfrm>
            <a:off x="8486775" y="6453188"/>
            <a:ext cx="585788" cy="476250"/>
          </a:xfrm>
          <a:prstGeom prst="rect">
            <a:avLst/>
          </a:prstGeom>
          <a:noFill/>
          <a:ln w="9525">
            <a:noFill/>
            <a:miter lim="800000"/>
            <a:headEnd/>
            <a:tailEnd/>
          </a:ln>
        </p:spPr>
        <p:txBody>
          <a:bodyPr/>
          <a:lstStyle/>
          <a:p>
            <a:pPr algn="r"/>
            <a:fld id="{28DFA3FE-826B-494B-8CE2-D9C922E65B7C}" type="slidenum">
              <a:rPr lang="en-US" altLang="ko-KR" sz="1600">
                <a:latin typeface="HY견고딕" pitchFamily="18" charset="-127"/>
                <a:ea typeface="HY견고딕" pitchFamily="18" charset="-127"/>
              </a:rPr>
              <a:pPr algn="r"/>
              <a:t>67</a:t>
            </a:fld>
            <a:endParaRPr lang="en-US" altLang="ko-KR" sz="1600">
              <a:latin typeface="HY견고딕" pitchFamily="18" charset="-127"/>
              <a:ea typeface="HY견고딕" pitchFamily="18" charset="-127"/>
            </a:endParaRPr>
          </a:p>
        </p:txBody>
      </p:sp>
    </p:spTree>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p:cNvSpPr/>
          <p:nvPr/>
        </p:nvSpPr>
        <p:spPr>
          <a:xfrm>
            <a:off x="2276475" y="-4763"/>
            <a:ext cx="6867525" cy="6872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 name="그룹 27"/>
          <p:cNvGrpSpPr/>
          <p:nvPr/>
        </p:nvGrpSpPr>
        <p:grpSpPr>
          <a:xfrm>
            <a:off x="5455628" y="230802"/>
            <a:ext cx="3378707" cy="260904"/>
            <a:chOff x="2198339" y="5673877"/>
            <a:chExt cx="4601411" cy="355321"/>
          </a:xfrm>
        </p:grpSpPr>
        <p:grpSp>
          <p:nvGrpSpPr>
            <p:cNvPr id="3" name="Group 49"/>
            <p:cNvGrpSpPr>
              <a:grpSpLocks/>
            </p:cNvGrpSpPr>
            <p:nvPr/>
          </p:nvGrpSpPr>
          <p:grpSpPr bwMode="auto">
            <a:xfrm>
              <a:off x="4631741" y="5721675"/>
              <a:ext cx="2168009" cy="230847"/>
              <a:chOff x="-196" y="2210"/>
              <a:chExt cx="1782" cy="186"/>
            </a:xfrm>
          </p:grpSpPr>
          <p:pic>
            <p:nvPicPr>
              <p:cNvPr id="31" name="Picture 25" descr="S&amp;K logo_wide"/>
              <p:cNvPicPr>
                <a:picLocks noChangeAspect="1" noChangeArrowheads="1"/>
              </p:cNvPicPr>
              <p:nvPr/>
            </p:nvPicPr>
            <p:blipFill>
              <a:blip r:embed="rId2" cstate="print"/>
              <a:srcRect/>
              <a:stretch>
                <a:fillRect/>
              </a:stretch>
            </p:blipFill>
            <p:spPr bwMode="auto">
              <a:xfrm>
                <a:off x="82" y="2234"/>
                <a:ext cx="1504" cy="141"/>
              </a:xfrm>
              <a:prstGeom prst="rect">
                <a:avLst/>
              </a:prstGeom>
              <a:noFill/>
              <a:ln w="9525">
                <a:noFill/>
                <a:miter lim="800000"/>
                <a:headEnd/>
                <a:tailEnd/>
              </a:ln>
            </p:spPr>
          </p:pic>
          <p:pic>
            <p:nvPicPr>
              <p:cNvPr id="32" name="Picture 51" descr="icon [Converted]"/>
              <p:cNvPicPr>
                <a:picLocks noChangeAspect="1" noChangeArrowheads="1"/>
              </p:cNvPicPr>
              <p:nvPr/>
            </p:nvPicPr>
            <p:blipFill>
              <a:blip r:embed="rId3" cstate="print"/>
              <a:srcRect/>
              <a:stretch>
                <a:fillRect/>
              </a:stretch>
            </p:blipFill>
            <p:spPr bwMode="auto">
              <a:xfrm>
                <a:off x="-196" y="2210"/>
                <a:ext cx="190" cy="186"/>
              </a:xfrm>
              <a:prstGeom prst="rect">
                <a:avLst/>
              </a:prstGeom>
              <a:noFill/>
              <a:ln w="9525">
                <a:noFill/>
                <a:miter lim="800000"/>
                <a:headEnd/>
                <a:tailEnd/>
              </a:ln>
            </p:spPr>
          </p:pic>
        </p:grpSp>
        <p:pic>
          <p:nvPicPr>
            <p:cNvPr id="30" name="그림 29" descr="C:\Users\mslee\Desktop\로고파일.png"/>
            <p:cNvPicPr/>
            <p:nvPr/>
          </p:nvPicPr>
          <p:blipFill rotWithShape="1">
            <a:blip r:embed="rId4" cstate="print"/>
            <a:srcRect t="-1" r="1459" b="28082"/>
            <a:stretch/>
          </p:blipFill>
          <p:spPr bwMode="auto">
            <a:xfrm>
              <a:off x="2198339" y="5673877"/>
              <a:ext cx="2013707" cy="355321"/>
            </a:xfrm>
            <a:prstGeom prst="rect">
              <a:avLst/>
            </a:prstGeom>
            <a:noFill/>
            <a:ln w="9525">
              <a:noFill/>
              <a:miter lim="800000"/>
              <a:headEnd/>
              <a:tailEnd/>
            </a:ln>
          </p:spPr>
        </p:pic>
      </p:grpSp>
      <p:grpSp>
        <p:nvGrpSpPr>
          <p:cNvPr id="4" name="그룹 4"/>
          <p:cNvGrpSpPr/>
          <p:nvPr/>
        </p:nvGrpSpPr>
        <p:grpSpPr>
          <a:xfrm>
            <a:off x="-28575" y="-7147"/>
            <a:ext cx="2542414" cy="6887372"/>
            <a:chOff x="-28575" y="-3"/>
            <a:chExt cx="2542414" cy="6880228"/>
          </a:xfrm>
        </p:grpSpPr>
        <p:pic>
          <p:nvPicPr>
            <p:cNvPr id="21" name="그림 14" descr="1_Back.jpg"/>
            <p:cNvPicPr>
              <a:picLocks noChangeAspect="1"/>
            </p:cNvPicPr>
            <p:nvPr/>
          </p:nvPicPr>
          <p:blipFill>
            <a:blip r:embed="rId5" cstate="print"/>
            <a:srcRect r="82503" b="36540"/>
            <a:stretch>
              <a:fillRect/>
            </a:stretch>
          </p:blipFill>
          <p:spPr bwMode="auto">
            <a:xfrm>
              <a:off x="-28575" y="0"/>
              <a:ext cx="2540000" cy="6880225"/>
            </a:xfrm>
            <a:prstGeom prst="rect">
              <a:avLst/>
            </a:prstGeom>
            <a:noFill/>
            <a:ln w="9525">
              <a:noFill/>
              <a:miter lim="800000"/>
              <a:headEnd/>
              <a:tailEnd/>
            </a:ln>
          </p:spPr>
        </p:pic>
        <p:grpSp>
          <p:nvGrpSpPr>
            <p:cNvPr id="5" name="그룹 33"/>
            <p:cNvGrpSpPr>
              <a:grpSpLocks/>
            </p:cNvGrpSpPr>
            <p:nvPr/>
          </p:nvGrpSpPr>
          <p:grpSpPr bwMode="auto">
            <a:xfrm rot="-5400000">
              <a:off x="-963926" y="3401562"/>
              <a:ext cx="6879329" cy="76200"/>
              <a:chOff x="0" y="6600825"/>
              <a:chExt cx="9149142" cy="255588"/>
            </a:xfrm>
          </p:grpSpPr>
          <p:sp>
            <p:nvSpPr>
              <p:cNvPr id="25" name="직사각형 24"/>
              <p:cNvSpPr>
                <a:spLocks noChangeArrowheads="1"/>
              </p:cNvSpPr>
              <p:nvPr/>
            </p:nvSpPr>
            <p:spPr bwMode="auto">
              <a:xfrm>
                <a:off x="0" y="6600825"/>
                <a:ext cx="9144000" cy="2555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ko-KR"/>
              </a:p>
            </p:txBody>
          </p:sp>
          <p:sp>
            <p:nvSpPr>
              <p:cNvPr id="26" name="직사각형 25"/>
              <p:cNvSpPr/>
              <p:nvPr/>
            </p:nvSpPr>
            <p:spPr>
              <a:xfrm>
                <a:off x="7020041" y="6600825"/>
                <a:ext cx="2129101" cy="255588"/>
              </a:xfrm>
              <a:prstGeom prst="rect">
                <a:avLst/>
              </a:prstGeom>
              <a:solidFill>
                <a:srgbClr val="008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ko-KR"/>
              </a:p>
            </p:txBody>
          </p:sp>
        </p:grpSp>
      </p:grpSp>
      <p:sp>
        <p:nvSpPr>
          <p:cNvPr id="14" name="텍스트 개체 틀 4"/>
          <p:cNvSpPr txBox="1">
            <a:spLocks/>
          </p:cNvSpPr>
          <p:nvPr/>
        </p:nvSpPr>
        <p:spPr>
          <a:xfrm>
            <a:off x="755576" y="2701369"/>
            <a:ext cx="1551525" cy="1107996"/>
          </a:xfrm>
          <a:prstGeom prst="rect">
            <a:avLst/>
          </a:prstGeom>
        </p:spPr>
        <p:txBody>
          <a:bodyPr wrap="square">
            <a:spAutoFit/>
          </a:bodyPr>
          <a:lstStyle/>
          <a:p>
            <a:pPr marL="342900" indent="-342900" algn="ctr">
              <a:spcBef>
                <a:spcPct val="20000"/>
              </a:spcBef>
              <a:defRPr/>
            </a:pPr>
            <a:r>
              <a:rPr lang="en-US" altLang="ko-KR" sz="6600" b="1" i="1" dirty="0" smtClean="0">
                <a:gradFill>
                  <a:gsLst>
                    <a:gs pos="0">
                      <a:schemeClr val="bg1">
                        <a:lumMod val="95000"/>
                      </a:schemeClr>
                    </a:gs>
                    <a:gs pos="32000">
                      <a:schemeClr val="bg1"/>
                    </a:gs>
                    <a:gs pos="37000">
                      <a:schemeClr val="bg1">
                        <a:lumMod val="75000"/>
                      </a:schemeClr>
                    </a:gs>
                    <a:gs pos="63000">
                      <a:schemeClr val="bg1"/>
                    </a:gs>
                  </a:gsLst>
                  <a:lin ang="5400000" scaled="0"/>
                </a:gradFill>
                <a:effectLst>
                  <a:outerShdw blurRad="63500" sx="102000" sy="102000" algn="ctr" rotWithShape="0">
                    <a:prstClr val="black">
                      <a:alpha val="40000"/>
                    </a:prstClr>
                  </a:outerShdw>
                </a:effectLst>
                <a:latin typeface="맑은 고딕" pitchFamily="50" charset="-127"/>
                <a:ea typeface="맑은 고딕" pitchFamily="50" charset="-127"/>
              </a:rPr>
              <a:t>VII</a:t>
            </a:r>
            <a:r>
              <a:rPr lang="en-US" altLang="ko-KR" sz="6600" b="1" dirty="0" smtClean="0">
                <a:gradFill>
                  <a:gsLst>
                    <a:gs pos="0">
                      <a:schemeClr val="bg1">
                        <a:lumMod val="95000"/>
                      </a:schemeClr>
                    </a:gs>
                    <a:gs pos="32000">
                      <a:schemeClr val="bg1"/>
                    </a:gs>
                    <a:gs pos="37000">
                      <a:schemeClr val="bg1">
                        <a:lumMod val="75000"/>
                      </a:schemeClr>
                    </a:gs>
                    <a:gs pos="63000">
                      <a:schemeClr val="bg1"/>
                    </a:gs>
                  </a:gsLst>
                  <a:lin ang="5400000" scaled="0"/>
                </a:gradFill>
                <a:effectLst>
                  <a:outerShdw blurRad="38100" dist="38100" dir="2700000" algn="tl">
                    <a:srgbClr val="000000">
                      <a:alpha val="43137"/>
                    </a:srgbClr>
                  </a:outerShdw>
                </a:effectLst>
                <a:latin typeface="맑은 고딕" pitchFamily="50" charset="-127"/>
                <a:ea typeface="맑은 고딕" pitchFamily="50" charset="-127"/>
              </a:rPr>
              <a:t>.</a:t>
            </a:r>
            <a:endParaRPr lang="ko-KR" altLang="en-US" sz="6600" b="1" dirty="0">
              <a:gradFill>
                <a:gsLst>
                  <a:gs pos="0">
                    <a:schemeClr val="bg1">
                      <a:lumMod val="95000"/>
                    </a:schemeClr>
                  </a:gs>
                  <a:gs pos="32000">
                    <a:schemeClr val="bg1"/>
                  </a:gs>
                  <a:gs pos="37000">
                    <a:schemeClr val="bg1">
                      <a:lumMod val="75000"/>
                    </a:schemeClr>
                  </a:gs>
                  <a:gs pos="63000">
                    <a:schemeClr val="bg1"/>
                  </a:gs>
                </a:gsLst>
                <a:lin ang="5400000" scaled="0"/>
              </a:gradFill>
              <a:effectLst>
                <a:outerShdw blurRad="38100" dist="38100" dir="2700000" algn="tl">
                  <a:srgbClr val="000000">
                    <a:alpha val="43137"/>
                  </a:srgbClr>
                </a:outerShdw>
              </a:effectLst>
              <a:latin typeface="맑은 고딕" pitchFamily="50" charset="-127"/>
              <a:ea typeface="맑은 고딕" pitchFamily="50" charset="-127"/>
            </a:endParaRPr>
          </a:p>
        </p:txBody>
      </p:sp>
      <p:sp>
        <p:nvSpPr>
          <p:cNvPr id="15" name="텍스트 개체 틀 4"/>
          <p:cNvSpPr txBox="1">
            <a:spLocks/>
          </p:cNvSpPr>
          <p:nvPr/>
        </p:nvSpPr>
        <p:spPr>
          <a:xfrm>
            <a:off x="2838450" y="2753690"/>
            <a:ext cx="5802002" cy="891334"/>
          </a:xfrm>
          <a:prstGeom prst="rect">
            <a:avLst/>
          </a:prstGeom>
        </p:spPr>
        <p:txBody>
          <a:bodyPr wrap="square">
            <a:spAutoFit/>
          </a:bodyPr>
          <a:lstStyle/>
          <a:p>
            <a:pPr>
              <a:lnSpc>
                <a:spcPct val="120000"/>
              </a:lnSpc>
              <a:spcBef>
                <a:spcPts val="600"/>
              </a:spcBef>
              <a:buClr>
                <a:srgbClr val="002060"/>
              </a:buClr>
            </a:pPr>
            <a:r>
              <a:rPr lang="ko-KR" altLang="en-US" sz="4800" b="1" dirty="0" smtClean="0">
                <a:latin typeface="+mj-ea"/>
                <a:ea typeface="+mj-ea"/>
              </a:rPr>
              <a:t>유의사항</a:t>
            </a:r>
          </a:p>
        </p:txBody>
      </p:sp>
    </p:spTree>
    <p:extLst>
      <p:ext uri="{BB962C8B-B14F-4D97-AF65-F5344CB8AC3E}">
        <p14:creationId xmlns="" xmlns:p14="http://schemas.microsoft.com/office/powerpoint/2010/main" val="401483564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내용 개체 틀 2"/>
          <p:cNvSpPr>
            <a:spLocks noGrp="1"/>
          </p:cNvSpPr>
          <p:nvPr>
            <p:ph idx="1"/>
          </p:nvPr>
        </p:nvSpPr>
        <p:spPr>
          <a:xfrm>
            <a:off x="428625" y="1628775"/>
            <a:ext cx="8247063" cy="4537075"/>
          </a:xfrm>
        </p:spPr>
        <p:txBody>
          <a:bodyPr/>
          <a:lstStyle/>
          <a:p>
            <a:pPr lvl="1" eaLnBrk="1" hangingPunct="1">
              <a:lnSpc>
                <a:spcPct val="140000"/>
              </a:lnSpc>
              <a:defRPr/>
            </a:pPr>
            <a:endParaRPr lang="en-US" altLang="ko-KR" sz="1200" dirty="0"/>
          </a:p>
          <a:p>
            <a:pPr lvl="1" eaLnBrk="1" hangingPunct="1">
              <a:lnSpc>
                <a:spcPct val="140000"/>
              </a:lnSpc>
              <a:defRPr/>
            </a:pPr>
            <a:endParaRPr lang="en-US" altLang="ko-KR" sz="1200" dirty="0" smtClean="0"/>
          </a:p>
          <a:p>
            <a:pPr lvl="1" eaLnBrk="1" hangingPunct="1">
              <a:lnSpc>
                <a:spcPct val="140000"/>
              </a:lnSpc>
              <a:defRPr/>
            </a:pPr>
            <a:endParaRPr lang="en-US" altLang="ko-KR" sz="1200" dirty="0"/>
          </a:p>
          <a:p>
            <a:pPr lvl="1" eaLnBrk="1" hangingPunct="1">
              <a:lnSpc>
                <a:spcPct val="140000"/>
              </a:lnSpc>
              <a:defRPr/>
            </a:pPr>
            <a:endParaRPr lang="en-US" altLang="ko-KR" sz="1200" dirty="0" smtClean="0"/>
          </a:p>
          <a:p>
            <a:pPr lvl="1" eaLnBrk="1" hangingPunct="1">
              <a:lnSpc>
                <a:spcPct val="140000"/>
              </a:lnSpc>
              <a:defRPr/>
            </a:pPr>
            <a:endParaRPr lang="en-US" altLang="ko-KR" sz="1200" dirty="0"/>
          </a:p>
          <a:p>
            <a:pPr lvl="2" eaLnBrk="1" hangingPunct="1">
              <a:lnSpc>
                <a:spcPct val="140000"/>
              </a:lnSpc>
              <a:spcBef>
                <a:spcPts val="500"/>
              </a:spcBef>
              <a:defRPr/>
            </a:pPr>
            <a:endParaRPr kumimoji="1" lang="en-US" altLang="ko-KR" sz="1300" dirty="0">
              <a:solidFill>
                <a:prstClr val="black">
                  <a:lumMod val="85000"/>
                  <a:lumOff val="15000"/>
                </a:prstClr>
              </a:solidFill>
            </a:endParaRPr>
          </a:p>
          <a:p>
            <a:pPr marL="50800" indent="0" eaLnBrk="1" hangingPunct="1">
              <a:buFontTx/>
              <a:buNone/>
              <a:defRPr/>
            </a:pPr>
            <a:endParaRPr lang="en-US" altLang="ko-KR" dirty="0" smtClean="0"/>
          </a:p>
          <a:p>
            <a:pPr marL="50800" indent="0" eaLnBrk="1" hangingPunct="1">
              <a:buFontTx/>
              <a:buNone/>
              <a:defRPr/>
            </a:pPr>
            <a:endParaRPr lang="en-US" altLang="ko-KR" dirty="0"/>
          </a:p>
          <a:p>
            <a:pPr marL="50800" indent="0" eaLnBrk="1" hangingPunct="1">
              <a:buFontTx/>
              <a:buNone/>
              <a:defRPr/>
            </a:pPr>
            <a:endParaRPr lang="en-US" altLang="ko-KR" dirty="0" smtClean="0"/>
          </a:p>
          <a:p>
            <a:pPr marL="50800" indent="0" eaLnBrk="1" hangingPunct="1">
              <a:buFontTx/>
              <a:buNone/>
              <a:defRPr/>
            </a:pPr>
            <a:endParaRPr lang="en-US" altLang="ko-KR" dirty="0"/>
          </a:p>
          <a:p>
            <a:pPr marL="50800" indent="0" eaLnBrk="1" hangingPunct="1">
              <a:buFontTx/>
              <a:buNone/>
              <a:defRPr/>
            </a:pPr>
            <a:endParaRPr lang="en-US" altLang="ko-KR" dirty="0" smtClean="0"/>
          </a:p>
          <a:p>
            <a:pPr marL="50800" indent="0" eaLnBrk="1" hangingPunct="1">
              <a:buFontTx/>
              <a:buNone/>
              <a:defRPr/>
            </a:pPr>
            <a:endParaRPr lang="en-US" altLang="ko-KR" dirty="0"/>
          </a:p>
        </p:txBody>
      </p:sp>
      <p:sp>
        <p:nvSpPr>
          <p:cNvPr id="4" name="슬라이드 번호 개체 틀 5"/>
          <p:cNvSpPr>
            <a:spLocks noGrp="1"/>
          </p:cNvSpPr>
          <p:nvPr>
            <p:ph type="sldNum" sz="quarter" idx="10"/>
          </p:nvPr>
        </p:nvSpPr>
        <p:spPr/>
        <p:txBody>
          <a:bodyPr/>
          <a:lstStyle/>
          <a:p>
            <a:pPr>
              <a:defRPr/>
            </a:pPr>
            <a:fld id="{86311E9C-A60D-4099-82D1-DD2A111428AA}" type="slidenum">
              <a:rPr lang="ko-KR" altLang="en-US"/>
              <a:pPr>
                <a:defRPr/>
              </a:pPr>
              <a:t>69</a:t>
            </a:fld>
            <a:endParaRPr lang="ko-KR" altLang="en-US"/>
          </a:p>
        </p:txBody>
      </p:sp>
      <p:graphicFrame>
        <p:nvGraphicFramePr>
          <p:cNvPr id="31" name="표 30"/>
          <p:cNvGraphicFramePr>
            <a:graphicFrameLocks noGrp="1"/>
          </p:cNvGraphicFramePr>
          <p:nvPr/>
        </p:nvGraphicFramePr>
        <p:xfrm>
          <a:off x="608013" y="3193796"/>
          <a:ext cx="7996237" cy="1253604"/>
        </p:xfrm>
        <a:graphic>
          <a:graphicData uri="http://schemas.openxmlformats.org/drawingml/2006/table">
            <a:tbl>
              <a:tblPr/>
              <a:tblGrid>
                <a:gridCol w="7996237"/>
              </a:tblGrid>
              <a:tr h="1253604">
                <a:tc>
                  <a:txBody>
                    <a:bodyPr/>
                    <a:lstStyle/>
                    <a:p>
                      <a:pPr marL="1830387" marR="0" lvl="0" indent="-285750" algn="l" defTabSz="914400" rtl="0" eaLnBrk="1" fontAlgn="base" latinLnBrk="1" hangingPunct="1">
                        <a:lnSpc>
                          <a:spcPct val="120000"/>
                        </a:lnSpc>
                        <a:spcBef>
                          <a:spcPct val="0"/>
                        </a:spcBef>
                        <a:spcAft>
                          <a:spcPct val="0"/>
                        </a:spcAft>
                        <a:buClrTx/>
                        <a:buSzTx/>
                        <a:buFontTx/>
                        <a:buChar char="-"/>
                        <a:tabLst>
                          <a:tab pos="269875" algn="l"/>
                        </a:tabLst>
                      </a:pPr>
                      <a:r>
                        <a:rPr kumimoji="0" lang="ko-KR" altLang="en-US" sz="1500" b="0" i="0" u="none" strike="noStrike" kern="1200" cap="none" normalizeH="0" baseline="0" dirty="0" smtClean="0">
                          <a:ln>
                            <a:noFill/>
                          </a:ln>
                          <a:solidFill>
                            <a:srgbClr val="262626"/>
                          </a:solidFill>
                          <a:effectLst/>
                          <a:latin typeface="맑은 고딕" pitchFamily="50" charset="-127"/>
                          <a:ea typeface="맑은 고딕" pitchFamily="50" charset="-127"/>
                          <a:cs typeface="+mn-cs"/>
                        </a:rPr>
                        <a:t>문서 작성시 경쟁당국이나 언론에 알려질 것을 전제로 작성할 것</a:t>
                      </a:r>
                      <a:endParaRPr kumimoji="0" lang="en-US" altLang="ko-KR" sz="1500" b="0" i="0" u="none" strike="noStrike" kern="1200" cap="none" normalizeH="0" baseline="0" dirty="0" smtClean="0">
                        <a:ln>
                          <a:noFill/>
                        </a:ln>
                        <a:solidFill>
                          <a:srgbClr val="262626"/>
                        </a:solidFill>
                        <a:effectLst/>
                        <a:latin typeface="맑은 고딕" pitchFamily="50" charset="-127"/>
                        <a:ea typeface="맑은 고딕" pitchFamily="50" charset="-127"/>
                        <a:cs typeface="+mn-cs"/>
                      </a:endParaRPr>
                    </a:p>
                    <a:p>
                      <a:pPr marL="1830387" marR="0" lvl="0" indent="-285750" algn="l" defTabSz="914400" rtl="0" eaLnBrk="1" fontAlgn="base" latinLnBrk="1" hangingPunct="1">
                        <a:lnSpc>
                          <a:spcPct val="120000"/>
                        </a:lnSpc>
                        <a:spcBef>
                          <a:spcPct val="0"/>
                        </a:spcBef>
                        <a:spcAft>
                          <a:spcPct val="0"/>
                        </a:spcAft>
                        <a:buClrTx/>
                        <a:buSzTx/>
                        <a:buFontTx/>
                        <a:buChar char="-"/>
                        <a:tabLst>
                          <a:tab pos="269875" algn="l"/>
                        </a:tabLst>
                      </a:pPr>
                      <a:r>
                        <a:rPr kumimoji="0" lang="ko-KR" altLang="en-US" sz="1500" b="0" i="0" u="none" strike="noStrike" kern="1200" cap="none" normalizeH="0" baseline="0" dirty="0" smtClean="0">
                          <a:ln>
                            <a:noFill/>
                          </a:ln>
                          <a:solidFill>
                            <a:srgbClr val="262626"/>
                          </a:solidFill>
                          <a:effectLst/>
                          <a:latin typeface="맑은 고딕" pitchFamily="50" charset="-127"/>
                          <a:ea typeface="맑은 고딕" pitchFamily="50" charset="-127"/>
                          <a:cs typeface="+mn-cs"/>
                        </a:rPr>
                        <a:t>시장에서의 지위를 과시하거나</a:t>
                      </a:r>
                      <a:r>
                        <a:rPr kumimoji="0" lang="en-US" altLang="ko-KR" sz="1500" b="0" i="0" u="none" strike="noStrike" kern="1200" cap="none" normalizeH="0" baseline="0" dirty="0" smtClean="0">
                          <a:ln>
                            <a:noFill/>
                          </a:ln>
                          <a:solidFill>
                            <a:srgbClr val="262626"/>
                          </a:solidFill>
                          <a:effectLst/>
                          <a:latin typeface="맑은 고딕" pitchFamily="50" charset="-127"/>
                          <a:ea typeface="맑은 고딕" pitchFamily="50" charset="-127"/>
                          <a:cs typeface="+mn-cs"/>
                        </a:rPr>
                        <a:t>,</a:t>
                      </a:r>
                      <a:r>
                        <a:rPr kumimoji="0" lang="ko-KR" altLang="en-US" sz="1500" b="0" i="0" u="none" strike="noStrike" kern="1200" cap="none" normalizeH="0" baseline="0" dirty="0" smtClean="0">
                          <a:ln>
                            <a:noFill/>
                          </a:ln>
                          <a:solidFill>
                            <a:srgbClr val="262626"/>
                          </a:solidFill>
                          <a:effectLst/>
                          <a:latin typeface="맑은 고딕" pitchFamily="50" charset="-127"/>
                          <a:ea typeface="맑은 고딕" pitchFamily="50" charset="-127"/>
                          <a:cs typeface="+mn-cs"/>
                        </a:rPr>
                        <a:t> 자신의 업무실적을 지나치게 과장하는 표현은 자제하는 것이 바람직함</a:t>
                      </a:r>
                      <a:endParaRPr kumimoji="0" lang="ko-KR" sz="1500" b="0" i="0" u="none" strike="noStrike" kern="1200" cap="none" normalizeH="0" baseline="0" dirty="0" smtClean="0">
                        <a:ln>
                          <a:noFill/>
                        </a:ln>
                        <a:solidFill>
                          <a:srgbClr val="262626"/>
                        </a:solidFill>
                        <a:effectLst/>
                        <a:latin typeface="맑은 고딕" pitchFamily="50" charset="-127"/>
                        <a:ea typeface="맑은 고딕" pitchFamily="50" charset="-127"/>
                        <a:cs typeface="+mn-cs"/>
                      </a:endParaRPr>
                    </a:p>
                  </a:txBody>
                  <a:tcPr marL="68580" marR="68580" marT="0" marB="0" anchor="ctr" horzOverflow="overflow">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32" name="표 31"/>
          <p:cNvGraphicFramePr>
            <a:graphicFrameLocks noGrp="1"/>
          </p:cNvGraphicFramePr>
          <p:nvPr/>
        </p:nvGraphicFramePr>
        <p:xfrm>
          <a:off x="611188" y="1221105"/>
          <a:ext cx="7993062" cy="1883859"/>
        </p:xfrm>
        <a:graphic>
          <a:graphicData uri="http://schemas.openxmlformats.org/drawingml/2006/table">
            <a:tbl>
              <a:tblPr/>
              <a:tblGrid>
                <a:gridCol w="7993062"/>
              </a:tblGrid>
              <a:tr h="1883859">
                <a:tc>
                  <a:txBody>
                    <a:bodyPr/>
                    <a:lstStyle/>
                    <a:p>
                      <a:pPr marL="1830387" marR="0" lvl="0" indent="-285750" algn="l" defTabSz="914400" rtl="0" eaLnBrk="1" fontAlgn="base" latinLnBrk="1" hangingPunct="1">
                        <a:lnSpc>
                          <a:spcPct val="120000"/>
                        </a:lnSpc>
                        <a:spcBef>
                          <a:spcPct val="0"/>
                        </a:spcBef>
                        <a:spcAft>
                          <a:spcPct val="0"/>
                        </a:spcAft>
                        <a:buClrTx/>
                        <a:buSzTx/>
                        <a:buFontTx/>
                        <a:buChar char="-"/>
                        <a:tabLst>
                          <a:tab pos="269875" algn="l"/>
                        </a:tabLst>
                      </a:pPr>
                      <a:r>
                        <a:rPr kumimoji="0" lang="ko-KR" altLang="en-US" sz="1500" b="1" i="0" u="none" strike="noStrike" cap="none" normalizeH="0" baseline="0" dirty="0" smtClean="0">
                          <a:ln>
                            <a:noFill/>
                          </a:ln>
                          <a:solidFill>
                            <a:srgbClr val="262626"/>
                          </a:solidFill>
                          <a:effectLst/>
                          <a:latin typeface="맑은 고딕" pitchFamily="50" charset="-127"/>
                          <a:ea typeface="맑은 고딕" pitchFamily="50" charset="-127"/>
                        </a:rPr>
                        <a:t>현장에서</a:t>
                      </a:r>
                      <a:r>
                        <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rPr>
                        <a:t>: </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문제의 소지가 있는 상황에 처할 경우 반대의사를 명확히 하고</a:t>
                      </a:r>
                      <a:r>
                        <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rPr>
                        <a:t>, </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자신의 의사를 개진하지 않으며 즉시 퇴장해야 함</a:t>
                      </a:r>
                      <a:endPar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endParaRPr>
                    </a:p>
                    <a:p>
                      <a:pPr marL="1830387" marR="0" lvl="0" indent="-285750" algn="l" defTabSz="914400" rtl="0" eaLnBrk="1" fontAlgn="base" latinLnBrk="1" hangingPunct="1">
                        <a:lnSpc>
                          <a:spcPct val="120000"/>
                        </a:lnSpc>
                        <a:spcBef>
                          <a:spcPct val="0"/>
                        </a:spcBef>
                        <a:spcAft>
                          <a:spcPct val="0"/>
                        </a:spcAft>
                        <a:buClrTx/>
                        <a:buSzTx/>
                        <a:buFontTx/>
                        <a:buChar char="-"/>
                        <a:tabLst>
                          <a:tab pos="269875" algn="l"/>
                        </a:tabLst>
                      </a:pPr>
                      <a:r>
                        <a:rPr kumimoji="0" lang="ko-KR" altLang="en-US" sz="1500" b="1" i="0" u="none" strike="noStrike" cap="none" normalizeH="0" baseline="0" dirty="0" smtClean="0">
                          <a:ln>
                            <a:noFill/>
                          </a:ln>
                          <a:solidFill>
                            <a:srgbClr val="262626"/>
                          </a:solidFill>
                          <a:effectLst/>
                          <a:latin typeface="맑은 고딕" pitchFamily="50" charset="-127"/>
                          <a:ea typeface="맑은 고딕" pitchFamily="50" charset="-127"/>
                        </a:rPr>
                        <a:t>회사 복귀 후</a:t>
                      </a:r>
                      <a:r>
                        <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rPr>
                        <a:t>: </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모임의 일시</a:t>
                      </a:r>
                      <a:r>
                        <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rPr>
                        <a:t>, </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장소</a:t>
                      </a:r>
                      <a:r>
                        <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rPr>
                        <a:t>, </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발언자</a:t>
                      </a:r>
                      <a:r>
                        <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rPr>
                        <a:t>, </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문제된 발언 내용</a:t>
                      </a:r>
                      <a:r>
                        <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rPr>
                        <a:t>, </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반대의사 표명내용 등에 관한 보고서를 작성하여 </a:t>
                      </a:r>
                      <a:r>
                        <a:rPr kumimoji="0" lang="ko-KR" altLang="en-US" sz="1500" b="0" i="0" u="none" strike="noStrike" cap="none" normalizeH="0" baseline="0" dirty="0" err="1" smtClean="0">
                          <a:ln>
                            <a:noFill/>
                          </a:ln>
                          <a:solidFill>
                            <a:srgbClr val="262626"/>
                          </a:solidFill>
                          <a:effectLst/>
                          <a:latin typeface="맑은 고딕" pitchFamily="50" charset="-127"/>
                          <a:ea typeface="맑은 고딕" pitchFamily="50" charset="-127"/>
                        </a:rPr>
                        <a:t>법무팀에</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 보고</a:t>
                      </a:r>
                      <a:r>
                        <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rPr>
                        <a:t>. </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이러한 기록을 잘 보존해두되 심각한 내용인 경우 해당회사에 항의서한 보내는 방법도 고려</a:t>
                      </a:r>
                      <a:endParaRPr kumimoji="0" lang="ko-KR" sz="1500" b="0" i="0" u="none" strike="noStrike" cap="none" normalizeH="0" baseline="0" dirty="0" smtClean="0">
                        <a:ln>
                          <a:noFill/>
                        </a:ln>
                        <a:solidFill>
                          <a:srgbClr val="262626"/>
                        </a:solidFill>
                        <a:effectLst/>
                        <a:latin typeface="맑은 고딕" pitchFamily="50" charset="-127"/>
                        <a:ea typeface="바탕" pitchFamily="18" charset="-127"/>
                      </a:endParaRPr>
                    </a:p>
                  </a:txBody>
                  <a:tcPr marL="68580" marR="68580" marT="0" marB="0" anchor="ctr" horzOverflow="overflow">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grpSp>
        <p:nvGrpSpPr>
          <p:cNvPr id="2" name="그룹 7"/>
          <p:cNvGrpSpPr>
            <a:grpSpLocks/>
          </p:cNvGrpSpPr>
          <p:nvPr/>
        </p:nvGrpSpPr>
        <p:grpSpPr bwMode="auto">
          <a:xfrm>
            <a:off x="614735" y="1218659"/>
            <a:ext cx="1512887" cy="1886305"/>
            <a:chOff x="611560" y="3429000"/>
            <a:chExt cx="1607654" cy="627520"/>
          </a:xfrm>
        </p:grpSpPr>
        <p:sp>
          <p:nvSpPr>
            <p:cNvPr id="34" name="오각형 33"/>
            <p:cNvSpPr/>
            <p:nvPr/>
          </p:nvSpPr>
          <p:spPr>
            <a:xfrm>
              <a:off x="611560" y="3429000"/>
              <a:ext cx="1607654" cy="627520"/>
            </a:xfrm>
            <a:prstGeom prst="homePlate">
              <a:avLst>
                <a:gd name="adj" fmla="val 33961"/>
              </a:avLst>
            </a:prstGeom>
            <a:gradFill flip="none" rotWithShape="1">
              <a:gsLst>
                <a:gs pos="100000">
                  <a:schemeClr val="tx1">
                    <a:lumMod val="85000"/>
                    <a:lumOff val="15000"/>
                  </a:schemeClr>
                </a:gs>
                <a:gs pos="0">
                  <a:schemeClr val="tx1">
                    <a:lumMod val="65000"/>
                    <a:lumOff val="35000"/>
                  </a:schemeClr>
                </a:gs>
              </a:gsLst>
              <a:lin ang="5400000" scaled="1"/>
              <a:tileRect/>
            </a:gra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latinLnBrk="0">
                <a:tabLst>
                  <a:tab pos="542925" algn="l"/>
                </a:tabLst>
                <a:defRPr/>
              </a:pPr>
              <a:endParaRPr lang="ko-KR" altLang="en-US" sz="1400" kern="0" dirty="0">
                <a:solidFill>
                  <a:schemeClr val="bg1"/>
                </a:solidFill>
              </a:endParaRPr>
            </a:p>
          </p:txBody>
        </p:sp>
        <p:sp>
          <p:nvSpPr>
            <p:cNvPr id="43041" name="직사각형 9"/>
            <p:cNvSpPr>
              <a:spLocks noChangeArrowheads="1"/>
            </p:cNvSpPr>
            <p:nvPr/>
          </p:nvSpPr>
          <p:spPr bwMode="auto">
            <a:xfrm>
              <a:off x="696989" y="3599365"/>
              <a:ext cx="1286419" cy="276449"/>
            </a:xfrm>
            <a:prstGeom prst="rect">
              <a:avLst/>
            </a:prstGeom>
            <a:noFill/>
            <a:ln w="9525">
              <a:noFill/>
              <a:miter lim="800000"/>
              <a:headEnd/>
              <a:tailEnd/>
            </a:ln>
          </p:spPr>
          <p:txBody>
            <a:bodyPr wrap="none" anchor="ctr">
              <a:spAutoFit/>
            </a:bodyPr>
            <a:lstStyle/>
            <a:p>
              <a:r>
                <a:rPr lang="ko-KR" altLang="en-US" sz="1600" b="1" dirty="0">
                  <a:solidFill>
                    <a:schemeClr val="bg1"/>
                  </a:solidFill>
                  <a:latin typeface="맑은 고딕" pitchFamily="50" charset="-127"/>
                  <a:ea typeface="맑은 고딕" pitchFamily="50" charset="-127"/>
                </a:rPr>
                <a:t>모임에서</a:t>
              </a:r>
              <a:endParaRPr lang="en-US" altLang="ko-KR" sz="1600" b="1" dirty="0">
                <a:solidFill>
                  <a:schemeClr val="bg1"/>
                </a:solidFill>
                <a:latin typeface="맑은 고딕" pitchFamily="50" charset="-127"/>
                <a:ea typeface="맑은 고딕" pitchFamily="50" charset="-127"/>
              </a:endParaRPr>
            </a:p>
            <a:p>
              <a:r>
                <a:rPr lang="ko-KR" altLang="en-US" sz="1600" b="1" dirty="0">
                  <a:solidFill>
                    <a:schemeClr val="bg1"/>
                  </a:solidFill>
                  <a:latin typeface="맑은 고딕" pitchFamily="50" charset="-127"/>
                  <a:ea typeface="맑은 고딕" pitchFamily="50" charset="-127"/>
                </a:rPr>
                <a:t>위법행위가</a:t>
              </a:r>
              <a:endParaRPr lang="en-US" altLang="ko-KR" sz="1600" b="1" dirty="0">
                <a:solidFill>
                  <a:schemeClr val="bg1"/>
                </a:solidFill>
                <a:latin typeface="맑은 고딕" pitchFamily="50" charset="-127"/>
                <a:ea typeface="맑은 고딕" pitchFamily="50" charset="-127"/>
              </a:endParaRPr>
            </a:p>
            <a:p>
              <a:r>
                <a:rPr lang="ko-KR" altLang="en-US" sz="1600" b="1" dirty="0">
                  <a:solidFill>
                    <a:schemeClr val="bg1"/>
                  </a:solidFill>
                  <a:latin typeface="맑은 고딕" pitchFamily="50" charset="-127"/>
                  <a:ea typeface="맑은 고딕" pitchFamily="50" charset="-127"/>
                </a:rPr>
                <a:t>있을 경우</a:t>
              </a:r>
              <a:endParaRPr lang="en-US" altLang="ko-KR" sz="1600" b="1" dirty="0">
                <a:solidFill>
                  <a:schemeClr val="bg1"/>
                </a:solidFill>
                <a:latin typeface="맑은 고딕" pitchFamily="50" charset="-127"/>
                <a:ea typeface="맑은 고딕" pitchFamily="50" charset="-127"/>
              </a:endParaRPr>
            </a:p>
          </p:txBody>
        </p:sp>
      </p:grpSp>
      <p:grpSp>
        <p:nvGrpSpPr>
          <p:cNvPr id="3" name="그룹 10"/>
          <p:cNvGrpSpPr>
            <a:grpSpLocks/>
          </p:cNvGrpSpPr>
          <p:nvPr/>
        </p:nvGrpSpPr>
        <p:grpSpPr bwMode="auto">
          <a:xfrm>
            <a:off x="608013" y="3200146"/>
            <a:ext cx="1371600" cy="1243772"/>
            <a:chOff x="611560" y="3429000"/>
            <a:chExt cx="1527469" cy="627520"/>
          </a:xfrm>
        </p:grpSpPr>
        <p:sp>
          <p:nvSpPr>
            <p:cNvPr id="37" name="오각형 36"/>
            <p:cNvSpPr/>
            <p:nvPr/>
          </p:nvSpPr>
          <p:spPr>
            <a:xfrm>
              <a:off x="611560" y="3429000"/>
              <a:ext cx="1527469" cy="627520"/>
            </a:xfrm>
            <a:prstGeom prst="homePlate">
              <a:avLst>
                <a:gd name="adj" fmla="val 33961"/>
              </a:avLst>
            </a:prstGeom>
            <a:gradFill flip="none" rotWithShape="1">
              <a:gsLst>
                <a:gs pos="100000">
                  <a:schemeClr val="tx2">
                    <a:lumMod val="75000"/>
                  </a:schemeClr>
                </a:gs>
                <a:gs pos="0">
                  <a:srgbClr val="005392"/>
                </a:gs>
              </a:gsLst>
              <a:lin ang="5400000" scaled="1"/>
              <a:tileRect/>
            </a:gra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latinLnBrk="0">
                <a:tabLst>
                  <a:tab pos="542925" algn="l"/>
                </a:tabLst>
                <a:defRPr/>
              </a:pPr>
              <a:endParaRPr lang="ko-KR" altLang="en-US" sz="1400" kern="0" dirty="0">
                <a:solidFill>
                  <a:schemeClr val="bg1"/>
                </a:solidFill>
              </a:endParaRPr>
            </a:p>
          </p:txBody>
        </p:sp>
        <p:sp>
          <p:nvSpPr>
            <p:cNvPr id="43037" name="직사각형 12"/>
            <p:cNvSpPr>
              <a:spLocks noChangeArrowheads="1"/>
            </p:cNvSpPr>
            <p:nvPr/>
          </p:nvSpPr>
          <p:spPr bwMode="auto">
            <a:xfrm>
              <a:off x="740718" y="3590070"/>
              <a:ext cx="1098029" cy="295036"/>
            </a:xfrm>
            <a:prstGeom prst="rect">
              <a:avLst/>
            </a:prstGeom>
            <a:noFill/>
            <a:ln w="9525">
              <a:noFill/>
              <a:miter lim="800000"/>
              <a:headEnd/>
              <a:tailEnd/>
            </a:ln>
          </p:spPr>
          <p:txBody>
            <a:bodyPr anchor="ctr">
              <a:spAutoFit/>
            </a:bodyPr>
            <a:lstStyle/>
            <a:p>
              <a:r>
                <a:rPr lang="ko-KR" altLang="en-US" sz="1600" b="1" dirty="0">
                  <a:solidFill>
                    <a:schemeClr val="bg1"/>
                  </a:solidFill>
                  <a:latin typeface="맑은 고딕" pitchFamily="50" charset="-127"/>
                  <a:ea typeface="맑은 고딕" pitchFamily="50" charset="-127"/>
                </a:rPr>
                <a:t>문서작성</a:t>
              </a:r>
              <a:r>
                <a:rPr lang="ko-KR" altLang="en-US" sz="1400" b="1" dirty="0">
                  <a:solidFill>
                    <a:schemeClr val="bg1"/>
                  </a:solidFill>
                  <a:latin typeface="맑은 고딕" pitchFamily="50" charset="-127"/>
                  <a:ea typeface="맑은 고딕" pitchFamily="50" charset="-127"/>
                </a:rPr>
                <a:t> </a:t>
              </a:r>
            </a:p>
          </p:txBody>
        </p:sp>
      </p:grpSp>
      <p:graphicFrame>
        <p:nvGraphicFramePr>
          <p:cNvPr id="40" name="표 39"/>
          <p:cNvGraphicFramePr>
            <a:graphicFrameLocks noGrp="1"/>
          </p:cNvGraphicFramePr>
          <p:nvPr/>
        </p:nvGraphicFramePr>
        <p:xfrm>
          <a:off x="614363" y="4581129"/>
          <a:ext cx="7993062" cy="1893189"/>
        </p:xfrm>
        <a:graphic>
          <a:graphicData uri="http://schemas.openxmlformats.org/drawingml/2006/table">
            <a:tbl>
              <a:tblPr/>
              <a:tblGrid>
                <a:gridCol w="7993062"/>
              </a:tblGrid>
              <a:tr h="1867296">
                <a:tc>
                  <a:txBody>
                    <a:bodyPr/>
                    <a:lstStyle/>
                    <a:p>
                      <a:pPr marL="1830387" marR="0" lvl="0" indent="-285750" algn="l" defTabSz="914400" rtl="0" eaLnBrk="1" fontAlgn="base" latinLnBrk="1" hangingPunct="1">
                        <a:lnSpc>
                          <a:spcPct val="120000"/>
                        </a:lnSpc>
                        <a:spcBef>
                          <a:spcPct val="0"/>
                        </a:spcBef>
                        <a:spcAft>
                          <a:spcPct val="0"/>
                        </a:spcAft>
                        <a:buClrTx/>
                        <a:buSzTx/>
                        <a:buFontTx/>
                        <a:buChar char="-"/>
                        <a:tabLst>
                          <a:tab pos="269875" algn="l"/>
                        </a:tabLst>
                      </a:pP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반드시 경쟁사 정보 취득의 경로와 출처를 밝혀 불필요한 오해를 제거해야 함</a:t>
                      </a:r>
                      <a:endPar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endParaRPr>
                    </a:p>
                    <a:p>
                      <a:pPr marL="1830387" marR="0" lvl="0" indent="-285750" algn="l" defTabSz="914400" rtl="0" eaLnBrk="1" fontAlgn="base" latinLnBrk="1" hangingPunct="1">
                        <a:lnSpc>
                          <a:spcPct val="120000"/>
                        </a:lnSpc>
                        <a:spcBef>
                          <a:spcPct val="0"/>
                        </a:spcBef>
                        <a:spcAft>
                          <a:spcPct val="0"/>
                        </a:spcAft>
                        <a:buClrTx/>
                        <a:buSzTx/>
                        <a:buFontTx/>
                        <a:buChar char="-"/>
                        <a:tabLst>
                          <a:tab pos="269875" algn="l"/>
                        </a:tabLst>
                      </a:pP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신문기사</a:t>
                      </a:r>
                      <a:r>
                        <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rPr>
                        <a:t>, </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소비자들로부터 입수되는 정보</a:t>
                      </a:r>
                      <a:r>
                        <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rPr>
                        <a:t>, </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홈페이지 등 공식적인 경로를 통해 정보를 얻어야 하고</a:t>
                      </a:r>
                      <a:r>
                        <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rPr>
                        <a:t>, </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복수대리점 등에게 경쟁사 정보교환을 요청해서도 아니 됨</a:t>
                      </a:r>
                      <a:endPar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endParaRPr>
                    </a:p>
                    <a:p>
                      <a:pPr marL="1830387" marR="0" lvl="0" indent="-285750" algn="l" defTabSz="914400" rtl="0" eaLnBrk="1" fontAlgn="base" latinLnBrk="1" hangingPunct="1">
                        <a:lnSpc>
                          <a:spcPct val="120000"/>
                        </a:lnSpc>
                        <a:spcBef>
                          <a:spcPct val="0"/>
                        </a:spcBef>
                        <a:spcAft>
                          <a:spcPct val="0"/>
                        </a:spcAft>
                        <a:buClrTx/>
                        <a:buSzTx/>
                        <a:buFontTx/>
                        <a:buChar char="-"/>
                        <a:tabLst>
                          <a:tab pos="269875" algn="l"/>
                        </a:tabLst>
                      </a:pP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영업 </a:t>
                      </a:r>
                      <a:r>
                        <a:rPr kumimoji="0" lang="ko-KR" altLang="en-US" sz="1500" b="0" i="0" u="none" strike="noStrike" cap="none" normalizeH="0" baseline="0" dirty="0" err="1" smtClean="0">
                          <a:ln>
                            <a:noFill/>
                          </a:ln>
                          <a:solidFill>
                            <a:srgbClr val="262626"/>
                          </a:solidFill>
                          <a:effectLst/>
                          <a:latin typeface="맑은 고딕" pitchFamily="50" charset="-127"/>
                          <a:ea typeface="맑은 고딕" pitchFamily="50" charset="-127"/>
                        </a:rPr>
                        <a:t>사업원들에게</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 정확한 경쟁사 동향</a:t>
                      </a:r>
                      <a:r>
                        <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rPr>
                        <a:t>(</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특히</a:t>
                      </a:r>
                      <a:r>
                        <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rPr>
                        <a:t>, </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가격인상 계획 등</a:t>
                      </a:r>
                      <a:r>
                        <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rPr>
                        <a:t>)</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을 신속히 파악하라는 무리한 요구는 하지 않아야 함</a:t>
                      </a:r>
                      <a:endParaRPr kumimoji="0" lang="ko-KR" sz="1500" b="0" i="0" u="none" strike="noStrike" cap="none" normalizeH="0" baseline="0" dirty="0" smtClean="0">
                        <a:ln>
                          <a:noFill/>
                        </a:ln>
                        <a:solidFill>
                          <a:srgbClr val="262626"/>
                        </a:solidFill>
                        <a:effectLst/>
                        <a:latin typeface="맑은 고딕" pitchFamily="50" charset="-127"/>
                        <a:ea typeface="바탕" pitchFamily="18" charset="-127"/>
                      </a:endParaRPr>
                    </a:p>
                  </a:txBody>
                  <a:tcPr marL="68580" marR="68580" marT="0" marB="0" anchor="ctr" horzOverflow="overflow">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grpSp>
        <p:nvGrpSpPr>
          <p:cNvPr id="5" name="그룹 7"/>
          <p:cNvGrpSpPr>
            <a:grpSpLocks/>
          </p:cNvGrpSpPr>
          <p:nvPr/>
        </p:nvGrpSpPr>
        <p:grpSpPr bwMode="auto">
          <a:xfrm>
            <a:off x="614735" y="4578981"/>
            <a:ext cx="1512540" cy="1869744"/>
            <a:chOff x="611560" y="3429000"/>
            <a:chExt cx="1607654" cy="627520"/>
          </a:xfrm>
          <a:solidFill>
            <a:schemeClr val="bg1">
              <a:lumMod val="50000"/>
            </a:schemeClr>
          </a:solidFill>
        </p:grpSpPr>
        <p:sp>
          <p:nvSpPr>
            <p:cNvPr id="42" name="오각형 41"/>
            <p:cNvSpPr/>
            <p:nvPr/>
          </p:nvSpPr>
          <p:spPr>
            <a:xfrm>
              <a:off x="611560" y="3429000"/>
              <a:ext cx="1607654" cy="627520"/>
            </a:xfrm>
            <a:prstGeom prst="homePlate">
              <a:avLst>
                <a:gd name="adj" fmla="val 33961"/>
              </a:avLst>
            </a:prstGeom>
            <a:grp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latinLnBrk="0">
                <a:tabLst>
                  <a:tab pos="542925" algn="l"/>
                </a:tabLst>
                <a:defRPr/>
              </a:pPr>
              <a:endParaRPr lang="ko-KR" altLang="en-US" sz="1400" kern="0" dirty="0">
                <a:solidFill>
                  <a:schemeClr val="bg1"/>
                </a:solidFill>
              </a:endParaRPr>
            </a:p>
          </p:txBody>
        </p:sp>
        <p:sp>
          <p:nvSpPr>
            <p:cNvPr id="43" name="직사각형 9"/>
            <p:cNvSpPr>
              <a:spLocks noChangeArrowheads="1"/>
            </p:cNvSpPr>
            <p:nvPr/>
          </p:nvSpPr>
          <p:spPr bwMode="auto">
            <a:xfrm>
              <a:off x="696989" y="3610188"/>
              <a:ext cx="1363385" cy="254804"/>
            </a:xfrm>
            <a:prstGeom prst="rect">
              <a:avLst/>
            </a:prstGeom>
            <a:grpFill/>
            <a:ln>
              <a:noFill/>
            </a:ln>
            <a:extLst/>
          </p:spPr>
          <p:txBody>
            <a:bodyPr wrap="none" anchor="ctr">
              <a:spAutoFit/>
            </a:bodyPr>
            <a:lstStyle/>
            <a:p>
              <a:pPr>
                <a:defRPr/>
              </a:pPr>
              <a:r>
                <a:rPr lang="ko-KR" altLang="en-US" sz="1600" b="1" dirty="0">
                  <a:solidFill>
                    <a:schemeClr val="bg1"/>
                  </a:solidFill>
                  <a:latin typeface="맑은 고딕" pitchFamily="50" charset="-127"/>
                  <a:ea typeface="맑은 고딕" pitchFamily="50" charset="-127"/>
                </a:rPr>
                <a:t>경쟁사 동향</a:t>
              </a:r>
              <a:endParaRPr lang="en-US" altLang="ko-KR" sz="1600" b="1" dirty="0">
                <a:solidFill>
                  <a:schemeClr val="bg1"/>
                </a:solidFill>
                <a:latin typeface="맑은 고딕" pitchFamily="50" charset="-127"/>
                <a:ea typeface="맑은 고딕" pitchFamily="50" charset="-127"/>
              </a:endParaRPr>
            </a:p>
            <a:p>
              <a:pPr>
                <a:defRPr/>
              </a:pPr>
              <a:r>
                <a:rPr lang="ko-KR" altLang="en-US" sz="1600" b="1" dirty="0">
                  <a:solidFill>
                    <a:schemeClr val="bg1"/>
                  </a:solidFill>
                  <a:latin typeface="맑은 고딕" pitchFamily="50" charset="-127"/>
                  <a:ea typeface="맑은 고딕" pitchFamily="50" charset="-127"/>
                </a:rPr>
                <a:t>파악 관련</a:t>
              </a:r>
              <a:endParaRPr lang="en-US" altLang="ko-KR" sz="1600" b="1" dirty="0">
                <a:solidFill>
                  <a:schemeClr val="bg1"/>
                </a:solidFill>
                <a:latin typeface="맑은 고딕" pitchFamily="50" charset="-127"/>
                <a:ea typeface="맑은 고딕" pitchFamily="50" charset="-127"/>
              </a:endParaRPr>
            </a:p>
          </p:txBody>
        </p:sp>
      </p:grpSp>
      <p:sp>
        <p:nvSpPr>
          <p:cNvPr id="17" name="제목 1"/>
          <p:cNvSpPr txBox="1">
            <a:spLocks/>
          </p:cNvSpPr>
          <p:nvPr/>
        </p:nvSpPr>
        <p:spPr>
          <a:xfrm>
            <a:off x="457200" y="296652"/>
            <a:ext cx="8229600" cy="613229"/>
          </a:xfrm>
          <a:prstGeom prst="rect">
            <a:avLst/>
          </a:prstGeom>
        </p:spPr>
        <p:txBody>
          <a:bodyPr vert="horz" lIns="91440" tIns="45720" rIns="91440" bIns="45720" rtlCol="0" anchor="ctr">
            <a:normAutofit/>
          </a:bodyPr>
          <a:lstStyle/>
          <a:p>
            <a:pPr marL="0" marR="0" lvl="0" indent="0" algn="l" defTabSz="914400" rtl="0" eaLnBrk="0" fontAlgn="base" latinLnBrk="1" hangingPunct="0">
              <a:lnSpc>
                <a:spcPct val="100000"/>
              </a:lnSpc>
              <a:spcBef>
                <a:spcPct val="0"/>
              </a:spcBef>
              <a:spcAft>
                <a:spcPct val="0"/>
              </a:spcAft>
              <a:buClrTx/>
              <a:buSzTx/>
              <a:buFontTx/>
              <a:buNone/>
              <a:tabLst/>
              <a:defRPr/>
            </a:pPr>
            <a:r>
              <a:rPr kumimoji="0" lang="en-US" altLang="ko-KR" sz="3000" b="1" i="0" u="none" strike="noStrike" kern="1200" cap="none" spc="0" normalizeH="0" baseline="0" noProof="0" dirty="0" smtClean="0">
                <a:ln>
                  <a:noFill/>
                </a:ln>
                <a:solidFill>
                  <a:schemeClr val="bg1"/>
                </a:solidFill>
                <a:effectLst/>
                <a:uLnTx/>
                <a:uFillTx/>
                <a:latin typeface="Tahoma" pitchFamily="34" charset="0"/>
                <a:ea typeface="+mj-ea"/>
                <a:cs typeface="Tahoma" pitchFamily="34" charset="0"/>
              </a:rPr>
              <a:t>VII. </a:t>
            </a:r>
            <a:r>
              <a:rPr kumimoji="0" lang="ko-KR" altLang="en-US" sz="3000" b="1" i="0" u="none" strike="noStrike" kern="1200" cap="none" spc="0" normalizeH="0" baseline="0" noProof="0" dirty="0" smtClean="0">
                <a:ln>
                  <a:noFill/>
                </a:ln>
                <a:solidFill>
                  <a:schemeClr val="bg1"/>
                </a:solidFill>
                <a:effectLst/>
                <a:uLnTx/>
                <a:uFillTx/>
                <a:latin typeface="Tahoma" pitchFamily="34" charset="0"/>
                <a:ea typeface="+mj-ea"/>
                <a:cs typeface="Tahoma" pitchFamily="34" charset="0"/>
              </a:rPr>
              <a:t>담합 관련 유의사항</a:t>
            </a:r>
            <a:endParaRPr kumimoji="0" lang="ko-KR" altLang="en-US" sz="3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ahoma" pitchFamily="34" charset="0"/>
              <a:ea typeface="+mj-ea"/>
              <a:cs typeface="Tahoma" pitchFamily="34"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I. </a:t>
            </a:r>
            <a:r>
              <a:rPr lang="ko-KR" altLang="ko-KR">
                <a:effectLst/>
              </a:rPr>
              <a:t>합의</a:t>
            </a:r>
            <a:endParaRPr lang="ko-KR" altLang="en-US"/>
          </a:p>
        </p:txBody>
      </p:sp>
      <p:sp>
        <p:nvSpPr>
          <p:cNvPr id="3" name="내용 개체 틀 2"/>
          <p:cNvSpPr>
            <a:spLocks noGrp="1"/>
          </p:cNvSpPr>
          <p:nvPr>
            <p:ph idx="1"/>
          </p:nvPr>
        </p:nvSpPr>
        <p:spPr>
          <a:xfrm>
            <a:off x="457200" y="1266825"/>
            <a:ext cx="8471284" cy="4859338"/>
          </a:xfrm>
        </p:spPr>
        <p:txBody>
          <a:bodyPr/>
          <a:lstStyle/>
          <a:p>
            <a:pPr lvl="1"/>
            <a:r>
              <a:rPr lang="en-US" altLang="ko-KR" smtClean="0"/>
              <a:t>4</a:t>
            </a:r>
            <a:r>
              <a:rPr lang="ko-KR" altLang="ko-KR"/>
              <a:t>개 신용평가사의 가격공동결정행위 건</a:t>
            </a:r>
            <a:r>
              <a:rPr lang="en-US" altLang="ko-KR"/>
              <a:t> (2010</a:t>
            </a:r>
            <a:r>
              <a:rPr lang="ko-KR" altLang="ko-KR"/>
              <a:t>누</a:t>
            </a:r>
            <a:r>
              <a:rPr lang="en-US" altLang="ko-KR"/>
              <a:t>13083 </a:t>
            </a:r>
            <a:r>
              <a:rPr lang="ko-KR" altLang="ko-KR"/>
              <a:t>판결</a:t>
            </a:r>
            <a:r>
              <a:rPr lang="en-US" altLang="ko-KR"/>
              <a:t>)</a:t>
            </a:r>
            <a:endParaRPr lang="ko-KR" altLang="ko-KR" sz="1000"/>
          </a:p>
          <a:p>
            <a:pPr lvl="2">
              <a:lnSpc>
                <a:spcPct val="120000"/>
              </a:lnSpc>
              <a:spcBef>
                <a:spcPts val="600"/>
              </a:spcBef>
            </a:pPr>
            <a:r>
              <a:rPr lang="ko-KR" altLang="ko-KR"/>
              <a:t>시사점</a:t>
            </a:r>
            <a:r>
              <a:rPr lang="en-US" altLang="ko-KR"/>
              <a:t>: </a:t>
            </a:r>
            <a:r>
              <a:rPr lang="ko-KR" altLang="ko-KR"/>
              <a:t>자산양수</a:t>
            </a:r>
            <a:r>
              <a:rPr lang="en-US" altLang="ko-KR"/>
              <a:t>, </a:t>
            </a:r>
            <a:r>
              <a:rPr lang="ko-KR" altLang="ko-KR"/>
              <a:t>회사분할에 있어 기존의 합의실행에 대한 묵시적인 동의로도 합의가 </a:t>
            </a:r>
            <a:r>
              <a:rPr lang="ko-KR" altLang="ko-KR" smtClean="0"/>
              <a:t>성립함</a:t>
            </a:r>
            <a:endParaRPr lang="ko-KR" altLang="ko-KR" sz="800"/>
          </a:p>
          <a:p>
            <a:pPr lvl="3">
              <a:lnSpc>
                <a:spcPct val="120000"/>
              </a:lnSpc>
              <a:spcBef>
                <a:spcPts val="600"/>
              </a:spcBef>
            </a:pPr>
            <a:r>
              <a:rPr lang="en-US" altLang="ko-KR"/>
              <a:t>[</a:t>
            </a:r>
            <a:r>
              <a:rPr lang="ko-KR" altLang="ko-KR"/>
              <a:t>사안</a:t>
            </a:r>
            <a:r>
              <a:rPr lang="en-US" altLang="ko-KR"/>
              <a:t>] </a:t>
            </a:r>
            <a:endParaRPr lang="ko-KR" altLang="ko-KR" sz="600"/>
          </a:p>
          <a:p>
            <a:pPr lvl="4">
              <a:lnSpc>
                <a:spcPct val="120000"/>
              </a:lnSpc>
              <a:spcBef>
                <a:spcPts val="300"/>
              </a:spcBef>
            </a:pPr>
            <a:r>
              <a:rPr lang="en-US" altLang="ko-KR"/>
              <a:t>A</a:t>
            </a:r>
            <a:r>
              <a:rPr lang="ko-KR" altLang="ko-KR"/>
              <a:t>사의 신용평가사업부문이</a:t>
            </a:r>
            <a:r>
              <a:rPr lang="en-US" altLang="ko-KR"/>
              <a:t> 2007. 11. 1. </a:t>
            </a:r>
            <a:r>
              <a:rPr lang="ko-KR" altLang="ko-KR"/>
              <a:t>물적 분할의 방식으로 분리되어</a:t>
            </a:r>
            <a:r>
              <a:rPr lang="en-US" altLang="ko-KR"/>
              <a:t> B</a:t>
            </a:r>
            <a:r>
              <a:rPr lang="ko-KR" altLang="ko-KR"/>
              <a:t>사 설립</a:t>
            </a:r>
            <a:endParaRPr lang="ko-KR" altLang="ko-KR" sz="600"/>
          </a:p>
          <a:p>
            <a:pPr lvl="4">
              <a:lnSpc>
                <a:spcPct val="120000"/>
              </a:lnSpc>
              <a:spcBef>
                <a:spcPts val="300"/>
              </a:spcBef>
            </a:pPr>
            <a:r>
              <a:rPr lang="en-US" altLang="ko-KR"/>
              <a:t>B</a:t>
            </a:r>
            <a:r>
              <a:rPr lang="ko-KR" altLang="ko-KR"/>
              <a:t>사 설립등기일인</a:t>
            </a:r>
            <a:r>
              <a:rPr lang="en-US" altLang="ko-KR"/>
              <a:t> 2007. 11. 7. </a:t>
            </a:r>
            <a:r>
              <a:rPr lang="ko-KR" altLang="ko-KR"/>
              <a:t>부터</a:t>
            </a:r>
            <a:r>
              <a:rPr lang="en-US" altLang="ko-KR"/>
              <a:t> A</a:t>
            </a:r>
            <a:r>
              <a:rPr lang="ko-KR" altLang="ko-KR"/>
              <a:t>사가</a:t>
            </a:r>
            <a:r>
              <a:rPr lang="en-US" altLang="ko-KR"/>
              <a:t> 2002. 11. </a:t>
            </a:r>
            <a:r>
              <a:rPr lang="ko-KR" altLang="ko-KR"/>
              <a:t>담합과</a:t>
            </a:r>
            <a:r>
              <a:rPr lang="en-US" altLang="ko-KR"/>
              <a:t> 2004. 11. </a:t>
            </a:r>
            <a:r>
              <a:rPr lang="ko-KR" altLang="ko-KR"/>
              <a:t>담합에 터잡아 구축하여</a:t>
            </a:r>
            <a:r>
              <a:rPr lang="en-US" altLang="ko-KR"/>
              <a:t> 2007. 10. 31.(</a:t>
            </a:r>
            <a:r>
              <a:rPr lang="ko-KR" altLang="ko-KR"/>
              <a:t>물적분할 전날</a:t>
            </a:r>
            <a:r>
              <a:rPr lang="en-US" altLang="ko-KR"/>
              <a:t>)</a:t>
            </a:r>
            <a:r>
              <a:rPr lang="ko-KR" altLang="ko-KR"/>
              <a:t>까지 적용한 회사채</a:t>
            </a:r>
            <a:r>
              <a:rPr lang="en-US" altLang="ko-KR"/>
              <a:t>, </a:t>
            </a:r>
            <a:r>
              <a:rPr lang="ko-KR" altLang="ko-KR"/>
              <a:t>기업어음 및</a:t>
            </a:r>
            <a:r>
              <a:rPr lang="en-US" altLang="ko-KR"/>
              <a:t> ABS </a:t>
            </a:r>
            <a:r>
              <a:rPr lang="ko-KR" altLang="ko-KR"/>
              <a:t>평가수수료 체계를 그대로 채용함</a:t>
            </a:r>
            <a:endParaRPr lang="ko-KR" altLang="ko-KR" sz="600"/>
          </a:p>
          <a:p>
            <a:pPr lvl="4">
              <a:lnSpc>
                <a:spcPct val="120000"/>
              </a:lnSpc>
              <a:spcBef>
                <a:spcPts val="300"/>
              </a:spcBef>
            </a:pPr>
            <a:r>
              <a:rPr lang="en-US" altLang="ko-KR"/>
              <a:t>B</a:t>
            </a:r>
            <a:r>
              <a:rPr lang="ko-KR" altLang="ko-KR"/>
              <a:t>사는 물적분할 당시의</a:t>
            </a:r>
            <a:r>
              <a:rPr lang="en-US" altLang="ko-KR"/>
              <a:t> A</a:t>
            </a:r>
            <a:r>
              <a:rPr lang="ko-KR" altLang="ko-KR"/>
              <a:t>사의 대표이사 등 임직원 대부분을 그대로 승계하였을 뿐만 아니라 담합 관련 자료를 대부분 이전받아</a:t>
            </a:r>
            <a:r>
              <a:rPr lang="en-US" altLang="ko-KR"/>
              <a:t> A</a:t>
            </a:r>
            <a:r>
              <a:rPr lang="ko-KR" altLang="ko-KR"/>
              <a:t>사가 행한 담합 등의 내용을 상세하게 인지하고 있음</a:t>
            </a:r>
            <a:endParaRPr lang="ko-KR" altLang="ko-KR" sz="600"/>
          </a:p>
          <a:p>
            <a:pPr lvl="4">
              <a:lnSpc>
                <a:spcPct val="120000"/>
              </a:lnSpc>
              <a:spcBef>
                <a:spcPts val="300"/>
              </a:spcBef>
            </a:pPr>
            <a:r>
              <a:rPr lang="ko-KR" altLang="ko-KR"/>
              <a:t>담합의 다른 당사자인</a:t>
            </a:r>
            <a:r>
              <a:rPr lang="en-US" altLang="ko-KR"/>
              <a:t> C</a:t>
            </a:r>
            <a:r>
              <a:rPr lang="ko-KR" altLang="ko-KR"/>
              <a:t>사와</a:t>
            </a:r>
            <a:r>
              <a:rPr lang="en-US" altLang="ko-KR"/>
              <a:t> D</a:t>
            </a:r>
            <a:r>
              <a:rPr lang="ko-KR" altLang="ko-KR"/>
              <a:t>사는</a:t>
            </a:r>
            <a:r>
              <a:rPr lang="en-US" altLang="ko-KR"/>
              <a:t> B</a:t>
            </a:r>
            <a:r>
              <a:rPr lang="ko-KR" altLang="ko-KR"/>
              <a:t>사가 새로 설립되었음에도 불구하고 기존 담합 내용을 수정하거나</a:t>
            </a:r>
            <a:r>
              <a:rPr lang="en-US" altLang="ko-KR"/>
              <a:t> B</a:t>
            </a:r>
            <a:r>
              <a:rPr lang="ko-KR" altLang="ko-KR"/>
              <a:t>사와의 새로운 담합을 위한 조치를 취하지 않고</a:t>
            </a:r>
            <a:r>
              <a:rPr lang="en-US" altLang="ko-KR"/>
              <a:t>, </a:t>
            </a:r>
            <a:r>
              <a:rPr lang="ko-KR" altLang="ko-KR"/>
              <a:t>오히려</a:t>
            </a:r>
            <a:r>
              <a:rPr lang="en-US" altLang="ko-KR"/>
              <a:t> B</a:t>
            </a:r>
            <a:r>
              <a:rPr lang="ko-KR" altLang="ko-KR"/>
              <a:t>사와 연락체계를 갖추면서 기존 담합에 의해 구축된 평가수수료 체계를 그대로 </a:t>
            </a:r>
            <a:r>
              <a:rPr lang="ko-KR" altLang="ko-KR" smtClean="0"/>
              <a:t>유지함</a:t>
            </a:r>
            <a:endParaRPr lang="ko-KR" altLang="ko-KR" sz="600"/>
          </a:p>
          <a:p>
            <a:pPr lvl="3">
              <a:lnSpc>
                <a:spcPct val="120000"/>
              </a:lnSpc>
              <a:spcBef>
                <a:spcPts val="600"/>
              </a:spcBef>
            </a:pPr>
            <a:r>
              <a:rPr lang="en-US" altLang="ko-KR"/>
              <a:t>[</a:t>
            </a:r>
            <a:r>
              <a:rPr lang="ko-KR" altLang="ko-KR"/>
              <a:t>법원</a:t>
            </a:r>
            <a:r>
              <a:rPr lang="en-US" altLang="ko-KR"/>
              <a:t>]</a:t>
            </a:r>
            <a:endParaRPr lang="ko-KR" altLang="ko-KR" sz="600"/>
          </a:p>
          <a:p>
            <a:pPr lvl="4">
              <a:lnSpc>
                <a:spcPct val="120000"/>
              </a:lnSpc>
              <a:spcBef>
                <a:spcPts val="300"/>
              </a:spcBef>
            </a:pPr>
            <a:r>
              <a:rPr lang="en-US" altLang="ko-KR"/>
              <a:t>B</a:t>
            </a:r>
            <a:r>
              <a:rPr lang="ko-KR" altLang="ko-KR"/>
              <a:t>사는</a:t>
            </a:r>
            <a:r>
              <a:rPr lang="en-US" altLang="ko-KR"/>
              <a:t> A</a:t>
            </a:r>
            <a:r>
              <a:rPr lang="ko-KR" altLang="ko-KR"/>
              <a:t>사의 신용평가수수료 체계를 독자적인 판단으로 채용한 것이 아니라</a:t>
            </a:r>
            <a:r>
              <a:rPr lang="en-US" altLang="ko-KR"/>
              <a:t>, A</a:t>
            </a:r>
            <a:r>
              <a:rPr lang="ko-KR" altLang="ko-KR"/>
              <a:t>사가</a:t>
            </a:r>
            <a:r>
              <a:rPr lang="en-US" altLang="ko-KR"/>
              <a:t> C,D</a:t>
            </a:r>
            <a:r>
              <a:rPr lang="ko-KR" altLang="ko-KR"/>
              <a:t>사와 담합한 사실을 알면서도</a:t>
            </a:r>
            <a:r>
              <a:rPr lang="en-US" altLang="ko-KR"/>
              <a:t> C,D</a:t>
            </a:r>
            <a:r>
              <a:rPr lang="ko-KR" altLang="ko-KR"/>
              <a:t>사의 암묵적 동의를 얻어</a:t>
            </a:r>
            <a:r>
              <a:rPr lang="en-US" altLang="ko-KR"/>
              <a:t> A</a:t>
            </a:r>
            <a:r>
              <a:rPr lang="ko-KR" altLang="ko-KR"/>
              <a:t>사의</a:t>
            </a:r>
            <a:r>
              <a:rPr lang="en-US" altLang="ko-KR"/>
              <a:t> 2004</a:t>
            </a:r>
            <a:r>
              <a:rPr lang="ko-KR" altLang="ko-KR"/>
              <a:t>년</a:t>
            </a:r>
            <a:r>
              <a:rPr lang="en-US" altLang="ko-KR"/>
              <a:t> 11</a:t>
            </a:r>
            <a:r>
              <a:rPr lang="ko-KR" altLang="ko-KR"/>
              <a:t>월 담합을 이어받아 법 위반행위에 가담할 의사로</a:t>
            </a:r>
            <a:r>
              <a:rPr lang="en-US" altLang="ko-KR"/>
              <a:t> A</a:t>
            </a:r>
            <a:r>
              <a:rPr lang="ko-KR" altLang="ko-KR"/>
              <a:t>사의 신용평가수수료 체계를 채용함</a:t>
            </a:r>
            <a:endParaRPr lang="ko-KR" altLang="ko-KR" sz="600"/>
          </a:p>
          <a:p>
            <a:pPr lvl="4">
              <a:lnSpc>
                <a:spcPct val="120000"/>
              </a:lnSpc>
              <a:spcBef>
                <a:spcPts val="300"/>
              </a:spcBef>
            </a:pPr>
            <a:r>
              <a:rPr lang="en-US" altLang="ko-KR"/>
              <a:t>B</a:t>
            </a:r>
            <a:r>
              <a:rPr lang="ko-KR" altLang="ko-KR"/>
              <a:t>사의 설립등기일인</a:t>
            </a:r>
            <a:r>
              <a:rPr lang="en-US" altLang="ko-KR"/>
              <a:t> 2007. 11. </a:t>
            </a:r>
            <a:r>
              <a:rPr lang="ko-KR" altLang="ko-KR"/>
              <a:t>부터의 매출액도 관련매출액에 포함되어야 함</a:t>
            </a:r>
            <a:endParaRPr lang="ko-KR" altLang="ko-KR" sz="600"/>
          </a:p>
          <a:p>
            <a:pPr lvl="6">
              <a:lnSpc>
                <a:spcPct val="120000"/>
              </a:lnSpc>
              <a:spcBef>
                <a:spcPts val="300"/>
              </a:spcBef>
            </a:pPr>
            <a:endParaRPr lang="ko-KR" altLang="ko-KR"/>
          </a:p>
          <a:p>
            <a:pPr lvl="5">
              <a:lnSpc>
                <a:spcPct val="120000"/>
              </a:lnSpc>
              <a:spcBef>
                <a:spcPts val="300"/>
              </a:spcBef>
            </a:pPr>
            <a:endParaRPr lang="ko-KR" altLang="en-US"/>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7</a:t>
            </a:fld>
            <a:endParaRPr lang="ko-KR" altLang="en-US"/>
          </a:p>
        </p:txBody>
      </p:sp>
    </p:spTree>
    <p:extLst>
      <p:ext uri="{BB962C8B-B14F-4D97-AF65-F5344CB8AC3E}">
        <p14:creationId xmlns="" xmlns:p14="http://schemas.microsoft.com/office/powerpoint/2010/main" val="96837145"/>
      </p:ext>
    </p:extLst>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내용 개체 틀 2"/>
          <p:cNvSpPr>
            <a:spLocks noGrp="1"/>
          </p:cNvSpPr>
          <p:nvPr>
            <p:ph idx="1"/>
          </p:nvPr>
        </p:nvSpPr>
        <p:spPr>
          <a:xfrm>
            <a:off x="428625" y="1628775"/>
            <a:ext cx="8247063" cy="4537075"/>
          </a:xfrm>
        </p:spPr>
        <p:txBody>
          <a:bodyPr/>
          <a:lstStyle/>
          <a:p>
            <a:pPr lvl="1" eaLnBrk="1" hangingPunct="1">
              <a:lnSpc>
                <a:spcPct val="140000"/>
              </a:lnSpc>
              <a:defRPr/>
            </a:pPr>
            <a:r>
              <a:rPr lang="ko-KR" altLang="en-US" dirty="0" smtClean="0"/>
              <a:t>담합과 </a:t>
            </a:r>
            <a:r>
              <a:rPr lang="ko-KR" altLang="en-US" dirty="0"/>
              <a:t>관련한 </a:t>
            </a:r>
            <a:r>
              <a:rPr lang="ko-KR" altLang="en-US" dirty="0" smtClean="0"/>
              <a:t>유의사항</a:t>
            </a:r>
            <a:r>
              <a:rPr lang="en-US" altLang="ko-KR" dirty="0"/>
              <a:t> </a:t>
            </a:r>
            <a:r>
              <a:rPr lang="en-US" altLang="ko-KR" sz="1800" dirty="0" smtClean="0">
                <a:sym typeface="Wingdings"/>
              </a:rPr>
              <a:t></a:t>
            </a:r>
            <a:endParaRPr lang="en-US" altLang="ko-KR" sz="1800" dirty="0"/>
          </a:p>
          <a:p>
            <a:pPr lvl="1" eaLnBrk="1" hangingPunct="1">
              <a:lnSpc>
                <a:spcPct val="140000"/>
              </a:lnSpc>
              <a:defRPr/>
            </a:pPr>
            <a:endParaRPr lang="en-US" altLang="ko-KR" sz="1200" dirty="0"/>
          </a:p>
          <a:p>
            <a:pPr lvl="1" eaLnBrk="1" hangingPunct="1">
              <a:lnSpc>
                <a:spcPct val="140000"/>
              </a:lnSpc>
              <a:defRPr/>
            </a:pPr>
            <a:endParaRPr lang="en-US" altLang="ko-KR" sz="1200" dirty="0" smtClean="0"/>
          </a:p>
          <a:p>
            <a:pPr lvl="1" eaLnBrk="1" hangingPunct="1">
              <a:lnSpc>
                <a:spcPct val="140000"/>
              </a:lnSpc>
              <a:defRPr/>
            </a:pPr>
            <a:endParaRPr lang="en-US" altLang="ko-KR" sz="1200" dirty="0"/>
          </a:p>
          <a:p>
            <a:pPr lvl="1" eaLnBrk="1" hangingPunct="1">
              <a:lnSpc>
                <a:spcPct val="140000"/>
              </a:lnSpc>
              <a:defRPr/>
            </a:pPr>
            <a:endParaRPr lang="en-US" altLang="ko-KR" sz="1200" dirty="0" smtClean="0"/>
          </a:p>
          <a:p>
            <a:pPr lvl="1" eaLnBrk="1" hangingPunct="1">
              <a:lnSpc>
                <a:spcPct val="140000"/>
              </a:lnSpc>
              <a:defRPr/>
            </a:pPr>
            <a:endParaRPr lang="en-US" altLang="ko-KR" sz="1200" dirty="0"/>
          </a:p>
          <a:p>
            <a:pPr lvl="2" eaLnBrk="1" hangingPunct="1">
              <a:lnSpc>
                <a:spcPct val="140000"/>
              </a:lnSpc>
              <a:spcBef>
                <a:spcPts val="500"/>
              </a:spcBef>
              <a:defRPr/>
            </a:pPr>
            <a:endParaRPr kumimoji="1" lang="en-US" altLang="ko-KR" sz="1300" dirty="0">
              <a:solidFill>
                <a:prstClr val="black">
                  <a:lumMod val="85000"/>
                  <a:lumOff val="15000"/>
                </a:prstClr>
              </a:solidFill>
            </a:endParaRPr>
          </a:p>
          <a:p>
            <a:pPr marL="50800" indent="0" eaLnBrk="1" hangingPunct="1">
              <a:buFontTx/>
              <a:buNone/>
              <a:defRPr/>
            </a:pPr>
            <a:endParaRPr lang="en-US" altLang="ko-KR" dirty="0" smtClean="0"/>
          </a:p>
          <a:p>
            <a:pPr marL="50800" indent="0" eaLnBrk="1" hangingPunct="1">
              <a:buFontTx/>
              <a:buNone/>
              <a:defRPr/>
            </a:pPr>
            <a:endParaRPr lang="en-US" altLang="ko-KR" dirty="0"/>
          </a:p>
          <a:p>
            <a:pPr marL="50800" indent="0" eaLnBrk="1" hangingPunct="1">
              <a:buFontTx/>
              <a:buNone/>
              <a:defRPr/>
            </a:pPr>
            <a:endParaRPr lang="en-US" altLang="ko-KR" dirty="0" smtClean="0"/>
          </a:p>
          <a:p>
            <a:pPr marL="50800" indent="0" eaLnBrk="1" hangingPunct="1">
              <a:buFontTx/>
              <a:buNone/>
              <a:defRPr/>
            </a:pPr>
            <a:endParaRPr lang="en-US" altLang="ko-KR" dirty="0"/>
          </a:p>
          <a:p>
            <a:pPr marL="50800" indent="0" eaLnBrk="1" hangingPunct="1">
              <a:buFontTx/>
              <a:buNone/>
              <a:defRPr/>
            </a:pPr>
            <a:endParaRPr lang="en-US" altLang="ko-KR" dirty="0" smtClean="0"/>
          </a:p>
          <a:p>
            <a:pPr marL="50800" indent="0" eaLnBrk="1" hangingPunct="1">
              <a:buFontTx/>
              <a:buNone/>
              <a:defRPr/>
            </a:pPr>
            <a:endParaRPr lang="en-US" altLang="ko-KR" dirty="0"/>
          </a:p>
        </p:txBody>
      </p:sp>
      <p:sp>
        <p:nvSpPr>
          <p:cNvPr id="4" name="슬라이드 번호 개체 틀 5"/>
          <p:cNvSpPr>
            <a:spLocks noGrp="1"/>
          </p:cNvSpPr>
          <p:nvPr>
            <p:ph type="sldNum" sz="quarter" idx="10"/>
          </p:nvPr>
        </p:nvSpPr>
        <p:spPr/>
        <p:txBody>
          <a:bodyPr/>
          <a:lstStyle/>
          <a:p>
            <a:pPr>
              <a:defRPr/>
            </a:pPr>
            <a:fld id="{0F162C51-08F6-4F6C-8CB1-699FA704FA17}" type="slidenum">
              <a:rPr lang="ko-KR" altLang="en-US"/>
              <a:pPr>
                <a:defRPr/>
              </a:pPr>
              <a:t>70</a:t>
            </a:fld>
            <a:endParaRPr lang="ko-KR" altLang="en-US"/>
          </a:p>
        </p:txBody>
      </p:sp>
      <p:graphicFrame>
        <p:nvGraphicFramePr>
          <p:cNvPr id="31" name="표 30"/>
          <p:cNvGraphicFramePr>
            <a:graphicFrameLocks noGrp="1"/>
          </p:cNvGraphicFramePr>
          <p:nvPr/>
        </p:nvGraphicFramePr>
        <p:xfrm>
          <a:off x="611188" y="4147884"/>
          <a:ext cx="7996237" cy="1619088"/>
        </p:xfrm>
        <a:graphic>
          <a:graphicData uri="http://schemas.openxmlformats.org/drawingml/2006/table">
            <a:tbl>
              <a:tblPr/>
              <a:tblGrid>
                <a:gridCol w="7996237"/>
              </a:tblGrid>
              <a:tr h="1619088">
                <a:tc>
                  <a:txBody>
                    <a:bodyPr/>
                    <a:lstStyle/>
                    <a:p>
                      <a:pPr marL="1830387" marR="0" lvl="0" indent="-285750" algn="l" defTabSz="914400" rtl="0" eaLnBrk="1" fontAlgn="base" latinLnBrk="1" hangingPunct="1">
                        <a:lnSpc>
                          <a:spcPct val="120000"/>
                        </a:lnSpc>
                        <a:spcBef>
                          <a:spcPct val="0"/>
                        </a:spcBef>
                        <a:spcAft>
                          <a:spcPct val="0"/>
                        </a:spcAft>
                        <a:buClrTx/>
                        <a:buSzTx/>
                        <a:buFontTx/>
                        <a:buChar char="-"/>
                        <a:tabLst>
                          <a:tab pos="269875" algn="l"/>
                        </a:tabLst>
                      </a:pPr>
                      <a:r>
                        <a:rPr kumimoji="0" lang="ko-KR" altLang="en-US" sz="1500" b="0" i="0" u="none" strike="noStrike" kern="1200" cap="none" normalizeH="0" baseline="0" dirty="0" smtClean="0">
                          <a:ln>
                            <a:noFill/>
                          </a:ln>
                          <a:solidFill>
                            <a:srgbClr val="262626"/>
                          </a:solidFill>
                          <a:effectLst/>
                          <a:latin typeface="맑은 고딕" pitchFamily="50" charset="-127"/>
                          <a:ea typeface="맑은 고딕" pitchFamily="50" charset="-127"/>
                          <a:cs typeface="+mn-cs"/>
                        </a:rPr>
                        <a:t>자료를 파기하더라도 </a:t>
                      </a:r>
                      <a:r>
                        <a:rPr kumimoji="0" lang="ko-KR" altLang="en-US" sz="1500" b="0" i="0" u="none" strike="noStrike" kern="1200" cap="none" normalizeH="0" baseline="0" dirty="0" err="1" smtClean="0">
                          <a:ln>
                            <a:noFill/>
                          </a:ln>
                          <a:solidFill>
                            <a:srgbClr val="262626"/>
                          </a:solidFill>
                          <a:effectLst/>
                          <a:latin typeface="맑은 고딕" pitchFamily="50" charset="-127"/>
                          <a:ea typeface="맑은 고딕" pitchFamily="50" charset="-127"/>
                          <a:cs typeface="+mn-cs"/>
                        </a:rPr>
                        <a:t>이메일</a:t>
                      </a:r>
                      <a:r>
                        <a:rPr kumimoji="0" lang="ko-KR" altLang="en-US" sz="1500" b="0" i="0" u="none" strike="noStrike" kern="1200" cap="none" normalizeH="0" baseline="0" dirty="0" smtClean="0">
                          <a:ln>
                            <a:noFill/>
                          </a:ln>
                          <a:solidFill>
                            <a:srgbClr val="262626"/>
                          </a:solidFill>
                          <a:effectLst/>
                          <a:latin typeface="맑은 고딕" pitchFamily="50" charset="-127"/>
                          <a:ea typeface="맑은 고딕" pitchFamily="50" charset="-127"/>
                          <a:cs typeface="+mn-cs"/>
                        </a:rPr>
                        <a:t> 등 관련 자료는 </a:t>
                      </a:r>
                      <a:r>
                        <a:rPr kumimoji="0" lang="ko-KR" altLang="en-US" sz="1500" b="0" i="0" u="none" strike="noStrike" kern="1200" cap="none" normalizeH="0" baseline="0" dirty="0" err="1" smtClean="0">
                          <a:ln>
                            <a:noFill/>
                          </a:ln>
                          <a:solidFill>
                            <a:srgbClr val="262626"/>
                          </a:solidFill>
                          <a:effectLst/>
                          <a:latin typeface="맑은 고딕" pitchFamily="50" charset="-127"/>
                          <a:ea typeface="맑은 고딕" pitchFamily="50" charset="-127"/>
                          <a:cs typeface="+mn-cs"/>
                        </a:rPr>
                        <a:t>포워드되거나</a:t>
                      </a:r>
                      <a:r>
                        <a:rPr kumimoji="0" lang="ko-KR" altLang="en-US" sz="1500" b="0" i="0" u="none" strike="noStrike" kern="1200" cap="none" normalizeH="0" baseline="0" dirty="0" smtClean="0">
                          <a:ln>
                            <a:noFill/>
                          </a:ln>
                          <a:solidFill>
                            <a:srgbClr val="262626"/>
                          </a:solidFill>
                          <a:effectLst/>
                          <a:latin typeface="맑은 고딕" pitchFamily="50" charset="-127"/>
                          <a:ea typeface="맑은 고딕" pitchFamily="50" charset="-127"/>
                          <a:cs typeface="+mn-cs"/>
                        </a:rPr>
                        <a:t> 사본 형태로 퍼지므로 경쟁당국이 조사과정에서 입수하게 될 가능성이 높음</a:t>
                      </a:r>
                      <a:r>
                        <a:rPr kumimoji="0" lang="en-US" altLang="ko-KR" sz="1500" b="0" i="0" u="none" strike="noStrike" kern="1200" cap="none" normalizeH="0" baseline="0" dirty="0" smtClean="0">
                          <a:ln>
                            <a:noFill/>
                          </a:ln>
                          <a:solidFill>
                            <a:srgbClr val="262626"/>
                          </a:solidFill>
                          <a:effectLst/>
                          <a:latin typeface="맑은 고딕" pitchFamily="50" charset="-127"/>
                          <a:ea typeface="맑은 고딕" pitchFamily="50" charset="-127"/>
                          <a:cs typeface="+mn-cs"/>
                        </a:rPr>
                        <a:t>.  </a:t>
                      </a:r>
                      <a:r>
                        <a:rPr kumimoji="0" lang="ko-KR" altLang="en-US" sz="1500" b="0" i="0" u="none" strike="noStrike" kern="1200" cap="none" normalizeH="0" baseline="0" dirty="0" smtClean="0">
                          <a:ln>
                            <a:noFill/>
                          </a:ln>
                          <a:solidFill>
                            <a:srgbClr val="262626"/>
                          </a:solidFill>
                          <a:effectLst/>
                          <a:latin typeface="맑은 고딕" pitchFamily="50" charset="-127"/>
                          <a:ea typeface="맑은 고딕" pitchFamily="50" charset="-127"/>
                          <a:cs typeface="+mn-cs"/>
                        </a:rPr>
                        <a:t>파기해야 할 자료는 처음부터 작성하지 말 것</a:t>
                      </a:r>
                      <a:r>
                        <a:rPr kumimoji="0" lang="en-US" altLang="ko-KR" sz="1500" b="0" i="0" u="none" strike="noStrike" kern="1200" cap="none" normalizeH="0" baseline="0" dirty="0" smtClean="0">
                          <a:ln>
                            <a:noFill/>
                          </a:ln>
                          <a:solidFill>
                            <a:srgbClr val="262626"/>
                          </a:solidFill>
                          <a:effectLst/>
                          <a:latin typeface="맑은 고딕" pitchFamily="50" charset="-127"/>
                          <a:ea typeface="맑은 고딕" pitchFamily="50" charset="-127"/>
                          <a:cs typeface="+mn-cs"/>
                        </a:rPr>
                        <a:t> </a:t>
                      </a:r>
                    </a:p>
                    <a:p>
                      <a:pPr marL="1830387" marR="0" lvl="0" indent="-285750" algn="l" defTabSz="914400" rtl="0" eaLnBrk="1" fontAlgn="base" latinLnBrk="1" hangingPunct="1">
                        <a:lnSpc>
                          <a:spcPct val="120000"/>
                        </a:lnSpc>
                        <a:spcBef>
                          <a:spcPct val="0"/>
                        </a:spcBef>
                        <a:spcAft>
                          <a:spcPct val="0"/>
                        </a:spcAft>
                        <a:buClrTx/>
                        <a:buSzTx/>
                        <a:buFontTx/>
                        <a:buChar char="-"/>
                        <a:tabLst>
                          <a:tab pos="269875" algn="l"/>
                        </a:tabLst>
                      </a:pPr>
                      <a:r>
                        <a:rPr kumimoji="0" lang="ko-KR" altLang="en-US" sz="1500" b="0" i="0" u="none" strike="noStrike" kern="1200" cap="none" normalizeH="0" baseline="0" dirty="0" err="1" smtClean="0">
                          <a:ln>
                            <a:noFill/>
                          </a:ln>
                          <a:solidFill>
                            <a:srgbClr val="262626"/>
                          </a:solidFill>
                          <a:effectLst/>
                          <a:latin typeface="맑은 고딕" pitchFamily="50" charset="-127"/>
                          <a:ea typeface="맑은 고딕" pitchFamily="50" charset="-127"/>
                          <a:cs typeface="+mn-cs"/>
                        </a:rPr>
                        <a:t>공정위</a:t>
                      </a:r>
                      <a:r>
                        <a:rPr kumimoji="0" lang="ko-KR" altLang="en-US" sz="1500" b="0" i="0" u="none" strike="noStrike" kern="1200" cap="none" normalizeH="0" baseline="0" dirty="0" smtClean="0">
                          <a:ln>
                            <a:noFill/>
                          </a:ln>
                          <a:solidFill>
                            <a:srgbClr val="262626"/>
                          </a:solidFill>
                          <a:effectLst/>
                          <a:latin typeface="맑은 고딕" pitchFamily="50" charset="-127"/>
                          <a:ea typeface="맑은 고딕" pitchFamily="50" charset="-127"/>
                          <a:cs typeface="+mn-cs"/>
                        </a:rPr>
                        <a:t> 조사 개시 전 관련자료를 파기</a:t>
                      </a:r>
                      <a:r>
                        <a:rPr kumimoji="0" lang="en-US" altLang="ko-KR" sz="1500" b="0" i="0" u="none" strike="noStrike" kern="1200" cap="none" normalizeH="0" baseline="0" dirty="0" smtClean="0">
                          <a:ln>
                            <a:noFill/>
                          </a:ln>
                          <a:solidFill>
                            <a:srgbClr val="262626"/>
                          </a:solidFill>
                          <a:effectLst/>
                          <a:latin typeface="맑은 고딕" pitchFamily="50" charset="-127"/>
                          <a:ea typeface="맑은 고딕" pitchFamily="50" charset="-127"/>
                          <a:cs typeface="+mn-cs"/>
                        </a:rPr>
                        <a:t>, </a:t>
                      </a:r>
                      <a:r>
                        <a:rPr kumimoji="0" lang="ko-KR" altLang="en-US" sz="1500" b="0" i="0" u="none" strike="noStrike" kern="1200" cap="none" normalizeH="0" baseline="0" dirty="0" smtClean="0">
                          <a:ln>
                            <a:noFill/>
                          </a:ln>
                          <a:solidFill>
                            <a:srgbClr val="262626"/>
                          </a:solidFill>
                          <a:effectLst/>
                          <a:latin typeface="맑은 고딕" pitchFamily="50" charset="-127"/>
                          <a:ea typeface="맑은 고딕" pitchFamily="50" charset="-127"/>
                          <a:cs typeface="+mn-cs"/>
                        </a:rPr>
                        <a:t>은닉할 경우 조사방해로 문제될 수 있고</a:t>
                      </a:r>
                      <a:r>
                        <a:rPr kumimoji="0" lang="en-US" altLang="ko-KR" sz="1500" b="0" i="0" u="none" strike="noStrike" kern="1200" cap="none" normalizeH="0" baseline="0" dirty="0" smtClean="0">
                          <a:ln>
                            <a:noFill/>
                          </a:ln>
                          <a:solidFill>
                            <a:srgbClr val="262626"/>
                          </a:solidFill>
                          <a:effectLst/>
                          <a:latin typeface="맑은 고딕" pitchFamily="50" charset="-127"/>
                          <a:ea typeface="맑은 고딕" pitchFamily="50" charset="-127"/>
                          <a:cs typeface="+mn-cs"/>
                        </a:rPr>
                        <a:t>, </a:t>
                      </a:r>
                      <a:r>
                        <a:rPr kumimoji="0" lang="ko-KR" altLang="en-US" sz="1500" b="0" i="0" u="none" strike="noStrike" kern="1200" cap="none" normalizeH="0" baseline="0" dirty="0" smtClean="0">
                          <a:ln>
                            <a:noFill/>
                          </a:ln>
                          <a:solidFill>
                            <a:srgbClr val="262626"/>
                          </a:solidFill>
                          <a:effectLst/>
                          <a:latin typeface="맑은 고딕" pitchFamily="50" charset="-127"/>
                          <a:ea typeface="맑은 고딕" pitchFamily="50" charset="-127"/>
                          <a:cs typeface="+mn-cs"/>
                        </a:rPr>
                        <a:t>조사방해 처벌이 강화되고 있으므로 유의</a:t>
                      </a:r>
                      <a:endParaRPr kumimoji="0" lang="ko-KR" sz="1500" b="0" i="0" u="none" strike="noStrike" kern="1200" cap="none" normalizeH="0" baseline="0" dirty="0" smtClean="0">
                        <a:ln>
                          <a:noFill/>
                        </a:ln>
                        <a:solidFill>
                          <a:srgbClr val="262626"/>
                        </a:solidFill>
                        <a:effectLst/>
                        <a:latin typeface="맑은 고딕" pitchFamily="50" charset="-127"/>
                        <a:ea typeface="맑은 고딕" pitchFamily="50" charset="-127"/>
                        <a:cs typeface="+mn-cs"/>
                      </a:endParaRPr>
                    </a:p>
                  </a:txBody>
                  <a:tcPr marL="68580" marR="68580" marT="0" marB="0" anchor="ctr" horzOverflow="overflow">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32" name="표 31"/>
          <p:cNvGraphicFramePr>
            <a:graphicFrameLocks noGrp="1"/>
          </p:cNvGraphicFramePr>
          <p:nvPr/>
        </p:nvGraphicFramePr>
        <p:xfrm>
          <a:off x="611188" y="2168860"/>
          <a:ext cx="7993062" cy="1620180"/>
        </p:xfrm>
        <a:graphic>
          <a:graphicData uri="http://schemas.openxmlformats.org/drawingml/2006/table">
            <a:tbl>
              <a:tblPr/>
              <a:tblGrid>
                <a:gridCol w="7993062"/>
              </a:tblGrid>
              <a:tr h="1620180">
                <a:tc>
                  <a:txBody>
                    <a:bodyPr/>
                    <a:lstStyle/>
                    <a:p>
                      <a:pPr marL="1830387" marR="0" lvl="0" indent="-285750" algn="l" defTabSz="914400" rtl="0" eaLnBrk="1" fontAlgn="base" latinLnBrk="1" hangingPunct="1">
                        <a:lnSpc>
                          <a:spcPct val="120000"/>
                        </a:lnSpc>
                        <a:spcBef>
                          <a:spcPct val="0"/>
                        </a:spcBef>
                        <a:spcAft>
                          <a:spcPct val="0"/>
                        </a:spcAft>
                        <a:buClrTx/>
                        <a:buSzTx/>
                        <a:buFontTx/>
                        <a:buChar char="-"/>
                        <a:tabLst>
                          <a:tab pos="269875" algn="l"/>
                        </a:tabLst>
                      </a:pP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경쟁사 임직원들만 모이는 의심받을 수 있는 친목모임</a:t>
                      </a:r>
                      <a:r>
                        <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rPr>
                        <a:t>(</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골프모임</a:t>
                      </a:r>
                      <a:r>
                        <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rPr>
                        <a:t> </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등</a:t>
                      </a:r>
                      <a:r>
                        <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rPr>
                        <a:t>)</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이 신년</a:t>
                      </a:r>
                      <a:r>
                        <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rPr>
                        <a:t>/</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송년 모임 등에는 참석하지 않아야 함</a:t>
                      </a:r>
                      <a:endPar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endParaRPr>
                    </a:p>
                    <a:p>
                      <a:pPr marL="1830387" marR="0" lvl="0" indent="-285750" algn="l" defTabSz="914400" rtl="0" eaLnBrk="1" fontAlgn="base" latinLnBrk="1" hangingPunct="1">
                        <a:lnSpc>
                          <a:spcPct val="120000"/>
                        </a:lnSpc>
                        <a:spcBef>
                          <a:spcPct val="0"/>
                        </a:spcBef>
                        <a:spcAft>
                          <a:spcPct val="0"/>
                        </a:spcAft>
                        <a:buClrTx/>
                        <a:buSzTx/>
                        <a:buFontTx/>
                        <a:buChar char="-"/>
                        <a:tabLst>
                          <a:tab pos="269875" algn="l"/>
                        </a:tabLst>
                      </a:pP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특별한 사유가 없는 한 경쟁사의 유선 연락도 받지 않는 것이 바람직함</a:t>
                      </a:r>
                      <a:endPar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endParaRPr>
                    </a:p>
                    <a:p>
                      <a:pPr marL="1830387" marR="0" lvl="0" indent="-285750" algn="l" defTabSz="914400" rtl="0" eaLnBrk="1" fontAlgn="base" latinLnBrk="1" hangingPunct="1">
                        <a:lnSpc>
                          <a:spcPct val="120000"/>
                        </a:lnSpc>
                        <a:spcBef>
                          <a:spcPct val="0"/>
                        </a:spcBef>
                        <a:spcAft>
                          <a:spcPct val="0"/>
                        </a:spcAft>
                        <a:buClrTx/>
                        <a:buSzTx/>
                        <a:buFontTx/>
                        <a:buChar char="-"/>
                        <a:tabLst>
                          <a:tab pos="269875" algn="l"/>
                        </a:tabLst>
                      </a:pP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경쟁사로부터 메일을 수신할 경우</a:t>
                      </a:r>
                      <a:r>
                        <a:rPr kumimoji="0" lang="en-US" altLang="ko-KR" sz="1500" b="0" i="0" u="none" strike="noStrike" cap="none" normalizeH="0" baseline="0" dirty="0" smtClean="0">
                          <a:ln>
                            <a:noFill/>
                          </a:ln>
                          <a:solidFill>
                            <a:srgbClr val="262626"/>
                          </a:solidFill>
                          <a:effectLst/>
                          <a:latin typeface="맑은 고딕" pitchFamily="50" charset="-127"/>
                          <a:ea typeface="맑은 고딕" pitchFamily="50" charset="-127"/>
                        </a:rPr>
                        <a:t>, </a:t>
                      </a:r>
                      <a:r>
                        <a:rPr kumimoji="0" lang="ko-KR" altLang="en-US" sz="1500" b="0" i="0" u="none" strike="noStrike" cap="none" normalizeH="0" baseline="0" dirty="0" smtClean="0">
                          <a:ln>
                            <a:noFill/>
                          </a:ln>
                          <a:solidFill>
                            <a:srgbClr val="262626"/>
                          </a:solidFill>
                          <a:effectLst/>
                          <a:latin typeface="맑은 고딕" pitchFamily="50" charset="-127"/>
                          <a:ea typeface="맑은 고딕" pitchFamily="50" charset="-127"/>
                        </a:rPr>
                        <a:t>거절 취지의 답신을 보내고 관련자료를 증거로 보존해 두어야 함</a:t>
                      </a:r>
                      <a:endParaRPr kumimoji="0" lang="ko-KR" sz="1500" b="0" i="0" u="none" strike="noStrike" cap="none" normalizeH="0" baseline="0" dirty="0" smtClean="0">
                        <a:ln>
                          <a:noFill/>
                        </a:ln>
                        <a:solidFill>
                          <a:srgbClr val="262626"/>
                        </a:solidFill>
                        <a:effectLst/>
                        <a:latin typeface="맑은 고딕" pitchFamily="50" charset="-127"/>
                        <a:ea typeface="바탕" pitchFamily="18" charset="-127"/>
                      </a:endParaRPr>
                    </a:p>
                  </a:txBody>
                  <a:tcPr marL="68580" marR="68580" marT="0" marB="0" anchor="ctr" horzOverflow="overflow">
                    <a:lnL w="3175" cap="flat" cmpd="sng" algn="ctr">
                      <a:solidFill>
                        <a:srgbClr val="7F7F7F"/>
                      </a:solidFill>
                      <a:prstDash val="solid"/>
                      <a:round/>
                      <a:headEnd type="none" w="med" len="med"/>
                      <a:tailEnd type="none" w="med" len="med"/>
                    </a:lnL>
                    <a:lnR w="3175" cap="flat" cmpd="sng" algn="ctr">
                      <a:solidFill>
                        <a:srgbClr val="7F7F7F"/>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grpSp>
        <p:nvGrpSpPr>
          <p:cNvPr id="2" name="그룹 7"/>
          <p:cNvGrpSpPr>
            <a:grpSpLocks/>
          </p:cNvGrpSpPr>
          <p:nvPr/>
        </p:nvGrpSpPr>
        <p:grpSpPr bwMode="auto">
          <a:xfrm>
            <a:off x="611188" y="2166560"/>
            <a:ext cx="1512887" cy="1622061"/>
            <a:chOff x="611561" y="3429000"/>
            <a:chExt cx="1607654" cy="627520"/>
          </a:xfrm>
        </p:grpSpPr>
        <p:sp>
          <p:nvSpPr>
            <p:cNvPr id="34" name="오각형 33"/>
            <p:cNvSpPr/>
            <p:nvPr/>
          </p:nvSpPr>
          <p:spPr>
            <a:xfrm>
              <a:off x="611561" y="3429000"/>
              <a:ext cx="1607654" cy="627520"/>
            </a:xfrm>
            <a:prstGeom prst="homePlate">
              <a:avLst>
                <a:gd name="adj" fmla="val 33961"/>
              </a:avLst>
            </a:prstGeom>
            <a:gradFill flip="none" rotWithShape="1">
              <a:gsLst>
                <a:gs pos="100000">
                  <a:schemeClr val="tx1">
                    <a:lumMod val="85000"/>
                    <a:lumOff val="15000"/>
                  </a:schemeClr>
                </a:gs>
                <a:gs pos="0">
                  <a:schemeClr val="tx1">
                    <a:lumMod val="65000"/>
                    <a:lumOff val="35000"/>
                  </a:schemeClr>
                </a:gs>
              </a:gsLst>
              <a:lin ang="5400000" scaled="1"/>
              <a:tileRect/>
            </a:gra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latinLnBrk="0">
                <a:tabLst>
                  <a:tab pos="542925" algn="l"/>
                </a:tabLst>
                <a:defRPr/>
              </a:pPr>
              <a:endParaRPr lang="ko-KR" altLang="en-US" sz="1400" kern="0" dirty="0">
                <a:solidFill>
                  <a:schemeClr val="bg1"/>
                </a:solidFill>
              </a:endParaRPr>
            </a:p>
          </p:txBody>
        </p:sp>
        <p:sp>
          <p:nvSpPr>
            <p:cNvPr id="44058" name="직사각형 9"/>
            <p:cNvSpPr>
              <a:spLocks noChangeArrowheads="1"/>
            </p:cNvSpPr>
            <p:nvPr/>
          </p:nvSpPr>
          <p:spPr bwMode="auto">
            <a:xfrm>
              <a:off x="696989" y="3624475"/>
              <a:ext cx="1216080" cy="226229"/>
            </a:xfrm>
            <a:prstGeom prst="rect">
              <a:avLst/>
            </a:prstGeom>
            <a:noFill/>
            <a:ln w="9525">
              <a:noFill/>
              <a:miter lim="800000"/>
              <a:headEnd/>
              <a:tailEnd/>
            </a:ln>
          </p:spPr>
          <p:txBody>
            <a:bodyPr anchor="ctr">
              <a:spAutoFit/>
            </a:bodyPr>
            <a:lstStyle/>
            <a:p>
              <a:r>
                <a:rPr lang="ko-KR" altLang="en-US" sz="1600" b="1" dirty="0">
                  <a:solidFill>
                    <a:schemeClr val="bg1"/>
                  </a:solidFill>
                  <a:latin typeface="맑은 고딕" pitchFamily="50" charset="-127"/>
                  <a:ea typeface="맑은 고딕" pitchFamily="50" charset="-127"/>
                </a:rPr>
                <a:t>경쟁사 접촉</a:t>
              </a:r>
              <a:endParaRPr lang="en-US" altLang="ko-KR" sz="1600" b="1" dirty="0">
                <a:solidFill>
                  <a:schemeClr val="bg1"/>
                </a:solidFill>
                <a:latin typeface="맑은 고딕" pitchFamily="50" charset="-127"/>
                <a:ea typeface="맑은 고딕" pitchFamily="50" charset="-127"/>
              </a:endParaRPr>
            </a:p>
          </p:txBody>
        </p:sp>
      </p:grpSp>
      <p:grpSp>
        <p:nvGrpSpPr>
          <p:cNvPr id="3" name="그룹 10"/>
          <p:cNvGrpSpPr>
            <a:grpSpLocks/>
          </p:cNvGrpSpPr>
          <p:nvPr/>
        </p:nvGrpSpPr>
        <p:grpSpPr bwMode="auto">
          <a:xfrm>
            <a:off x="608013" y="4147884"/>
            <a:ext cx="1516062" cy="1619087"/>
            <a:chOff x="611560" y="3372795"/>
            <a:chExt cx="1527469" cy="730677"/>
          </a:xfrm>
        </p:grpSpPr>
        <p:sp>
          <p:nvSpPr>
            <p:cNvPr id="37" name="오각형 36"/>
            <p:cNvSpPr/>
            <p:nvPr/>
          </p:nvSpPr>
          <p:spPr>
            <a:xfrm>
              <a:off x="611560" y="3372795"/>
              <a:ext cx="1527469" cy="730677"/>
            </a:xfrm>
            <a:prstGeom prst="homePlate">
              <a:avLst>
                <a:gd name="adj" fmla="val 33961"/>
              </a:avLst>
            </a:prstGeom>
            <a:gradFill flip="none" rotWithShape="1">
              <a:gsLst>
                <a:gs pos="100000">
                  <a:schemeClr val="tx2">
                    <a:lumMod val="75000"/>
                  </a:schemeClr>
                </a:gs>
                <a:gs pos="0">
                  <a:srgbClr val="005392"/>
                </a:gs>
              </a:gsLst>
              <a:lin ang="5400000" scaled="1"/>
              <a:tileRect/>
            </a:gradFill>
            <a:ln w="317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latinLnBrk="0">
                <a:tabLst>
                  <a:tab pos="542925" algn="l"/>
                </a:tabLst>
                <a:defRPr/>
              </a:pPr>
              <a:endParaRPr lang="ko-KR" altLang="en-US" sz="1400" kern="0" dirty="0">
                <a:solidFill>
                  <a:schemeClr val="bg1"/>
                </a:solidFill>
              </a:endParaRPr>
            </a:p>
          </p:txBody>
        </p:sp>
        <p:sp>
          <p:nvSpPr>
            <p:cNvPr id="44054" name="직사각형 12"/>
            <p:cNvSpPr>
              <a:spLocks noChangeArrowheads="1"/>
            </p:cNvSpPr>
            <p:nvPr/>
          </p:nvSpPr>
          <p:spPr bwMode="auto">
            <a:xfrm>
              <a:off x="740718" y="3664667"/>
              <a:ext cx="1253176" cy="145841"/>
            </a:xfrm>
            <a:prstGeom prst="rect">
              <a:avLst/>
            </a:prstGeom>
            <a:noFill/>
            <a:ln w="9525">
              <a:noFill/>
              <a:miter lim="800000"/>
              <a:headEnd/>
              <a:tailEnd/>
            </a:ln>
          </p:spPr>
          <p:txBody>
            <a:bodyPr anchor="ctr">
              <a:spAutoFit/>
            </a:bodyPr>
            <a:lstStyle/>
            <a:p>
              <a:r>
                <a:rPr lang="ko-KR" altLang="en-US" sz="1500" b="1" dirty="0">
                  <a:solidFill>
                    <a:schemeClr val="bg1"/>
                  </a:solidFill>
                  <a:latin typeface="맑은 고딕" pitchFamily="50" charset="-127"/>
                  <a:ea typeface="맑은 고딕" pitchFamily="50" charset="-127"/>
                </a:rPr>
                <a:t>자료파기 등</a:t>
              </a:r>
            </a:p>
          </p:txBody>
        </p:sp>
      </p:grpSp>
      <p:sp>
        <p:nvSpPr>
          <p:cNvPr id="13" name="제목 1"/>
          <p:cNvSpPr txBox="1">
            <a:spLocks/>
          </p:cNvSpPr>
          <p:nvPr/>
        </p:nvSpPr>
        <p:spPr>
          <a:xfrm>
            <a:off x="457200" y="296652"/>
            <a:ext cx="8229600" cy="613229"/>
          </a:xfrm>
          <a:prstGeom prst="rect">
            <a:avLst/>
          </a:prstGeom>
        </p:spPr>
        <p:txBody>
          <a:bodyPr vert="horz" lIns="91440" tIns="45720" rIns="91440" bIns="45720" rtlCol="0" anchor="ctr">
            <a:normAutofit/>
          </a:bodyPr>
          <a:lstStyle/>
          <a:p>
            <a:pPr marL="0" marR="0" lvl="0" indent="0" algn="l" defTabSz="914400" rtl="0" eaLnBrk="0" fontAlgn="base" latinLnBrk="1" hangingPunct="0">
              <a:lnSpc>
                <a:spcPct val="100000"/>
              </a:lnSpc>
              <a:spcBef>
                <a:spcPct val="0"/>
              </a:spcBef>
              <a:spcAft>
                <a:spcPct val="0"/>
              </a:spcAft>
              <a:buClrTx/>
              <a:buSzTx/>
              <a:buFontTx/>
              <a:buNone/>
              <a:tabLst/>
              <a:defRPr/>
            </a:pPr>
            <a:r>
              <a:rPr kumimoji="0" lang="en-US" altLang="ko-KR" sz="3000" b="1" i="0" u="none" strike="noStrike" kern="1200" cap="none" spc="0" normalizeH="0" baseline="0" noProof="0" dirty="0" smtClean="0">
                <a:ln>
                  <a:noFill/>
                </a:ln>
                <a:solidFill>
                  <a:schemeClr val="bg1"/>
                </a:solidFill>
                <a:effectLst/>
                <a:uLnTx/>
                <a:uFillTx/>
                <a:latin typeface="Tahoma" pitchFamily="34" charset="0"/>
                <a:ea typeface="+mj-ea"/>
                <a:cs typeface="Tahoma" pitchFamily="34" charset="0"/>
              </a:rPr>
              <a:t>VII. </a:t>
            </a:r>
            <a:r>
              <a:rPr kumimoji="0" lang="ko-KR" altLang="en-US" sz="3000" b="1" i="0" u="none" strike="noStrike" kern="1200" cap="none" spc="0" normalizeH="0" baseline="0" noProof="0" dirty="0" smtClean="0">
                <a:ln>
                  <a:noFill/>
                </a:ln>
                <a:solidFill>
                  <a:schemeClr val="bg1"/>
                </a:solidFill>
                <a:effectLst/>
                <a:uLnTx/>
                <a:uFillTx/>
                <a:latin typeface="Tahoma" pitchFamily="34" charset="0"/>
                <a:ea typeface="+mj-ea"/>
                <a:cs typeface="Tahoma" pitchFamily="34" charset="0"/>
              </a:rPr>
              <a:t>담합 관련 유의사항</a:t>
            </a:r>
            <a:endParaRPr kumimoji="0" lang="ko-KR" altLang="en-US" sz="3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ahoma" pitchFamily="34" charset="0"/>
              <a:ea typeface="+mj-ea"/>
              <a:cs typeface="Tahoma" pitchFamily="34" charset="0"/>
            </a:endParaRPr>
          </a:p>
        </p:txBody>
      </p:sp>
    </p:spTree>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그림 15" descr="1_Back.jpg"/>
          <p:cNvPicPr>
            <a:picLocks noChangeAspect="1"/>
          </p:cNvPicPr>
          <p:nvPr/>
        </p:nvPicPr>
        <p:blipFill>
          <a:blip r:embed="rId3" cstate="print"/>
          <a:srcRect/>
          <a:stretch>
            <a:fillRect/>
          </a:stretch>
        </p:blipFill>
        <p:spPr bwMode="auto">
          <a:xfrm>
            <a:off x="-1588" y="0"/>
            <a:ext cx="9188451" cy="6865938"/>
          </a:xfrm>
          <a:prstGeom prst="rect">
            <a:avLst/>
          </a:prstGeom>
          <a:noFill/>
          <a:ln w="9525">
            <a:noFill/>
            <a:miter lim="800000"/>
            <a:headEnd/>
            <a:tailEnd/>
          </a:ln>
        </p:spPr>
      </p:pic>
      <p:sp>
        <p:nvSpPr>
          <p:cNvPr id="9" name="텍스트 개체 틀 4"/>
          <p:cNvSpPr txBox="1">
            <a:spLocks/>
          </p:cNvSpPr>
          <p:nvPr/>
        </p:nvSpPr>
        <p:spPr>
          <a:xfrm>
            <a:off x="1358900" y="2420888"/>
            <a:ext cx="6426200" cy="923330"/>
          </a:xfrm>
          <a:prstGeom prst="rect">
            <a:avLst/>
          </a:prstGeom>
          <a:ln>
            <a:noFill/>
          </a:ln>
        </p:spPr>
        <p:txBody>
          <a:bodyPr>
            <a:spAutoFit/>
          </a:bodyPr>
          <a:lstStyle/>
          <a:p>
            <a:pPr marL="342900" indent="-342900" algn="ctr" fontAlgn="auto">
              <a:spcBef>
                <a:spcPts val="300"/>
              </a:spcBef>
              <a:spcAft>
                <a:spcPts val="0"/>
              </a:spcAft>
              <a:defRPr/>
            </a:pPr>
            <a:r>
              <a:rPr kumimoji="0" lang="ko-KR" altLang="en-US" sz="5400" b="1" spc="-50">
                <a:solidFill>
                  <a:schemeClr val="bg1"/>
                </a:solidFill>
                <a:effectLst>
                  <a:outerShdw blurRad="38100" dist="12700" dir="2700000" algn="tl">
                    <a:srgbClr val="000000"/>
                  </a:outerShdw>
                </a:effectLst>
                <a:latin typeface="맑은 고딕" pitchFamily="50" charset="-127"/>
                <a:ea typeface="맑은 고딕" pitchFamily="50" charset="-127"/>
              </a:rPr>
              <a:t>감사합니다</a:t>
            </a:r>
          </a:p>
        </p:txBody>
      </p:sp>
      <p:grpSp>
        <p:nvGrpSpPr>
          <p:cNvPr id="69636" name="그룹 16"/>
          <p:cNvGrpSpPr>
            <a:grpSpLocks/>
          </p:cNvGrpSpPr>
          <p:nvPr/>
        </p:nvGrpSpPr>
        <p:grpSpPr bwMode="auto">
          <a:xfrm>
            <a:off x="-19050" y="4400550"/>
            <a:ext cx="9215438" cy="112713"/>
            <a:chOff x="0" y="4653136"/>
            <a:chExt cx="9144000" cy="144000"/>
          </a:xfrm>
        </p:grpSpPr>
        <p:sp>
          <p:nvSpPr>
            <p:cNvPr id="14" name="직사각형 13"/>
            <p:cNvSpPr/>
            <p:nvPr/>
          </p:nvSpPr>
          <p:spPr>
            <a:xfrm>
              <a:off x="0" y="4653136"/>
              <a:ext cx="9144000" cy="144000"/>
            </a:xfrm>
            <a:prstGeom prst="rect">
              <a:avLst/>
            </a:prstGeom>
            <a:solidFill>
              <a:srgbClr val="008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15" name="직사각형 14"/>
            <p:cNvSpPr/>
            <p:nvPr/>
          </p:nvSpPr>
          <p:spPr>
            <a:xfrm>
              <a:off x="6228316" y="4653136"/>
              <a:ext cx="2915684" cy="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grpSp>
      <p:grpSp>
        <p:nvGrpSpPr>
          <p:cNvPr id="69637" name="그룹 18"/>
          <p:cNvGrpSpPr>
            <a:grpSpLocks/>
          </p:cNvGrpSpPr>
          <p:nvPr/>
        </p:nvGrpSpPr>
        <p:grpSpPr bwMode="auto">
          <a:xfrm>
            <a:off x="630238" y="4905375"/>
            <a:ext cx="6227762" cy="1125538"/>
            <a:chOff x="2411760" y="4583311"/>
            <a:chExt cx="6851417" cy="1125379"/>
          </a:xfrm>
        </p:grpSpPr>
        <p:sp>
          <p:nvSpPr>
            <p:cNvPr id="21" name="Text Box 15"/>
            <p:cNvSpPr txBox="1">
              <a:spLocks noChangeArrowheads="1"/>
            </p:cNvSpPr>
            <p:nvPr/>
          </p:nvSpPr>
          <p:spPr bwMode="auto">
            <a:xfrm>
              <a:off x="2411760" y="5195999"/>
              <a:ext cx="6851417" cy="512691"/>
            </a:xfrm>
            <a:prstGeom prst="rect">
              <a:avLst/>
            </a:prstGeom>
            <a:noFill/>
            <a:ln w="9525" algn="ctr">
              <a:noFill/>
              <a:miter lim="800000"/>
              <a:headEnd/>
              <a:tailEnd/>
            </a:ln>
          </p:spPr>
          <p:txBody>
            <a:bodyPr>
              <a:spAutoFit/>
            </a:bodyPr>
            <a:lstStyle/>
            <a:p>
              <a:pPr fontAlgn="auto">
                <a:lnSpc>
                  <a:spcPct val="130000"/>
                </a:lnSpc>
                <a:spcBef>
                  <a:spcPct val="50000"/>
                </a:spcBef>
                <a:spcAft>
                  <a:spcPts val="0"/>
                </a:spcAft>
                <a:buFont typeface="Wingdings" pitchFamily="2" charset="2"/>
                <a:buNone/>
                <a:defRPr/>
              </a:pPr>
              <a:r>
                <a:rPr kumimoji="0" lang="en-US" altLang="ko-KR" sz="700" dirty="0">
                  <a:solidFill>
                    <a:schemeClr val="tx1">
                      <a:lumMod val="75000"/>
                      <a:lumOff val="25000"/>
                    </a:schemeClr>
                  </a:solidFill>
                  <a:latin typeface="Tahoma" pitchFamily="34" charset="0"/>
                  <a:ea typeface="+mn-ea"/>
                  <a:cs typeface="Tahoma" pitchFamily="34" charset="0"/>
                </a:rPr>
                <a:t>THE INFORMATION PROVIDED IN THESE PRESENTATION MATERIALS AND THE ACCOMPANYING PRESENTATION IS GENERAL IN NATURE AND PROVIDED FOR DISCUSSION PURPOSES ONLY.  THE PRESENTATION AND MATERIALS DO NOT CONSTITUTE LEGAL ADVICE.  ANY OPINIONS EXPRESSED BY THE SPEAKERS ARE THE PERSONAL VIEWS OF THE SPEAKERS AND DO NOT REPRESENT A FORMAL OPINION OF SHIN &amp; KIM</a:t>
              </a:r>
            </a:p>
          </p:txBody>
        </p:sp>
        <p:sp>
          <p:nvSpPr>
            <p:cNvPr id="69645" name="Text Box 8"/>
            <p:cNvSpPr txBox="1">
              <a:spLocks noChangeArrowheads="1"/>
            </p:cNvSpPr>
            <p:nvPr/>
          </p:nvSpPr>
          <p:spPr bwMode="auto">
            <a:xfrm>
              <a:off x="2411760" y="4583311"/>
              <a:ext cx="6191250" cy="476183"/>
            </a:xfrm>
            <a:prstGeom prst="rect">
              <a:avLst/>
            </a:prstGeom>
            <a:noFill/>
            <a:ln w="9525" algn="ctr">
              <a:noFill/>
              <a:miter lim="800000"/>
              <a:headEnd/>
              <a:tailEnd/>
            </a:ln>
          </p:spPr>
          <p:txBody>
            <a:bodyPr>
              <a:spAutoFit/>
            </a:bodyPr>
            <a:lstStyle/>
            <a:p>
              <a:pPr>
                <a:lnSpc>
                  <a:spcPct val="60000"/>
                </a:lnSpc>
                <a:spcBef>
                  <a:spcPct val="50000"/>
                </a:spcBef>
              </a:pPr>
              <a:r>
                <a:rPr kumimoji="0" lang="en-US" altLang="ko-KR" sz="800">
                  <a:solidFill>
                    <a:srgbClr val="404040"/>
                  </a:solidFill>
                  <a:latin typeface="Tahoma" pitchFamily="34" charset="0"/>
                  <a:ea typeface="맑은 고딕" pitchFamily="50" charset="-127"/>
                </a:rPr>
                <a:t>SHIN &amp; KIM | </a:t>
              </a:r>
              <a:r>
                <a:rPr kumimoji="0" lang="ko-KR" altLang="en-US" sz="800">
                  <a:solidFill>
                    <a:srgbClr val="404040"/>
                  </a:solidFill>
                  <a:latin typeface="Tahoma" pitchFamily="34" charset="0"/>
                  <a:ea typeface="맑은 고딕" pitchFamily="50" charset="-127"/>
                </a:rPr>
                <a:t>법무법인 세종</a:t>
              </a:r>
            </a:p>
            <a:p>
              <a:pPr>
                <a:lnSpc>
                  <a:spcPct val="60000"/>
                </a:lnSpc>
                <a:spcBef>
                  <a:spcPct val="50000"/>
                </a:spcBef>
              </a:pPr>
              <a:r>
                <a:rPr kumimoji="0" lang="en-US" altLang="ko-KR" sz="800">
                  <a:solidFill>
                    <a:srgbClr val="404040"/>
                  </a:solidFill>
                  <a:latin typeface="Tahoma" pitchFamily="34" charset="0"/>
                  <a:ea typeface="맑은 고딕" pitchFamily="50" charset="-127"/>
                </a:rPr>
                <a:t>8th Floor, State Tower Namsan, 100 Toegye-ro, Jung-gu, Seoul 100-052, Korea</a:t>
              </a:r>
            </a:p>
            <a:p>
              <a:pPr>
                <a:lnSpc>
                  <a:spcPct val="60000"/>
                </a:lnSpc>
                <a:spcBef>
                  <a:spcPct val="50000"/>
                </a:spcBef>
              </a:pPr>
              <a:r>
                <a:rPr kumimoji="0" lang="en-US" altLang="ko-KR" sz="1000" b="1">
                  <a:solidFill>
                    <a:srgbClr val="1F4289"/>
                  </a:solidFill>
                  <a:latin typeface="Tahoma" pitchFamily="34" charset="0"/>
                  <a:ea typeface="맑은 고딕" pitchFamily="50" charset="-127"/>
                </a:rPr>
                <a:t>T</a:t>
              </a:r>
              <a:r>
                <a:rPr kumimoji="0" lang="en-US" altLang="ko-KR" sz="800">
                  <a:solidFill>
                    <a:srgbClr val="404040"/>
                  </a:solidFill>
                  <a:latin typeface="Tahoma" pitchFamily="34" charset="0"/>
                  <a:ea typeface="맑은 고딕" pitchFamily="50" charset="-127"/>
                </a:rPr>
                <a:t>el. 82-2-316-4114 | </a:t>
              </a:r>
              <a:r>
                <a:rPr kumimoji="0" lang="en-US" altLang="ko-KR" sz="1000" b="1">
                  <a:solidFill>
                    <a:srgbClr val="1F4289"/>
                  </a:solidFill>
                  <a:latin typeface="Tahoma" pitchFamily="34" charset="0"/>
                  <a:ea typeface="맑은 고딕" pitchFamily="50" charset="-127"/>
                </a:rPr>
                <a:t>F</a:t>
              </a:r>
              <a:r>
                <a:rPr kumimoji="0" lang="en-US" altLang="ko-KR" sz="800">
                  <a:solidFill>
                    <a:srgbClr val="404040"/>
                  </a:solidFill>
                  <a:latin typeface="Tahoma" pitchFamily="34" charset="0"/>
                  <a:ea typeface="맑은 고딕" pitchFamily="50" charset="-127"/>
                </a:rPr>
                <a:t>ax 82-2-756-6226 | </a:t>
              </a:r>
              <a:r>
                <a:rPr kumimoji="0" lang="en-US" altLang="ko-KR" sz="1000" b="1">
                  <a:solidFill>
                    <a:srgbClr val="1F4289"/>
                  </a:solidFill>
                  <a:latin typeface="Tahoma" pitchFamily="34" charset="0"/>
                  <a:ea typeface="맑은 고딕" pitchFamily="50" charset="-127"/>
                </a:rPr>
                <a:t>W</a:t>
              </a:r>
              <a:r>
                <a:rPr kumimoji="0" lang="en-US" altLang="ko-KR" sz="800">
                  <a:solidFill>
                    <a:srgbClr val="404040"/>
                  </a:solidFill>
                  <a:latin typeface="Tahoma" pitchFamily="34" charset="0"/>
                  <a:ea typeface="맑은 고딕" pitchFamily="50" charset="-127"/>
                </a:rPr>
                <a:t>WW.SHINKIM.COM</a:t>
              </a:r>
            </a:p>
          </p:txBody>
        </p:sp>
      </p:grpSp>
      <p:grpSp>
        <p:nvGrpSpPr>
          <p:cNvPr id="2" name="그룹 1"/>
          <p:cNvGrpSpPr/>
          <p:nvPr/>
        </p:nvGrpSpPr>
        <p:grpSpPr>
          <a:xfrm>
            <a:off x="4749656" y="404664"/>
            <a:ext cx="3960439" cy="281874"/>
            <a:chOff x="2519773" y="2204864"/>
            <a:chExt cx="3960439" cy="281874"/>
          </a:xfrm>
        </p:grpSpPr>
        <p:pic>
          <p:nvPicPr>
            <p:cNvPr id="22" name="그림 21" descr="C:\Users\mslee\Desktop\로고파일.png"/>
            <p:cNvPicPr/>
            <p:nvPr/>
          </p:nvPicPr>
          <p:blipFill rotWithShape="1">
            <a:blip r:embed="rId4" cstate="print">
              <a:extLst>
                <a:ext uri="{BEBA8EAE-BF5A-486C-A8C5-ECC9F3942E4B}">
                  <a14:imgProps xmlns="" xmlns:a14="http://schemas.microsoft.com/office/drawing/2010/main">
                    <a14:imgLayer r:embed="rId5">
                      <a14:imgEffect>
                        <a14:brightnessContrast bright="100000"/>
                      </a14:imgEffect>
                    </a14:imgLayer>
                  </a14:imgProps>
                </a:ext>
              </a:extLst>
            </a:blip>
            <a:srcRect t="-1" r="1459" b="28082"/>
            <a:stretch/>
          </p:blipFill>
          <p:spPr bwMode="auto">
            <a:xfrm>
              <a:off x="4572000" y="2204864"/>
              <a:ext cx="1908212" cy="281874"/>
            </a:xfrm>
            <a:prstGeom prst="rect">
              <a:avLst/>
            </a:prstGeom>
            <a:noFill/>
            <a:ln w="9525">
              <a:noFill/>
              <a:miter lim="800000"/>
              <a:headEnd/>
              <a:tailEnd/>
            </a:ln>
          </p:spPr>
        </p:pic>
        <p:grpSp>
          <p:nvGrpSpPr>
            <p:cNvPr id="16" name="그룹 15"/>
            <p:cNvGrpSpPr/>
            <p:nvPr/>
          </p:nvGrpSpPr>
          <p:grpSpPr>
            <a:xfrm>
              <a:off x="2519773" y="2204864"/>
              <a:ext cx="3858063" cy="281874"/>
              <a:chOff x="1912069" y="5673877"/>
              <a:chExt cx="4863349" cy="355321"/>
            </a:xfrm>
          </p:grpSpPr>
          <p:grpSp>
            <p:nvGrpSpPr>
              <p:cNvPr id="17" name="Group 49"/>
              <p:cNvGrpSpPr>
                <a:grpSpLocks/>
              </p:cNvGrpSpPr>
              <p:nvPr/>
            </p:nvGrpSpPr>
            <p:grpSpPr bwMode="auto">
              <a:xfrm>
                <a:off x="4607409" y="5734086"/>
                <a:ext cx="2168009" cy="230847"/>
                <a:chOff x="-216" y="2220"/>
                <a:chExt cx="1782" cy="186"/>
              </a:xfrm>
            </p:grpSpPr>
            <p:pic>
              <p:nvPicPr>
                <p:cNvPr id="19" name="Picture 25" descr="S&amp;K logo_wide"/>
                <p:cNvPicPr>
                  <a:picLocks noChangeAspect="1" noChangeArrowheads="1"/>
                </p:cNvPicPr>
                <p:nvPr/>
              </p:nvPicPr>
              <p:blipFill>
                <a:blip r:embed="rId6" cstate="print"/>
                <a:srcRect/>
                <a:stretch>
                  <a:fillRect/>
                </a:stretch>
              </p:blipFill>
              <p:spPr bwMode="auto">
                <a:xfrm>
                  <a:off x="62" y="2244"/>
                  <a:ext cx="1504" cy="141"/>
                </a:xfrm>
                <a:prstGeom prst="rect">
                  <a:avLst/>
                </a:prstGeom>
                <a:noFill/>
                <a:ln w="9525">
                  <a:noFill/>
                  <a:miter lim="800000"/>
                  <a:headEnd/>
                  <a:tailEnd/>
                </a:ln>
              </p:spPr>
            </p:pic>
            <p:pic>
              <p:nvPicPr>
                <p:cNvPr id="20" name="Picture 51" descr="icon [Converted]"/>
                <p:cNvPicPr>
                  <a:picLocks noChangeAspect="1" noChangeArrowheads="1"/>
                </p:cNvPicPr>
                <p:nvPr/>
              </p:nvPicPr>
              <p:blipFill>
                <a:blip r:embed="rId7" cstate="print"/>
                <a:srcRect/>
                <a:stretch>
                  <a:fillRect/>
                </a:stretch>
              </p:blipFill>
              <p:spPr bwMode="auto">
                <a:xfrm>
                  <a:off x="-216" y="2220"/>
                  <a:ext cx="190" cy="186"/>
                </a:xfrm>
                <a:prstGeom prst="rect">
                  <a:avLst/>
                </a:prstGeom>
                <a:noFill/>
                <a:ln w="9525">
                  <a:noFill/>
                  <a:miter lim="800000"/>
                  <a:headEnd/>
                  <a:tailEnd/>
                </a:ln>
              </p:spPr>
            </p:pic>
          </p:grpSp>
          <p:pic>
            <p:nvPicPr>
              <p:cNvPr id="18" name="그림 17" descr="C:\Users\mslee\Desktop\로고파일.png"/>
              <p:cNvPicPr/>
              <p:nvPr/>
            </p:nvPicPr>
            <p:blipFill rotWithShape="1">
              <a:blip r:embed="rId8" cstate="print"/>
              <a:srcRect t="-1" r="1459" b="28082"/>
              <a:stretch/>
            </p:blipFill>
            <p:spPr bwMode="auto">
              <a:xfrm>
                <a:off x="1912069" y="5673877"/>
                <a:ext cx="2013707" cy="355321"/>
              </a:xfrm>
              <a:prstGeom prst="rect">
                <a:avLst/>
              </a:prstGeom>
              <a:noFill/>
              <a:ln w="9525">
                <a:noFill/>
                <a:miter lim="800000"/>
                <a:headEnd/>
                <a:tailEnd/>
              </a:ln>
            </p:spPr>
          </p:pic>
        </p:grpSp>
      </p:grpSp>
      <p:sp>
        <p:nvSpPr>
          <p:cNvPr id="23" name="Text Box 34"/>
          <p:cNvSpPr txBox="1">
            <a:spLocks noChangeArrowheads="1"/>
          </p:cNvSpPr>
          <p:nvPr/>
        </p:nvSpPr>
        <p:spPr bwMode="auto">
          <a:xfrm>
            <a:off x="653092" y="3553271"/>
            <a:ext cx="7837817" cy="307777"/>
          </a:xfrm>
          <a:prstGeom prst="rect">
            <a:avLst/>
          </a:prstGeom>
          <a:noFill/>
          <a:ln w="9525" algn="ctr">
            <a:noFill/>
            <a:miter lim="800000"/>
            <a:headEnd/>
            <a:tailEnd/>
          </a:ln>
        </p:spPr>
        <p:txBody>
          <a:bodyPr wrap="square">
            <a:spAutoFit/>
          </a:bodyPr>
          <a:lstStyle/>
          <a:p>
            <a:pPr marL="180975" indent="-180975" algn="ctr">
              <a:spcBef>
                <a:spcPts val="600"/>
              </a:spcBef>
            </a:pPr>
            <a:r>
              <a:rPr lang="ko-KR" altLang="en-US" sz="1400" b="1">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정</a:t>
            </a:r>
            <a:r>
              <a:rPr lang="ko-KR" altLang="en-US" sz="1400" b="1" smtClean="0">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 </a:t>
            </a:r>
            <a:r>
              <a:rPr lang="ko-KR" altLang="en-US" sz="1400" b="1">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종</a:t>
            </a:r>
            <a:r>
              <a:rPr lang="ko-KR" altLang="en-US" sz="1400" b="1" smtClean="0">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 </a:t>
            </a:r>
            <a:r>
              <a:rPr lang="ko-KR" altLang="en-US" sz="1400" b="1">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채</a:t>
            </a:r>
            <a:r>
              <a:rPr lang="ko-KR" altLang="en-US" sz="1200" smtClean="0">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 파트너변호사</a:t>
            </a:r>
            <a:r>
              <a:rPr lang="en-US" altLang="ko-KR" sz="1200" smtClean="0">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     </a:t>
            </a:r>
            <a:r>
              <a:rPr lang="en-US" altLang="ko-KR" sz="1200" b="1" smtClean="0">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E. </a:t>
            </a:r>
            <a:r>
              <a:rPr lang="en-US" altLang="ko-KR" sz="1200">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jcjung@shinkim.com  </a:t>
            </a:r>
            <a:r>
              <a:rPr lang="en-US" altLang="ko-KR" sz="1200" smtClean="0">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  </a:t>
            </a:r>
            <a:r>
              <a:rPr lang="en-US" altLang="ko-KR" sz="1200" b="1" smtClean="0">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T</a:t>
            </a:r>
            <a:r>
              <a:rPr lang="en-US" altLang="ko-KR" sz="1200" b="1" dirty="0" smtClean="0">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 </a:t>
            </a:r>
            <a:r>
              <a:rPr lang="en-US" altLang="ko-KR" sz="1200" dirty="0" smtClean="0">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+82 2 316</a:t>
            </a:r>
            <a:r>
              <a:rPr lang="en-US" altLang="ko-KR" sz="1200" smtClean="0">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 </a:t>
            </a:r>
            <a:r>
              <a:rPr lang="en-US" altLang="ko-KR" sz="1200">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4347  </a:t>
            </a:r>
            <a:r>
              <a:rPr lang="en-US" altLang="ko-KR" sz="1200" smtClean="0">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  </a:t>
            </a:r>
            <a:r>
              <a:rPr lang="en-US" altLang="ko-KR" sz="1200" b="1" smtClean="0">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F. </a:t>
            </a:r>
            <a:r>
              <a:rPr lang="en-US" altLang="ko-KR" sz="1200" smtClean="0">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+82 2 </a:t>
            </a:r>
            <a:r>
              <a:rPr lang="en-US" altLang="ko-KR" sz="1200">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756 6226</a:t>
            </a:r>
            <a:endParaRPr lang="ko-KR" altLang="en-US" sz="1200" dirty="0" smtClean="0">
              <a:solidFill>
                <a:schemeClr val="bg1"/>
              </a:solidFill>
              <a:effectLst>
                <a:outerShdw blurRad="38100" dist="38100" dir="2700000" algn="tl">
                  <a:srgbClr val="000000">
                    <a:alpha val="43137"/>
                  </a:srgbClr>
                </a:outerShdw>
              </a:effectLst>
              <a:latin typeface="맑은 고딕" pitchFamily="50" charset="-127"/>
              <a:ea typeface="맑은 고딕" pitchFamily="50" charset="-127"/>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I. </a:t>
            </a:r>
            <a:r>
              <a:rPr lang="ko-KR" altLang="ko-KR">
                <a:effectLst/>
              </a:rPr>
              <a:t>합의</a:t>
            </a:r>
            <a:endParaRPr lang="ko-KR" altLang="en-US"/>
          </a:p>
        </p:txBody>
      </p:sp>
      <p:sp>
        <p:nvSpPr>
          <p:cNvPr id="3" name="내용 개체 틀 2"/>
          <p:cNvSpPr>
            <a:spLocks noGrp="1"/>
          </p:cNvSpPr>
          <p:nvPr>
            <p:ph idx="1"/>
          </p:nvPr>
        </p:nvSpPr>
        <p:spPr>
          <a:xfrm>
            <a:off x="457200" y="2060848"/>
            <a:ext cx="8229600" cy="4065315"/>
          </a:xfrm>
        </p:spPr>
        <p:txBody>
          <a:bodyPr/>
          <a:lstStyle/>
          <a:p>
            <a:pPr lvl="1">
              <a:lnSpc>
                <a:spcPct val="150000"/>
              </a:lnSpc>
              <a:spcBef>
                <a:spcPts val="600"/>
              </a:spcBef>
            </a:pPr>
            <a:r>
              <a:rPr lang="en-US" altLang="ko-KR"/>
              <a:t> </a:t>
            </a:r>
            <a:r>
              <a:rPr lang="ko-KR" altLang="ko-KR" smtClean="0"/>
              <a:t>주파수공용통신장치 </a:t>
            </a:r>
            <a:r>
              <a:rPr lang="ko-KR" altLang="ko-KR"/>
              <a:t>구매입찰관련</a:t>
            </a:r>
            <a:r>
              <a:rPr lang="en-US" altLang="ko-KR"/>
              <a:t> 4</a:t>
            </a:r>
            <a:r>
              <a:rPr lang="ko-KR" altLang="ko-KR"/>
              <a:t>개 사업자의 부당한 공동행위 건</a:t>
            </a:r>
          </a:p>
          <a:p>
            <a:pPr lvl="2">
              <a:lnSpc>
                <a:spcPct val="200000"/>
              </a:lnSpc>
              <a:spcBef>
                <a:spcPts val="600"/>
              </a:spcBef>
            </a:pPr>
            <a:r>
              <a:rPr lang="ko-KR" altLang="ko-KR"/>
              <a:t>시사점</a:t>
            </a:r>
            <a:r>
              <a:rPr lang="en-US" altLang="ko-KR"/>
              <a:t>: </a:t>
            </a:r>
            <a:r>
              <a:rPr lang="ko-KR" altLang="ko-KR"/>
              <a:t>부당한 공동행위의 교사자는 처벌되나</a:t>
            </a:r>
            <a:r>
              <a:rPr lang="en-US" altLang="ko-KR"/>
              <a:t>, </a:t>
            </a:r>
            <a:r>
              <a:rPr lang="ko-KR" altLang="ko-KR"/>
              <a:t>방조자는 처벌되지 </a:t>
            </a:r>
            <a:r>
              <a:rPr lang="ko-KR" altLang="ko-KR" smtClean="0"/>
              <a:t>않음</a:t>
            </a:r>
            <a:endParaRPr lang="ko-KR" altLang="ko-KR"/>
          </a:p>
          <a:p>
            <a:pPr lvl="3">
              <a:lnSpc>
                <a:spcPct val="200000"/>
              </a:lnSpc>
              <a:spcBef>
                <a:spcPts val="600"/>
              </a:spcBef>
            </a:pPr>
            <a:r>
              <a:rPr lang="ko-KR" altLang="ko-KR"/>
              <a:t>공정거래법 제</a:t>
            </a:r>
            <a:r>
              <a:rPr lang="en-US" altLang="ko-KR"/>
              <a:t>19</a:t>
            </a:r>
            <a:r>
              <a:rPr lang="ko-KR" altLang="ko-KR"/>
              <a:t>조 제</a:t>
            </a:r>
            <a:r>
              <a:rPr lang="en-US" altLang="ko-KR"/>
              <a:t>1</a:t>
            </a:r>
            <a:r>
              <a:rPr lang="ko-KR" altLang="ko-KR"/>
              <a:t>항 후단의 </a:t>
            </a:r>
            <a:r>
              <a:rPr lang="en-US" altLang="ko-KR"/>
              <a:t>“</a:t>
            </a:r>
            <a:r>
              <a:rPr lang="ko-KR" altLang="ko-KR"/>
              <a:t>다른 사업자로 하여금 부당한 공동행위를 행하도록 하는 행위</a:t>
            </a:r>
            <a:r>
              <a:rPr lang="en-US" altLang="ko-KR"/>
              <a:t>”</a:t>
            </a:r>
            <a:r>
              <a:rPr lang="ko-KR" altLang="ko-KR"/>
              <a:t>는 다른 사업자로 하여금 부당한 공동행위를 하도록 교사하는 행위 또는 이에 준하는 행위를 의미하고</a:t>
            </a:r>
            <a:r>
              <a:rPr lang="en-US" altLang="ko-KR"/>
              <a:t>, </a:t>
            </a:r>
            <a:r>
              <a:rPr lang="ko-KR" altLang="ko-KR"/>
              <a:t>다른 사업자의 부당한 공동행위를 단순히 방조하는 행위는 포함되지 않음</a:t>
            </a:r>
          </a:p>
          <a:p>
            <a:pPr lvl="3">
              <a:lnSpc>
                <a:spcPct val="200000"/>
              </a:lnSpc>
              <a:spcBef>
                <a:spcPts val="600"/>
              </a:spcBef>
            </a:pPr>
            <a:endParaRPr lang="ko-KR" altLang="en-US"/>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8</a:t>
            </a:fld>
            <a:endParaRPr lang="ko-KR" altLang="en-US"/>
          </a:p>
        </p:txBody>
      </p:sp>
    </p:spTree>
    <p:extLst>
      <p:ext uri="{BB962C8B-B14F-4D97-AF65-F5344CB8AC3E}">
        <p14:creationId xmlns="" xmlns:p14="http://schemas.microsoft.com/office/powerpoint/2010/main" val="3949814202"/>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effectLst/>
              </a:rPr>
              <a:t>I. </a:t>
            </a:r>
            <a:r>
              <a:rPr lang="ko-KR" altLang="ko-KR">
                <a:effectLst/>
              </a:rPr>
              <a:t>합의</a:t>
            </a:r>
            <a:endParaRPr lang="ko-KR" altLang="en-US"/>
          </a:p>
        </p:txBody>
      </p:sp>
      <p:sp>
        <p:nvSpPr>
          <p:cNvPr id="3" name="내용 개체 틀 2"/>
          <p:cNvSpPr>
            <a:spLocks noGrp="1"/>
          </p:cNvSpPr>
          <p:nvPr>
            <p:ph idx="1"/>
          </p:nvPr>
        </p:nvSpPr>
        <p:spPr>
          <a:xfrm>
            <a:off x="457200" y="1266825"/>
            <a:ext cx="8543292" cy="4859338"/>
          </a:xfrm>
        </p:spPr>
        <p:txBody>
          <a:bodyPr/>
          <a:lstStyle/>
          <a:p>
            <a:pPr marL="0" indent="0">
              <a:lnSpc>
                <a:spcPct val="130000"/>
              </a:lnSpc>
              <a:spcBef>
                <a:spcPts val="600"/>
              </a:spcBef>
              <a:buNone/>
            </a:pPr>
            <a:r>
              <a:rPr lang="en-US" altLang="ko-KR" dirty="0"/>
              <a:t>2. </a:t>
            </a:r>
            <a:r>
              <a:rPr lang="ko-KR" altLang="ko-KR" dirty="0"/>
              <a:t>합의의 </a:t>
            </a:r>
            <a:r>
              <a:rPr lang="ko-KR" altLang="ko-KR" dirty="0" smtClean="0"/>
              <a:t>주체</a:t>
            </a:r>
          </a:p>
          <a:p>
            <a:pPr lvl="1">
              <a:lnSpc>
                <a:spcPct val="135000"/>
              </a:lnSpc>
              <a:spcBef>
                <a:spcPts val="1200"/>
              </a:spcBef>
            </a:pPr>
            <a:r>
              <a:rPr lang="ko-KR" altLang="ko-KR" dirty="0" smtClean="0"/>
              <a:t>복사용지 </a:t>
            </a:r>
            <a:r>
              <a:rPr lang="ko-KR" altLang="ko-KR" dirty="0"/>
              <a:t>수출가격 담합 건</a:t>
            </a:r>
            <a:r>
              <a:rPr lang="en-US" altLang="ko-KR" dirty="0"/>
              <a:t>, 2009</a:t>
            </a:r>
            <a:r>
              <a:rPr lang="ko-KR" altLang="ko-KR" dirty="0"/>
              <a:t>누</a:t>
            </a:r>
            <a:r>
              <a:rPr lang="en-US" altLang="ko-KR" dirty="0"/>
              <a:t>6539, 2010</a:t>
            </a:r>
            <a:r>
              <a:rPr lang="ko-KR" altLang="ko-KR" dirty="0"/>
              <a:t>두</a:t>
            </a:r>
            <a:r>
              <a:rPr lang="en-US" altLang="ko-KR" dirty="0"/>
              <a:t>5240(</a:t>
            </a:r>
            <a:r>
              <a:rPr lang="ko-KR" altLang="ko-KR" dirty="0" err="1"/>
              <a:t>심리불속행</a:t>
            </a:r>
            <a:r>
              <a:rPr lang="en-US" altLang="ko-KR" dirty="0"/>
              <a:t>) </a:t>
            </a:r>
            <a:r>
              <a:rPr lang="ko-KR" altLang="ko-KR" dirty="0"/>
              <a:t>판결</a:t>
            </a:r>
          </a:p>
          <a:p>
            <a:pPr lvl="2">
              <a:lnSpc>
                <a:spcPct val="135000"/>
              </a:lnSpc>
              <a:spcBef>
                <a:spcPts val="600"/>
              </a:spcBef>
            </a:pPr>
            <a:r>
              <a:rPr lang="ko-KR" altLang="ko-KR" dirty="0"/>
              <a:t>시사점</a:t>
            </a:r>
            <a:r>
              <a:rPr lang="en-US" altLang="ko-KR" dirty="0"/>
              <a:t>: </a:t>
            </a:r>
            <a:r>
              <a:rPr lang="ko-KR" altLang="ko-KR" dirty="0"/>
              <a:t>저가로 합의를 하였다고 하더라도 공동행위로서 </a:t>
            </a:r>
            <a:r>
              <a:rPr lang="ko-KR" altLang="ko-KR" dirty="0" smtClean="0"/>
              <a:t>위법함</a:t>
            </a:r>
            <a:r>
              <a:rPr lang="en-US" altLang="ko-KR" dirty="0"/>
              <a:t> </a:t>
            </a:r>
            <a:endParaRPr lang="ko-KR" altLang="ko-KR" dirty="0"/>
          </a:p>
          <a:p>
            <a:pPr lvl="3">
              <a:lnSpc>
                <a:spcPct val="135000"/>
              </a:lnSpc>
              <a:spcBef>
                <a:spcPts val="600"/>
              </a:spcBef>
            </a:pPr>
            <a:r>
              <a:rPr lang="ko-KR" altLang="ko-KR" dirty="0"/>
              <a:t>원고가 덤핑방지관세를 </a:t>
            </a:r>
            <a:r>
              <a:rPr lang="ko-KR" altLang="ko-KR" dirty="0" err="1"/>
              <a:t>부과받을</a:t>
            </a:r>
            <a:r>
              <a:rPr lang="ko-KR" altLang="ko-KR" dirty="0"/>
              <a:t> 정도의 저가로 합의하였다고 하더라도 이 사건 합의는 사업자가 자의적으로 가격을 지배하는 힘을 발휘하는 것으로서 위법하고</a:t>
            </a:r>
            <a:r>
              <a:rPr lang="en-US" altLang="ko-KR" dirty="0"/>
              <a:t>, </a:t>
            </a:r>
            <a:r>
              <a:rPr lang="ko-KR" altLang="ko-KR" dirty="0"/>
              <a:t>이로써 소비자의 후생이 증대하였다고 보기도 </a:t>
            </a:r>
            <a:r>
              <a:rPr lang="ko-KR" altLang="ko-KR" dirty="0" smtClean="0"/>
              <a:t>어려움</a:t>
            </a:r>
            <a:endParaRPr lang="en-US" altLang="ko-KR" dirty="0" smtClean="0"/>
          </a:p>
          <a:p>
            <a:pPr lvl="3">
              <a:lnSpc>
                <a:spcPct val="135000"/>
              </a:lnSpc>
              <a:spcBef>
                <a:spcPts val="600"/>
              </a:spcBef>
            </a:pPr>
            <a:endParaRPr lang="ko-KR" altLang="ko-KR" dirty="0"/>
          </a:p>
          <a:p>
            <a:pPr lvl="1">
              <a:lnSpc>
                <a:spcPct val="135000"/>
              </a:lnSpc>
              <a:spcBef>
                <a:spcPts val="600"/>
              </a:spcBef>
            </a:pPr>
            <a:r>
              <a:rPr lang="ko-KR" altLang="ko-KR" dirty="0" smtClean="0"/>
              <a:t>고철수요업체와 한국철강협회의 고철구매가격 등 공동결정행위 건</a:t>
            </a:r>
            <a:r>
              <a:rPr lang="en-US" altLang="ko-KR" dirty="0" smtClean="0"/>
              <a:t>, 99</a:t>
            </a:r>
            <a:r>
              <a:rPr lang="ko-KR" altLang="ko-KR" dirty="0" smtClean="0"/>
              <a:t>누</a:t>
            </a:r>
            <a:r>
              <a:rPr lang="en-US" altLang="ko-KR" dirty="0" smtClean="0"/>
              <a:t>5919, 2000</a:t>
            </a:r>
            <a:r>
              <a:rPr lang="ko-KR" altLang="ko-KR" dirty="0" smtClean="0"/>
              <a:t>두</a:t>
            </a:r>
            <a:r>
              <a:rPr lang="en-US" altLang="ko-KR" dirty="0" smtClean="0"/>
              <a:t>10311 </a:t>
            </a:r>
            <a:r>
              <a:rPr lang="ko-KR" altLang="ko-KR" dirty="0" smtClean="0"/>
              <a:t>판결</a:t>
            </a:r>
          </a:p>
          <a:p>
            <a:pPr lvl="2">
              <a:lnSpc>
                <a:spcPct val="135000"/>
              </a:lnSpc>
              <a:spcBef>
                <a:spcPts val="600"/>
              </a:spcBef>
            </a:pPr>
            <a:r>
              <a:rPr lang="ko-KR" altLang="ko-KR" dirty="0" smtClean="0"/>
              <a:t>시사점</a:t>
            </a:r>
            <a:r>
              <a:rPr lang="en-US" altLang="ko-KR" dirty="0"/>
              <a:t>: </a:t>
            </a:r>
            <a:r>
              <a:rPr lang="ko-KR" altLang="en-US" dirty="0" smtClean="0"/>
              <a:t>구매 카르텔도 위법이며</a:t>
            </a:r>
            <a:r>
              <a:rPr lang="en-US" altLang="ko-KR" dirty="0" smtClean="0"/>
              <a:t>, </a:t>
            </a:r>
            <a:r>
              <a:rPr lang="ko-KR" altLang="ko-KR" dirty="0" smtClean="0"/>
              <a:t>가이드라인 </a:t>
            </a:r>
            <a:r>
              <a:rPr lang="ko-KR" altLang="ko-KR" dirty="0"/>
              <a:t>공동설정합의도 공동행위로서 </a:t>
            </a:r>
            <a:r>
              <a:rPr lang="ko-KR" altLang="ko-KR" dirty="0" smtClean="0"/>
              <a:t>위법함</a:t>
            </a:r>
            <a:endParaRPr lang="ko-KR" altLang="ko-KR" dirty="0"/>
          </a:p>
          <a:p>
            <a:pPr lvl="3">
              <a:lnSpc>
                <a:spcPct val="135000"/>
              </a:lnSpc>
              <a:spcBef>
                <a:spcPts val="600"/>
              </a:spcBef>
            </a:pPr>
            <a:r>
              <a:rPr lang="ko-KR" altLang="ko-KR" dirty="0" err="1"/>
              <a:t>국내고철구매량의</a:t>
            </a:r>
            <a:r>
              <a:rPr lang="en-US" altLang="ko-KR" dirty="0"/>
              <a:t> 80%</a:t>
            </a:r>
            <a:r>
              <a:rPr lang="ko-KR" altLang="ko-KR" dirty="0"/>
              <a:t>를 차지하는 고철구매업체들이 고철구매가격 가이드라인을 합의한 행위는 공정거래법 제</a:t>
            </a:r>
            <a:r>
              <a:rPr lang="en-US" altLang="ko-KR" dirty="0"/>
              <a:t>19</a:t>
            </a:r>
            <a:r>
              <a:rPr lang="ko-KR" altLang="ko-KR" dirty="0"/>
              <a:t>조 제</a:t>
            </a:r>
            <a:r>
              <a:rPr lang="en-US" altLang="ko-KR" dirty="0"/>
              <a:t>1</a:t>
            </a:r>
            <a:r>
              <a:rPr lang="ko-KR" altLang="ko-KR" dirty="0"/>
              <a:t>항 제</a:t>
            </a:r>
            <a:r>
              <a:rPr lang="en-US" altLang="ko-KR" dirty="0"/>
              <a:t>1</a:t>
            </a:r>
            <a:r>
              <a:rPr lang="ko-KR" altLang="ko-KR" dirty="0"/>
              <a:t>호의 부당공동행위에 해당함</a:t>
            </a:r>
          </a:p>
        </p:txBody>
      </p:sp>
      <p:sp>
        <p:nvSpPr>
          <p:cNvPr id="4" name="슬라이드 번호 개체 틀 3"/>
          <p:cNvSpPr>
            <a:spLocks noGrp="1"/>
          </p:cNvSpPr>
          <p:nvPr>
            <p:ph type="sldNum" sz="quarter" idx="10"/>
          </p:nvPr>
        </p:nvSpPr>
        <p:spPr/>
        <p:txBody>
          <a:bodyPr/>
          <a:lstStyle/>
          <a:p>
            <a:pPr>
              <a:defRPr/>
            </a:pPr>
            <a:fld id="{2A571365-0EE3-41F7-8E16-47229ADCC1E5}" type="slidenum">
              <a:rPr lang="ko-KR" altLang="en-US" smtClean="0"/>
              <a:pPr>
                <a:defRPr/>
              </a:pPr>
              <a:t>9</a:t>
            </a:fld>
            <a:endParaRPr lang="ko-KR" altLang="en-US"/>
          </a:p>
        </p:txBody>
      </p:sp>
      <p:grpSp>
        <p:nvGrpSpPr>
          <p:cNvPr id="5" name="그룹 19"/>
          <p:cNvGrpSpPr>
            <a:grpSpLocks/>
          </p:cNvGrpSpPr>
          <p:nvPr/>
        </p:nvGrpSpPr>
        <p:grpSpPr bwMode="auto">
          <a:xfrm>
            <a:off x="457200" y="1340768"/>
            <a:ext cx="2087592" cy="488032"/>
            <a:chOff x="2979761" y="2548280"/>
            <a:chExt cx="1917312" cy="455002"/>
          </a:xfrm>
        </p:grpSpPr>
        <p:pic>
          <p:nvPicPr>
            <p:cNvPr id="6" name="Picture 2" descr="C:\작업\소스\박스\박스ㄴㄴ.png"/>
            <p:cNvPicPr>
              <a:picLocks noChangeAspect="1" noChangeArrowheads="1"/>
            </p:cNvPicPr>
            <p:nvPr/>
          </p:nvPicPr>
          <p:blipFill>
            <a:blip r:embed="rId2" cstate="print">
              <a:lum bright="-4000" contrast="2000"/>
            </a:blip>
            <a:srcRect/>
            <a:stretch>
              <a:fillRect/>
            </a:stretch>
          </p:blipFill>
          <p:spPr bwMode="auto">
            <a:xfrm>
              <a:off x="2979761" y="2548280"/>
              <a:ext cx="1917312" cy="455002"/>
            </a:xfrm>
            <a:prstGeom prst="rect">
              <a:avLst/>
            </a:prstGeom>
            <a:noFill/>
            <a:ln w="9525">
              <a:noFill/>
              <a:miter lim="800000"/>
              <a:headEnd/>
              <a:tailEnd/>
            </a:ln>
          </p:spPr>
        </p:pic>
        <p:sp>
          <p:nvSpPr>
            <p:cNvPr id="7" name="직사각형 6"/>
            <p:cNvSpPr/>
            <p:nvPr/>
          </p:nvSpPr>
          <p:spPr>
            <a:xfrm>
              <a:off x="3081443" y="2559032"/>
              <a:ext cx="1657175" cy="344336"/>
            </a:xfrm>
            <a:prstGeom prst="rect">
              <a:avLst/>
            </a:prstGeom>
          </p:spPr>
          <p:txBody>
            <a:bodyPr wrap="square">
              <a:spAutoFit/>
            </a:bodyPr>
            <a:lstStyle/>
            <a:p>
              <a:pPr fontAlgn="auto" latinLnBrk="0">
                <a:spcAft>
                  <a:spcPts val="0"/>
                </a:spcAft>
                <a:defRPr/>
              </a:pPr>
              <a:r>
                <a:rPr kumimoji="0" lang="en-US" altLang="ko-KR" b="1" kern="0" smtClean="0">
                  <a:solidFill>
                    <a:srgbClr val="FFFFFF"/>
                  </a:solidFill>
                  <a:latin typeface="Arial" charset="0"/>
                  <a:ea typeface="+mn-ea"/>
                </a:rPr>
                <a:t>2. </a:t>
              </a:r>
              <a:r>
                <a:rPr kumimoji="0" lang="ko-KR" altLang="en-US" b="1" kern="0">
                  <a:solidFill>
                    <a:srgbClr val="FFFFFF"/>
                  </a:solidFill>
                  <a:latin typeface="Arial" charset="0"/>
                  <a:ea typeface="+mn-ea"/>
                </a:rPr>
                <a:t>합의의 주체</a:t>
              </a:r>
            </a:p>
          </p:txBody>
        </p:sp>
      </p:grpSp>
    </p:spTree>
    <p:extLst>
      <p:ext uri="{BB962C8B-B14F-4D97-AF65-F5344CB8AC3E}">
        <p14:creationId xmlns="" xmlns:p14="http://schemas.microsoft.com/office/powerpoint/2010/main" val="2071091997"/>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디자인 사용자 지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17804</TotalTime>
  <Words>7941</Words>
  <Application>Microsoft Office PowerPoint</Application>
  <PresentationFormat>화면 슬라이드 쇼(4:3)</PresentationFormat>
  <Paragraphs>627</Paragraphs>
  <Slides>71</Slides>
  <Notes>3</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71</vt:i4>
      </vt:variant>
    </vt:vector>
  </HeadingPairs>
  <TitlesOfParts>
    <vt:vector size="81" baseType="lpstr">
      <vt:lpstr>굴림</vt:lpstr>
      <vt:lpstr>Arial</vt:lpstr>
      <vt:lpstr>Tahoma</vt:lpstr>
      <vt:lpstr>맑은 고딕</vt:lpstr>
      <vt:lpstr>Wingdings</vt:lpstr>
      <vt:lpstr>바탕</vt:lpstr>
      <vt:lpstr>Times New Roman</vt:lpstr>
      <vt:lpstr>HY헤드라인M</vt:lpstr>
      <vt:lpstr>HY견고딕</vt:lpstr>
      <vt:lpstr>디자인 사용자 지정</vt:lpstr>
      <vt:lpstr>슬라이드 1</vt:lpstr>
      <vt:lpstr>슬라이드 2</vt:lpstr>
      <vt:lpstr>슬라이드 3</vt:lpstr>
      <vt:lpstr>I. 합의</vt:lpstr>
      <vt:lpstr>I. 합의</vt:lpstr>
      <vt:lpstr>I. 합의</vt:lpstr>
      <vt:lpstr>I. 합의</vt:lpstr>
      <vt:lpstr>I. 합의</vt:lpstr>
      <vt:lpstr>I. 합의</vt:lpstr>
      <vt:lpstr>I. 합의</vt:lpstr>
      <vt:lpstr>I. 합의</vt:lpstr>
      <vt:lpstr>I. 합의</vt:lpstr>
      <vt:lpstr>I. 합의</vt:lpstr>
      <vt:lpstr>[참고]정보 교환</vt:lpstr>
      <vt:lpstr>[참고]정보 교환</vt:lpstr>
      <vt:lpstr>[참고]정보 교환</vt:lpstr>
      <vt:lpstr>[참고]정보 교환</vt:lpstr>
      <vt:lpstr>[참고]정보 교환</vt:lpstr>
      <vt:lpstr>I. 합의</vt:lpstr>
      <vt:lpstr>[참고]공동행위의 개수 판단</vt:lpstr>
      <vt:lpstr>[참고]공동행위의 개수 판단</vt:lpstr>
      <vt:lpstr>I. 합의</vt:lpstr>
      <vt:lpstr>슬라이드 23</vt:lpstr>
      <vt:lpstr>II. 경쟁제한성</vt:lpstr>
      <vt:lpstr>II. 경쟁제한성</vt:lpstr>
      <vt:lpstr>II. 경쟁제한성</vt:lpstr>
      <vt:lpstr>II. 경쟁제한성</vt:lpstr>
      <vt:lpstr>II. 경쟁제한성</vt:lpstr>
      <vt:lpstr>II. 경쟁제한성</vt:lpstr>
      <vt:lpstr>II. 경쟁제한성</vt:lpstr>
      <vt:lpstr>슬라이드 31</vt:lpstr>
      <vt:lpstr>IV. 국제카르텔과 역외적용</vt:lpstr>
      <vt:lpstr>슬라이드 33</vt:lpstr>
      <vt:lpstr>V. 과징금</vt:lpstr>
      <vt:lpstr>V. 과징금</vt:lpstr>
      <vt:lpstr>V. 과징금</vt:lpstr>
      <vt:lpstr>V. 과징금</vt:lpstr>
      <vt:lpstr>V. 과징금</vt:lpstr>
      <vt:lpstr>V. 과징금</vt:lpstr>
      <vt:lpstr>V. 과징금</vt:lpstr>
      <vt:lpstr>V. 과징금</vt:lpstr>
      <vt:lpstr>V. 과징금</vt:lpstr>
      <vt:lpstr>V. 과징금</vt:lpstr>
      <vt:lpstr>V. 과징금</vt:lpstr>
      <vt:lpstr>V. 과징금</vt:lpstr>
      <vt:lpstr>V. 과징금</vt:lpstr>
      <vt:lpstr>V. 과징금</vt:lpstr>
      <vt:lpstr>V. 과징금</vt:lpstr>
      <vt:lpstr>V. 과징금</vt:lpstr>
      <vt:lpstr>V. 과징금</vt:lpstr>
      <vt:lpstr>V. 과징금</vt:lpstr>
      <vt:lpstr>V. 과징금</vt:lpstr>
      <vt:lpstr>V. 과징금</vt:lpstr>
      <vt:lpstr>V. 과징금</vt:lpstr>
      <vt:lpstr>V. 과징금</vt:lpstr>
      <vt:lpstr>V. 과징금</vt:lpstr>
      <vt:lpstr>V. 과징금</vt:lpstr>
      <vt:lpstr>V. 과징금</vt:lpstr>
      <vt:lpstr>V. 과징금</vt:lpstr>
      <vt:lpstr>V. 과징금</vt:lpstr>
      <vt:lpstr>V. 과징금</vt:lpstr>
      <vt:lpstr>슬라이드 62</vt:lpstr>
      <vt:lpstr>슬라이드 63</vt:lpstr>
      <vt:lpstr>슬라이드 64</vt:lpstr>
      <vt:lpstr>슬라이드 65</vt:lpstr>
      <vt:lpstr>슬라이드 66</vt:lpstr>
      <vt:lpstr>슬라이드 67</vt:lpstr>
      <vt:lpstr>슬라이드 68</vt:lpstr>
      <vt:lpstr>슬라이드 69</vt:lpstr>
      <vt:lpstr>슬라이드 70</vt:lpstr>
      <vt:lpstr>슬라이드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cart_3</dc:creator>
  <cp:lastModifiedBy>jcjung</cp:lastModifiedBy>
  <cp:revision>1696</cp:revision>
  <dcterms:created xsi:type="dcterms:W3CDTF">2010-11-24T08:47:29Z</dcterms:created>
  <dcterms:modified xsi:type="dcterms:W3CDTF">2013-08-21T02:41:14Z</dcterms:modified>
</cp:coreProperties>
</file>