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8" r:id="rId4"/>
    <p:sldId id="264" r:id="rId5"/>
    <p:sldId id="265" r:id="rId6"/>
    <p:sldId id="266" r:id="rId7"/>
    <p:sldId id="256" r:id="rId8"/>
    <p:sldId id="259" r:id="rId9"/>
    <p:sldId id="260" r:id="rId10"/>
    <p:sldId id="257" r:id="rId11"/>
    <p:sldId id="261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B30EDBD-1C2D-4C1E-B459-B60219FAB484}" type="datetimeFigureOut">
              <a:rPr lang="ko-KR" altLang="en-US" smtClean="0"/>
              <a:pPr/>
              <a:t>2016-09-16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en-US" altLang="ko-KR" sz="7200" dirty="0" smtClean="0"/>
              <a:t>  </a:t>
            </a:r>
            <a:r>
              <a:rPr lang="ko-KR" altLang="en-US" sz="7200" dirty="0" smtClean="0"/>
              <a:t>회전운동학 발표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32040" y="2276872"/>
            <a:ext cx="3600400" cy="3168352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altLang="ko-KR" dirty="0" smtClean="0"/>
              <a:t>                                                            </a:t>
            </a:r>
          </a:p>
          <a:p>
            <a:pPr marL="82296" indent="0">
              <a:buNone/>
            </a:pPr>
            <a:r>
              <a:rPr lang="en-US" altLang="ko-KR" sz="4800" dirty="0" smtClean="0"/>
              <a:t>30423</a:t>
            </a:r>
            <a:r>
              <a:rPr lang="ko-KR" altLang="en-US" sz="4800" dirty="0" smtClean="0"/>
              <a:t>이병걸</a:t>
            </a:r>
            <a:endParaRPr lang="en-US" altLang="ko-KR" sz="4800" dirty="0" smtClean="0"/>
          </a:p>
          <a:p>
            <a:pPr marL="82296" indent="0">
              <a:buNone/>
            </a:pPr>
            <a:r>
              <a:rPr lang="en-US" altLang="ko-KR" sz="4800" dirty="0"/>
              <a:t> </a:t>
            </a:r>
            <a:r>
              <a:rPr lang="en-US" altLang="ko-KR" sz="4800" dirty="0" smtClean="0"/>
              <a:t>                                          30606</a:t>
            </a:r>
            <a:r>
              <a:rPr lang="ko-KR" altLang="en-US" sz="4800" dirty="0" smtClean="0"/>
              <a:t>김현우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514829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각운동량 보존 법칙과 세차운동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82296" indent="0" fontAlgn="base">
              <a:buNone/>
            </a:pPr>
            <a:r>
              <a:rPr lang="ko-KR" altLang="en-US" sz="51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각운동량과 각운동량 보존법칙</a:t>
            </a:r>
          </a:p>
          <a:p>
            <a:pPr marL="82296" indent="0" fontAlgn="base">
              <a:buNone/>
            </a:pP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L(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각운동량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)=r(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중심으로부터의 거리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)×p(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운동량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dL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dt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dr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dt×p+r×dmv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dt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v×mv+r×ma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cf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×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는 외적의 기호로 </a:t>
            </a:r>
            <a:r>
              <a:rPr lang="en-US" altLang="ko-KR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a×b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=a*</a:t>
            </a:r>
            <a:r>
              <a:rPr lang="en-US" altLang="ko-KR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bsinθ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로 나타내며 방향이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=0+r×F=T(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돌림힘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나란하면 그 크기는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0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이 된다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∴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돌림힘이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0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이 되면 각운동량이 보존된다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endParaRPr lang="en-US" altLang="ko-KR" sz="5100" b="1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r>
              <a:rPr lang="ko-KR" altLang="en-US" sz="5100" b="1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축돌기</a:t>
            </a:r>
            <a:r>
              <a:rPr lang="ko-KR" altLang="en-US" sz="5100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51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운동 </a:t>
            </a:r>
            <a:r>
              <a:rPr lang="en-US" altLang="ko-KR" sz="51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51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회전축이 변하는 운동</a:t>
            </a:r>
            <a:r>
              <a:rPr lang="en-US" altLang="ko-KR" sz="51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51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팽이를 돌리면 처음에는 똑바로 선 채로 빠르게 돌다가 시간이 지나면서 회전이 점점 느려지고 기우뚱거리면서 돌다가 결국에는 쓰러져 멈추게 된다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이 운동이 대표적인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축돌기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운동이며 일명 세차운동이라고 한다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짧은 시간 </a:t>
            </a:r>
            <a:r>
              <a:rPr lang="en-US" altLang="ko-KR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dt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동안 생기는 팽이의 각운동량의 변화는</a:t>
            </a:r>
            <a:r>
              <a:rPr lang="en-US" altLang="ko-KR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dL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이다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팽이의 각운동량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L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과 수직하여 각운동량의 궤적은 원뿔모양이 되는데 </a:t>
            </a:r>
            <a:r>
              <a:rPr lang="en-US" altLang="ko-KR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dL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은 세차운동의 회전각 </a:t>
            </a:r>
            <a:r>
              <a:rPr lang="en-US" altLang="ko-KR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dΦ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에 대한 호의 길이에 해당하므로 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dL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LsinθdΦ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이 된다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endParaRPr lang="en-US" altLang="ko-KR" b="1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r>
              <a:rPr lang="en-US" altLang="ko-KR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T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돌림힘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)=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dL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dt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LsinθdΦ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dt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Lsinθ</a:t>
            </a: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*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Ω</a:t>
            </a:r>
            <a:endParaRPr lang="ko-KR" altLang="en-US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∴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Ω=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dΦ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dt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=T/</a:t>
            </a:r>
            <a:r>
              <a:rPr lang="en-US" altLang="ko-KR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Lsinθ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ko-KR" altLang="en-US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endParaRPr lang="en-US" altLang="ko-KR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82296" indent="0" fontAlgn="base">
              <a:buNone/>
            </a:pPr>
            <a:r>
              <a:rPr lang="ko-KR" altLang="en-US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세차운동의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각속도는 토크에 비례하고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각운동량에 반비례한다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쓰러지기 전 팽이의 회전이 느려져서 각운동량이 줄어들면 점점 세차운동은 빨라진다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2656"/>
            <a:ext cx="6624736" cy="616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964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회전 운동의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err="1" smtClean="0"/>
              <a:t>차바퀴나</a:t>
            </a:r>
            <a:r>
              <a:rPr lang="ko-KR" altLang="en-US" sz="2400" dirty="0" smtClean="0"/>
              <a:t> 팽이처럼 물체가 한 정점 주위를 원을 그리면서 회전하는 운동을 말하며 회전운동의 속도를 특징짓는 기본적인 양은 각속도이다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pic>
        <p:nvPicPr>
          <p:cNvPr id="4" name="그림 3" descr="회전운동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780928"/>
            <a:ext cx="5864520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등각가속도 운동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500" dirty="0" err="1" smtClean="0"/>
              <a:t>각가속도가</a:t>
            </a:r>
            <a:r>
              <a:rPr lang="ko-KR" altLang="en-US" sz="1500" dirty="0" smtClean="0"/>
              <a:t> 일정한 경우 등각가속도 운동이라고 한다</a:t>
            </a:r>
            <a:r>
              <a:rPr lang="en-US" altLang="ko-KR" sz="1500" dirty="0" smtClean="0"/>
              <a:t>.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 회전하는 </a:t>
            </a:r>
            <a:r>
              <a:rPr lang="ko-KR" altLang="en-US" sz="1600" dirty="0" smtClean="0"/>
              <a:t>물체에 작용하는 </a:t>
            </a:r>
            <a:r>
              <a:rPr lang="ko-KR" altLang="en-US" sz="1600" dirty="0" err="1" smtClean="0"/>
              <a:t>돌림힘인</a:t>
            </a:r>
            <a:r>
              <a:rPr lang="ko-KR" altLang="en-US" sz="1600" dirty="0" smtClean="0"/>
              <a:t> 토크가 일정할 때 물체의 질량과 관성모멘트가 달라지지 않을 때 일어난다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병진운동을 하는 물체의 등가속도운동과 대응된다</a:t>
            </a:r>
            <a:r>
              <a:rPr lang="en-US" altLang="ko-KR" sz="1600" dirty="0" smtClean="0"/>
              <a:t>.</a:t>
            </a:r>
            <a:endParaRPr lang="ko-KR" altLang="en-US" sz="1500" dirty="0"/>
          </a:p>
        </p:txBody>
      </p:sp>
      <p:pic>
        <p:nvPicPr>
          <p:cNvPr id="4" name="그림 3" descr="등각가속도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42440" y="2924944"/>
            <a:ext cx="7901560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회전 운동에너지와 </a:t>
            </a:r>
            <a:r>
              <a:rPr lang="ko-KR" altLang="en-US" dirty="0" err="1" smtClean="0"/>
              <a:t>강체의</a:t>
            </a:r>
            <a:r>
              <a:rPr lang="ko-KR" altLang="en-US" dirty="0" smtClean="0"/>
              <a:t> 회전관성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fontAlgn="base">
              <a:buNone/>
            </a:pP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강체의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 회전관성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(I)</a:t>
            </a:r>
          </a:p>
          <a:p>
            <a:pPr marL="82296" indent="0" fontAlgn="base"/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회전축을 중심으로 회전하는 물체가 계속해서 회전을 지속하려고 하는 성질의 크기이다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.  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연속인 물체인 경우                </a:t>
            </a:r>
            <a:r>
              <a:rPr lang="ko-KR" altLang="en-US" sz="1500" dirty="0" err="1" smtClean="0">
                <a:latin typeface="굴림" pitchFamily="50" charset="-127"/>
                <a:ea typeface="굴림" pitchFamily="50" charset="-127"/>
              </a:rPr>
              <a:t>으로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 주어진다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 marL="82296" indent="0" fontAlgn="base"/>
            <a:endParaRPr lang="en-US" altLang="ko-KR" sz="1500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강체의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 회전 운동에너지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회전 운동에너지에 대한 표현을 병진 운동에너지 식과 비교해보면 회전관성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I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는 질량 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m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에 대응하는 물리량입을 알 수 있다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같은 속력으로 움직일 때 질량이 클수록 병진 운동 에너지가 크듯이 같은 각속도로 회전할 때 회전 관성이 클수록 회전 운동 에너지가 크다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마찬가지로 질량이 작은 물체가 움직이기 쉽다고 말할 수 있다면 회전관성이 작은 물체가 회전하기 쉽다고 할 수 있다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 marL="82296" indent="0" fontAlgn="base">
              <a:buNone/>
            </a:pPr>
            <a:endParaRPr lang="en-US" altLang="ko-KR" sz="1500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무겁다   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-&gt;   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회전 관성이 크다   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-&gt;   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회전을 잘 유지 한다</a:t>
            </a: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 marL="82296" indent="0" fontAlgn="base">
              <a:buNone/>
            </a:pPr>
            <a:r>
              <a:rPr lang="en-US" altLang="ko-KR" sz="1500" dirty="0" smtClean="0">
                <a:latin typeface="굴림" pitchFamily="50" charset="-127"/>
                <a:ea typeface="굴림" pitchFamily="50" charset="-127"/>
              </a:rPr>
              <a:t>For example) </a:t>
            </a:r>
            <a:r>
              <a:rPr lang="ko-KR" altLang="en-US" sz="1500" dirty="0" smtClean="0">
                <a:latin typeface="굴림" pitchFamily="50" charset="-127"/>
                <a:ea typeface="굴림" pitchFamily="50" charset="-127"/>
              </a:rPr>
              <a:t>팽이의 금속 테</a:t>
            </a:r>
            <a:endParaRPr lang="en-US" altLang="ko-KR" sz="1500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endParaRPr lang="ko-KR" altLang="en-US" sz="2400" dirty="0" smtClean="0"/>
          </a:p>
          <a:p>
            <a:pPr marL="82296" indent="0" fontAlgn="base">
              <a:buNone/>
            </a:pPr>
            <a:endParaRPr lang="ko-KR" altLang="en-US" sz="1600" dirty="0" smtClean="0"/>
          </a:p>
          <a:p>
            <a:pPr marL="82296" indent="0" fontAlgn="base">
              <a:buNone/>
            </a:pPr>
            <a:endParaRPr lang="en-US" altLang="ko-KR" sz="1500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 marL="82296" indent="0" fontAlgn="base">
              <a:buNone/>
            </a:pPr>
            <a:endParaRPr lang="en-US" altLang="ko-KR" dirty="0" smtClean="0"/>
          </a:p>
          <a:p>
            <a:pPr marL="82296" indent="0" fontAlgn="base">
              <a:buNone/>
            </a:pPr>
            <a:endParaRPr lang="ko-KR" altLang="en-US" dirty="0"/>
          </a:p>
        </p:txBody>
      </p:sp>
      <p:pic>
        <p:nvPicPr>
          <p:cNvPr id="4" name="그림 3" descr="회전관성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132856"/>
            <a:ext cx="933580" cy="392261"/>
          </a:xfrm>
          <a:prstGeom prst="rect">
            <a:avLst/>
          </a:prstGeom>
        </p:spPr>
      </p:pic>
      <p:pic>
        <p:nvPicPr>
          <p:cNvPr id="5" name="그림 4" descr="회전운동에너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3140968"/>
            <a:ext cx="1800200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회전</a:t>
            </a:r>
            <a:r>
              <a:rPr lang="en-US" altLang="ko-KR" dirty="0" smtClean="0"/>
              <a:t> </a:t>
            </a:r>
            <a:r>
              <a:rPr lang="ko-KR" altLang="en-US" dirty="0" smtClean="0"/>
              <a:t>관성의 예시 </a:t>
            </a:r>
            <a:endParaRPr lang="ko-KR" altLang="en-US" dirty="0"/>
          </a:p>
        </p:txBody>
      </p:sp>
      <p:pic>
        <p:nvPicPr>
          <p:cNvPr id="4" name="내용 개체 틀 3" descr="회전관성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340768"/>
            <a:ext cx="6048672" cy="482453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98080" cy="1143000"/>
          </a:xfrm>
        </p:spPr>
        <p:txBody>
          <a:bodyPr/>
          <a:lstStyle/>
          <a:p>
            <a:r>
              <a:rPr lang="ko-KR" altLang="en-US" dirty="0" smtClean="0"/>
              <a:t>축의 차이에 따른 회전 관성</a:t>
            </a:r>
            <a:endParaRPr lang="ko-KR" altLang="en-US" dirty="0"/>
          </a:p>
        </p:txBody>
      </p:sp>
      <p:pic>
        <p:nvPicPr>
          <p:cNvPr id="4" name="내용 개체 틀 3" descr="앏은 막대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844824"/>
            <a:ext cx="5905500" cy="752475"/>
          </a:xfrm>
        </p:spPr>
      </p:pic>
      <p:pic>
        <p:nvPicPr>
          <p:cNvPr id="5" name="그림 4" descr="앏은 막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924944"/>
            <a:ext cx="3867150" cy="318135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" y="1412776"/>
            <a:ext cx="82444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</a:t>
            </a:r>
            <a:r>
              <a:rPr lang="ko-KR" altLang="en-US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끝을</a:t>
            </a:r>
            <a:r>
              <a:rPr lang="en-US" altLang="ko-K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지나는 축에 대해 회전하는 긴 막대 </a:t>
            </a:r>
            <a:endParaRPr lang="en-US" altLang="ko-KR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03648" y="3212976"/>
            <a:ext cx="28083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altLang="ko-KR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ko-KR" altLang="en-US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중심을 지나는 축에 대해 회전하는 얇고 긴 막대</a:t>
            </a:r>
            <a:r>
              <a:rPr lang="ko-KR" alt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altLang="ko-KR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923362"/>
          </a:xfrm>
        </p:spPr>
        <p:txBody>
          <a:bodyPr/>
          <a:lstStyle/>
          <a:p>
            <a:r>
              <a:rPr lang="ko-KR" altLang="en-US" smtClean="0"/>
              <a:t>굴림운</a:t>
            </a:r>
            <a:r>
              <a:rPr lang="ko-KR" altLang="en-US"/>
              <a:t>동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5656" y="1412776"/>
            <a:ext cx="7406640" cy="4968552"/>
          </a:xfrm>
        </p:spPr>
        <p:txBody>
          <a:bodyPr/>
          <a:lstStyle/>
          <a:p>
            <a:r>
              <a:rPr lang="en-US" altLang="ko-KR" dirty="0" smtClean="0"/>
              <a:t>                               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물체의 운동은 질량 중심의 병진운동과 질량 중심                                                       심 축에 대한 회전운동의 결합으로 볼 수 있다</a:t>
            </a:r>
            <a:r>
              <a:rPr lang="en-US" altLang="ko-KR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r>
              <a:rPr lang="en-US" altLang="ko-KR" sz="14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 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K=1/2Mv^2 + 1/2I</a:t>
            </a:r>
            <a:r>
              <a:rPr lang="el-GR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ω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^2                                                            </a:t>
            </a:r>
          </a:p>
          <a:p>
            <a:r>
              <a:rPr lang="en-US" altLang="ko-KR" sz="14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경사면 아래를 기준으로 중력 </a:t>
            </a:r>
            <a:r>
              <a:rPr lang="ko-KR" altLang="en-US" sz="14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퍼텐셜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에너지는 </a:t>
            </a:r>
            <a:r>
              <a:rPr lang="en-US" altLang="ko-KR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m                                                        </a:t>
            </a:r>
            <a:r>
              <a:rPr lang="en-US" altLang="ko-KR" sz="1400" b="1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Mgh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 된다</a:t>
            </a:r>
            <a:r>
              <a:rPr lang="en-US" altLang="ko-KR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</a:t>
            </a:r>
            <a:endParaRPr lang="en-US" altLang="ko-KR" sz="1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4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</a:t>
            </a:r>
            <a:r>
              <a:rPr lang="en-US" altLang="ko-KR" sz="1400" b="1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Mgh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=</a:t>
            </a:r>
            <a:r>
              <a:rPr lang="en-US" altLang="ko-KR" sz="1400" b="1" dirty="0">
                <a:latin typeface="굴림" panose="020B0600000101010101" pitchFamily="50" charset="-127"/>
                <a:ea typeface="굴림" panose="020B0600000101010101" pitchFamily="50" charset="-127"/>
              </a:rPr>
              <a:t>1/2Mv^2 + 1/2I</a:t>
            </a:r>
            <a:r>
              <a:rPr lang="el-GR" altLang="ko-KR" sz="1400" b="1" dirty="0">
                <a:latin typeface="굴림" panose="020B0600000101010101" pitchFamily="50" charset="-127"/>
                <a:ea typeface="굴림" panose="020B0600000101010101" pitchFamily="50" charset="-127"/>
              </a:rPr>
              <a:t>ω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^2, </a:t>
            </a:r>
            <a:r>
              <a:rPr lang="en-US" altLang="ko-KR" sz="1400" b="1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Vcm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=R</a:t>
            </a:r>
            <a:r>
              <a:rPr lang="el-GR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ω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  <a:p>
            <a:r>
              <a:rPr lang="en-US" altLang="ko-KR" sz="140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I=2/5MR^2</a:t>
            </a:r>
          </a:p>
          <a:p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 </a:t>
            </a:r>
            <a:r>
              <a:rPr lang="ko-KR" altLang="en-US" sz="1400" dirty="0" smtClean="0"/>
              <a:t>∴ </a:t>
            </a:r>
            <a:r>
              <a:rPr lang="en-US" altLang="ko-KR" sz="1400" b="1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Mgh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=1/2Mv^2 + 1/5Mv^2= 7/10Mv^2</a:t>
            </a:r>
            <a:r>
              <a:rPr lang="ko-KR" altLang="en-US" sz="1400" dirty="0" smtClean="0"/>
              <a:t>                                                      </a:t>
            </a:r>
            <a:endParaRPr lang="ko-KR" altLang="en-US" sz="1400" dirty="0"/>
          </a:p>
          <a:p>
            <a:r>
              <a:rPr lang="ko-KR" altLang="en-US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 </a:t>
            </a:r>
            <a:r>
              <a:rPr lang="en-US" altLang="ko-KR" sz="1400" b="1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Vcm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= </a:t>
            </a:r>
            <a:endParaRPr lang="ko-KR" altLang="en-US" sz="1400" dirty="0"/>
          </a:p>
          <a:p>
            <a:r>
              <a:rPr lang="ko-KR" altLang="en-US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</a:t>
            </a:r>
            <a:endParaRPr lang="en-US" altLang="ko-KR" sz="14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40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이는 순전히 미끄러질 때의 속도 보다 작다는 </a:t>
            </a:r>
            <a:endParaRPr lang="en-US" altLang="ko-KR" sz="1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1400" b="1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                                                      </a:t>
            </a:r>
            <a:r>
              <a:rPr lang="ko-KR" altLang="en-US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것을 확인할 수 있다</a:t>
            </a:r>
            <a:r>
              <a:rPr lang="en-US" altLang="ko-KR" sz="1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  <a:endParaRPr lang="en-US" altLang="ko-KR" sz="14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pic>
        <p:nvPicPr>
          <p:cNvPr id="1028" name="Picture 4" descr="C:\Users\이병걸\Desktop\새 폴더\고급물리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15616" y="1556792"/>
            <a:ext cx="3408040" cy="340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5508104" y="3789040"/>
                <a:ext cx="648072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ko-KR" alt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7/10</m:t>
                          </m:r>
                          <m:r>
                            <a:rPr lang="en-US" altLang="ko-KR" b="0" i="1" smtClean="0">
                              <a:latin typeface="Cambria Math"/>
                            </a:rPr>
                            <m:t>𝑔h</m:t>
                          </m:r>
                        </m:e>
                      </m:rad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789040"/>
                <a:ext cx="648072" cy="42774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76415" b="-85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1232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외적</a:t>
            </a:r>
            <a:r>
              <a:rPr lang="en-US" altLang="ko-KR" dirty="0" smtClean="0"/>
              <a:t>-1</a:t>
            </a:r>
            <a:endParaRPr lang="ko-KR" altLang="en-US" dirty="0"/>
          </a:p>
        </p:txBody>
      </p:sp>
      <p:pic>
        <p:nvPicPr>
          <p:cNvPr id="2051" name="Picture 3" descr="C:\Users\이병걸\Pictures\Screenshots\스크린샷(7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124743"/>
            <a:ext cx="4367113" cy="554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이병걸\Pictures\Screenshots\스크린샷(8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6985" y="1268760"/>
            <a:ext cx="439843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408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외적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pic>
        <p:nvPicPr>
          <p:cNvPr id="3074" name="Picture 2" descr="C:\Users\이병걸\Pictures\Screenshots\스크린샷(9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3816424" cy="527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이병걸\Pictures\Screenshots\스크린샷(10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052736"/>
            <a:ext cx="4644008" cy="573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89728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591</TotalTime>
  <Words>422</Words>
  <Application>Microsoft Office PowerPoint</Application>
  <PresentationFormat>화면 슬라이드 쇼(4:3)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태양</vt:lpstr>
      <vt:lpstr>   회전운동학 발표</vt:lpstr>
      <vt:lpstr>회전 운동의 정의 </vt:lpstr>
      <vt:lpstr>등각가속도 운동</vt:lpstr>
      <vt:lpstr>회전 운동에너지와 강체의 회전관성</vt:lpstr>
      <vt:lpstr>회전 관성의 예시 </vt:lpstr>
      <vt:lpstr>축의 차이에 따른 회전 관성</vt:lpstr>
      <vt:lpstr>굴림운동</vt:lpstr>
      <vt:lpstr>외적-1</vt:lpstr>
      <vt:lpstr>외적-2</vt:lpstr>
      <vt:lpstr>각운동량 보존 법칙과 세차운동</vt:lpstr>
      <vt:lpstr>슬라이드 11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병진운동과 회전운동 사이의 관계</dc:title>
  <dc:creator>Microsoft Corporation</dc:creator>
  <cp:lastModifiedBy>김현우</cp:lastModifiedBy>
  <cp:revision>14</cp:revision>
  <dcterms:created xsi:type="dcterms:W3CDTF">2006-10-05T04:04:58Z</dcterms:created>
  <dcterms:modified xsi:type="dcterms:W3CDTF">2016-09-16T08:17:51Z</dcterms:modified>
</cp:coreProperties>
</file>